
<file path=[Content_Types].xml><?xml version="1.0" encoding="utf-8"?>
<Types xmlns="http://schemas.openxmlformats.org/package/2006/content-types">
  <Override PartName="/ppt/tags/tag1.xml" ContentType="application/vnd.openxmlformats-officedocument.presentationml.tags+xml"/>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Default Extension="wmf" ContentType="image/x-wmf"/>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p:sldMasterIdLst>
    <p:sldMasterId id="2147483650" r:id="rId1"/>
  </p:sldMasterIdLst>
  <p:notesMasterIdLst>
    <p:notesMasterId r:id="rId14"/>
  </p:notesMasterIdLst>
  <p:handoutMasterIdLst>
    <p:handoutMasterId r:id="rId15"/>
  </p:handoutMasterIdLst>
  <p:sldIdLst>
    <p:sldId id="377" r:id="rId2"/>
    <p:sldId id="373" r:id="rId3"/>
    <p:sldId id="374" r:id="rId4"/>
    <p:sldId id="386" r:id="rId5"/>
    <p:sldId id="385" r:id="rId6"/>
    <p:sldId id="375" r:id="rId7"/>
    <p:sldId id="378" r:id="rId8"/>
    <p:sldId id="379" r:id="rId9"/>
    <p:sldId id="382" r:id="rId10"/>
    <p:sldId id="380" r:id="rId11"/>
    <p:sldId id="384" r:id="rId12"/>
    <p:sldId id="376" r:id="rId13"/>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b="1"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b="1"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b="1"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b="1"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b="1" kern="1200">
        <a:solidFill>
          <a:schemeClr val="tx1"/>
        </a:solidFill>
        <a:latin typeface="Verdana" pitchFamily="34" charset="0"/>
        <a:ea typeface="+mn-ea"/>
        <a:cs typeface="+mn-cs"/>
      </a:defRPr>
    </a:lvl5pPr>
    <a:lvl6pPr marL="2286000" algn="l" defTabSz="914400" rtl="0" eaLnBrk="1" latinLnBrk="0" hangingPunct="1">
      <a:defRPr b="1" kern="1200">
        <a:solidFill>
          <a:schemeClr val="tx1"/>
        </a:solidFill>
        <a:latin typeface="Verdana" pitchFamily="34" charset="0"/>
        <a:ea typeface="+mn-ea"/>
        <a:cs typeface="+mn-cs"/>
      </a:defRPr>
    </a:lvl6pPr>
    <a:lvl7pPr marL="2743200" algn="l" defTabSz="914400" rtl="0" eaLnBrk="1" latinLnBrk="0" hangingPunct="1">
      <a:defRPr b="1" kern="1200">
        <a:solidFill>
          <a:schemeClr val="tx1"/>
        </a:solidFill>
        <a:latin typeface="Verdana" pitchFamily="34" charset="0"/>
        <a:ea typeface="+mn-ea"/>
        <a:cs typeface="+mn-cs"/>
      </a:defRPr>
    </a:lvl7pPr>
    <a:lvl8pPr marL="3200400" algn="l" defTabSz="914400" rtl="0" eaLnBrk="1" latinLnBrk="0" hangingPunct="1">
      <a:defRPr b="1" kern="1200">
        <a:solidFill>
          <a:schemeClr val="tx1"/>
        </a:solidFill>
        <a:latin typeface="Verdana" pitchFamily="34" charset="0"/>
        <a:ea typeface="+mn-ea"/>
        <a:cs typeface="+mn-cs"/>
      </a:defRPr>
    </a:lvl8pPr>
    <a:lvl9pPr marL="3657600" algn="l" defTabSz="914400" rtl="0" eaLnBrk="1" latinLnBrk="0" hangingPunct="1">
      <a:defRPr b="1"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clrMru>
    <a:srgbClr val="FFFFCC"/>
    <a:srgbClr val="CCECFF"/>
    <a:srgbClr val="99CCFF"/>
    <a:srgbClr val="5B97DF"/>
    <a:srgbClr val="99FFCC"/>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294" autoAdjust="0"/>
    <p:restoredTop sz="76190" autoAdjust="0"/>
  </p:normalViewPr>
  <p:slideViewPr>
    <p:cSldViewPr>
      <p:cViewPr>
        <p:scale>
          <a:sx n="66" d="100"/>
          <a:sy n="66" d="100"/>
        </p:scale>
        <p:origin x="-1584" y="-296"/>
      </p:cViewPr>
      <p:guideLst>
        <p:guide orient="horz" pos="2160"/>
        <p:guide pos="2880"/>
      </p:guideLst>
    </p:cSldViewPr>
  </p:slideViewPr>
  <p:outlineViewPr>
    <p:cViewPr>
      <p:scale>
        <a:sx n="33" d="100"/>
        <a:sy n="33" d="100"/>
      </p:scale>
      <p:origin x="36" y="14556"/>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tags" Target="tags/tag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6656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fld id="{26C2144D-745F-4FC0-AAF5-AC574FC26802}" type="datetimeFigureOut">
              <a:rPr lang="en-US"/>
              <a:pPr>
                <a:defRPr/>
              </a:pPr>
              <a:t>8/8/13</a:t>
            </a:fld>
            <a:endParaRPr lang="en-US"/>
          </a:p>
        </p:txBody>
      </p:sp>
      <p:sp>
        <p:nvSpPr>
          <p:cNvPr id="6656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6656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C8D274F5-315E-4039-9490-6AD405541D22}"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6796406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Arial"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Arial"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Arial" charset="0"/>
              </a:defRPr>
            </a:lvl1pPr>
          </a:lstStyle>
          <a:p>
            <a:pPr>
              <a:defRPr/>
            </a:pPr>
            <a:endParaRPr lang="en-US"/>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Arial" charset="0"/>
              </a:defRPr>
            </a:lvl1pPr>
          </a:lstStyle>
          <a:p>
            <a:pPr>
              <a:defRPr/>
            </a:pPr>
            <a:fld id="{FCB7F3D9-5ED1-4601-ADA2-B07F7DE2D693}"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37634504"/>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4:22 video</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Employers want skilled people, people with communication, organization, and technical skills. By the year 2000, only 15% of the jobs will be considered unskilled. That means students have to be ready for occupations that require a lot of education and experience.</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School district can</a:t>
            </a:r>
            <a:r>
              <a:rPr lang="en-US" baseline="0" dirty="0" smtClean="0"/>
              <a:t> not change industry standards (certifications are set by industries)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intentions/dreams/realities</a:t>
            </a:r>
            <a:r>
              <a:rPr lang="en-US" baseline="0" dirty="0" smtClean="0"/>
              <a:t> of pursuing higher education (student/family/educator role).</a:t>
            </a:r>
          </a:p>
          <a:p>
            <a:endParaRPr lang="en-US" baseline="0" dirty="0" smtClean="0"/>
          </a:p>
          <a:p>
            <a:r>
              <a:rPr lang="en-US" baseline="0" dirty="0" smtClean="0"/>
              <a:t>Students wanting to ‘do what their friends are doing’ and parents expecting ‘performance or outcomes’.  Important early in high school to explore and negotiate agreement on and consensus on purpose or desired outcomes.</a:t>
            </a:r>
          </a:p>
          <a:p>
            <a:endParaRPr lang="en-US" baseline="0" dirty="0" smtClean="0"/>
          </a:p>
          <a:p>
            <a:r>
              <a:rPr lang="en-US" baseline="0" dirty="0" smtClean="0"/>
              <a:t>Cost: planning for financial responsibility  of education, for all young adults in the family—and doing so early.  For individuals who also require support in addition to tuition/housing expenses, consideration of DVR , SSI, grant/scholarship opportunities.  </a:t>
            </a:r>
          </a:p>
          <a:p>
            <a:endParaRPr lang="en-US" baseline="0" dirty="0" smtClean="0"/>
          </a:p>
          <a:p>
            <a:r>
              <a:rPr lang="en-US" baseline="0" dirty="0" smtClean="0"/>
              <a:t>COUNSELOR: College in Colorado and scholarships available there….</a:t>
            </a:r>
          </a:p>
          <a:p>
            <a:endParaRPr lang="en-US" baseline="0" dirty="0" smtClean="0"/>
          </a:p>
          <a:p>
            <a:r>
              <a:rPr lang="en-US" baseline="0" dirty="0" smtClean="0"/>
              <a:t>Many of these are natural outcomes once enrolled, but often require instruction before, preparations, and/or supports (intermittent or ongoing depending on the needs of the student).</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Arial" charset="0"/>
                <a:ea typeface="+mn-ea"/>
                <a:cs typeface="+mn-cs"/>
              </a:rPr>
              <a:t>Students with disabilities have access to labs and tutoring services, to meet needs not addressed in the classroom. Other accommodations include note-takers, recorded classes, use of assistive technology and extended test timing. Each college offers programs to meet individual needs.  </a:t>
            </a:r>
          </a:p>
          <a:p>
            <a:r>
              <a:rPr lang="en-US" sz="1200" kern="1200" dirty="0" smtClean="0">
                <a:solidFill>
                  <a:schemeClr val="tx1"/>
                </a:solidFill>
                <a:effectLst/>
                <a:latin typeface="Arial" charset="0"/>
                <a:ea typeface="+mn-ea"/>
                <a:cs typeface="+mn-cs"/>
              </a:rPr>
              <a:t> </a:t>
            </a:r>
          </a:p>
          <a:p>
            <a:r>
              <a:rPr lang="en-US" sz="1200" kern="1200" dirty="0" smtClean="0">
                <a:solidFill>
                  <a:schemeClr val="tx1"/>
                </a:solidFill>
                <a:effectLst/>
                <a:latin typeface="Arial" charset="0"/>
                <a:ea typeface="+mn-ea"/>
                <a:cs typeface="+mn-cs"/>
              </a:rPr>
              <a:t>But unlike high school, students' needs are no longer addressed through an Individual Education Plan, or IEP. Instead, the student must initiate contact with the college disability accommodations office to access to available services.  </a:t>
            </a:r>
          </a:p>
          <a:p>
            <a:r>
              <a:rPr lang="en-US" sz="1200" kern="1200" dirty="0" smtClean="0">
                <a:solidFill>
                  <a:schemeClr val="tx1"/>
                </a:solidFill>
                <a:effectLst/>
                <a:latin typeface="Arial" charset="0"/>
                <a:ea typeface="+mn-ea"/>
                <a:cs typeface="+mn-cs"/>
              </a:rPr>
              <a:t> </a:t>
            </a:r>
          </a:p>
          <a:p>
            <a:r>
              <a:rPr lang="en-US" sz="1200" kern="1200" dirty="0" smtClean="0">
                <a:solidFill>
                  <a:schemeClr val="tx1"/>
                </a:solidFill>
                <a:effectLst/>
                <a:latin typeface="Arial" charset="0"/>
                <a:ea typeface="+mn-ea"/>
                <a:cs typeface="+mn-cs"/>
              </a:rPr>
              <a:t>Parents should remember that their college-aged child is now an adult and it is his or her responsibility to communicate with professors. In addition, grades are reported only to the student. A parent’s role shifts from being the primary contact for the young adult, to that of supporter, or mentor.</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Practice, practice,</a:t>
            </a:r>
            <a:r>
              <a:rPr lang="en-US" baseline="0" dirty="0" smtClean="0"/>
              <a:t> practice….  </a:t>
            </a:r>
          </a:p>
          <a:p>
            <a:endParaRPr lang="en-US" dirty="0" smtClean="0"/>
          </a:p>
          <a:p>
            <a:r>
              <a:rPr lang="en-US" dirty="0" smtClean="0"/>
              <a:t>Costs—realize</a:t>
            </a:r>
            <a:r>
              <a:rPr lang="en-US" baseline="0" dirty="0" smtClean="0"/>
              <a:t> that this is family/student choice, no longer a responsibility of public education!!  Planning for financial responsibility  of education, for all young adults in the family—and doing so early.  For individuals who also require support in addition to tuition/housing expenses, consideration of DVR , SSI, grant/scholarship opportunities. Self-determination funds </a:t>
            </a:r>
          </a:p>
          <a:p>
            <a:endParaRPr lang="en-US" baseline="0" dirty="0" smtClean="0"/>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FCB7F3D9-5ED1-4601-ADA2-B07F7DE2D693}" type="slidenum">
              <a:rPr lang="en-US" smtClean="0"/>
              <a:pPr>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e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b="0">
              <a:latin typeface="Times New Roman" pitchFamily="18" charset="0"/>
            </a:endParaRPr>
          </a:p>
        </p:txBody>
      </p:sp>
      <p:pic>
        <p:nvPicPr>
          <p:cNvPr id="5" name="Picture 8" descr="YouthWorks"/>
          <p:cNvPicPr>
            <a:picLocks noChangeAspect="1" noChangeArrowheads="1"/>
          </p:cNvPicPr>
          <p:nvPr userDrawn="1"/>
        </p:nvPicPr>
        <p:blipFill>
          <a:blip r:embed="rId2" cstate="print"/>
          <a:srcRect/>
          <a:stretch>
            <a:fillRect/>
          </a:stretch>
        </p:blipFill>
        <p:spPr bwMode="auto">
          <a:xfrm>
            <a:off x="0" y="6107113"/>
            <a:ext cx="2438400" cy="674687"/>
          </a:xfrm>
          <a:prstGeom prst="rect">
            <a:avLst/>
          </a:prstGeom>
          <a:noFill/>
          <a:ln w="9525">
            <a:noFill/>
            <a:miter lim="800000"/>
            <a:headEnd/>
            <a:tailEnd/>
          </a:ln>
        </p:spPr>
      </p:pic>
      <p:pic>
        <p:nvPicPr>
          <p:cNvPr id="6" name="Picture 9" descr="tifbluesmall"/>
          <p:cNvPicPr>
            <a:picLocks noChangeAspect="1" noChangeArrowheads="1"/>
          </p:cNvPicPr>
          <p:nvPr userDrawn="1"/>
        </p:nvPicPr>
        <p:blipFill>
          <a:blip r:embed="rId3" cstate="print"/>
          <a:srcRect/>
          <a:stretch>
            <a:fillRect/>
          </a:stretch>
        </p:blipFill>
        <p:spPr bwMode="auto">
          <a:xfrm>
            <a:off x="2667000" y="5715000"/>
            <a:ext cx="762000" cy="609600"/>
          </a:xfrm>
          <a:prstGeom prst="rect">
            <a:avLst/>
          </a:prstGeom>
          <a:noFill/>
          <a:ln w="9525">
            <a:noFill/>
            <a:miter lim="800000"/>
            <a:headEnd/>
            <a:tailEnd/>
          </a:ln>
        </p:spPr>
      </p:pic>
      <p:pic>
        <p:nvPicPr>
          <p:cNvPr id="7" name="Picture 10" descr="JeffcoLogo"/>
          <p:cNvPicPr>
            <a:picLocks noChangeAspect="1" noChangeArrowheads="1"/>
          </p:cNvPicPr>
          <p:nvPr userDrawn="1"/>
        </p:nvPicPr>
        <p:blipFill>
          <a:blip r:embed="rId4" cstate="print"/>
          <a:srcRect/>
          <a:stretch>
            <a:fillRect/>
          </a:stretch>
        </p:blipFill>
        <p:spPr bwMode="auto">
          <a:xfrm>
            <a:off x="3505200" y="6172200"/>
            <a:ext cx="1295400" cy="609600"/>
          </a:xfrm>
          <a:prstGeom prst="rect">
            <a:avLst/>
          </a:prstGeom>
          <a:noFill/>
          <a:ln w="9525">
            <a:noFill/>
            <a:miter lim="800000"/>
            <a:headEnd/>
            <a:tailEnd/>
          </a:ln>
        </p:spPr>
      </p:pic>
      <p:pic>
        <p:nvPicPr>
          <p:cNvPr id="8" name="Picture 11" descr="Proof3_New WIN Logo"/>
          <p:cNvPicPr>
            <a:picLocks noChangeAspect="1" noChangeArrowheads="1"/>
          </p:cNvPicPr>
          <p:nvPr userDrawn="1"/>
        </p:nvPicPr>
        <p:blipFill>
          <a:blip r:embed="rId5" cstate="print"/>
          <a:srcRect/>
          <a:stretch>
            <a:fillRect/>
          </a:stretch>
        </p:blipFill>
        <p:spPr bwMode="auto">
          <a:xfrm>
            <a:off x="6781800" y="5562600"/>
            <a:ext cx="1219200" cy="666750"/>
          </a:xfrm>
          <a:prstGeom prst="rect">
            <a:avLst/>
          </a:prstGeom>
          <a:noFill/>
          <a:ln w="9525">
            <a:noFill/>
            <a:miter lim="800000"/>
            <a:headEnd/>
            <a:tailEnd/>
          </a:ln>
        </p:spPr>
      </p:pic>
      <p:pic>
        <p:nvPicPr>
          <p:cNvPr id="9" name="top4_r1_c1" descr="DDRC Home Page"/>
          <p:cNvPicPr>
            <a:picLocks noChangeAspect="1" noChangeArrowheads="1"/>
          </p:cNvPicPr>
          <p:nvPr userDrawn="1"/>
        </p:nvPicPr>
        <p:blipFill>
          <a:blip r:embed="rId6" cstate="print"/>
          <a:srcRect/>
          <a:stretch>
            <a:fillRect/>
          </a:stretch>
        </p:blipFill>
        <p:spPr bwMode="auto">
          <a:xfrm>
            <a:off x="5791200" y="6091238"/>
            <a:ext cx="1295400" cy="690562"/>
          </a:xfrm>
          <a:prstGeom prst="rect">
            <a:avLst/>
          </a:prstGeom>
          <a:noFill/>
          <a:ln w="9525">
            <a:noFill/>
            <a:miter lim="800000"/>
            <a:headEnd/>
            <a:tailEnd/>
          </a:ln>
        </p:spPr>
      </p:pic>
      <p:pic>
        <p:nvPicPr>
          <p:cNvPr id="10" name="Picture 14"/>
          <p:cNvPicPr>
            <a:picLocks noChangeAspect="1" noChangeArrowheads="1"/>
          </p:cNvPicPr>
          <p:nvPr userDrawn="1"/>
        </p:nvPicPr>
        <p:blipFill>
          <a:blip r:embed="rId7" cstate="print"/>
          <a:srcRect/>
          <a:stretch>
            <a:fillRect/>
          </a:stretch>
        </p:blipFill>
        <p:spPr bwMode="auto">
          <a:xfrm>
            <a:off x="4648200" y="5715000"/>
            <a:ext cx="1295400" cy="358775"/>
          </a:xfrm>
          <a:prstGeom prst="rect">
            <a:avLst/>
          </a:prstGeom>
          <a:noFill/>
          <a:ln w="9525">
            <a:noFill/>
            <a:miter lim="800000"/>
            <a:headEnd/>
            <a:tailEnd/>
          </a:ln>
        </p:spPr>
      </p:pic>
      <p:pic>
        <p:nvPicPr>
          <p:cNvPr id="11" name="Picture 15"/>
          <p:cNvPicPr>
            <a:picLocks noChangeAspect="1" noChangeArrowheads="1"/>
          </p:cNvPicPr>
          <p:nvPr userDrawn="1"/>
        </p:nvPicPr>
        <p:blipFill>
          <a:blip r:embed="rId8" cstate="print"/>
          <a:srcRect/>
          <a:stretch>
            <a:fillRect/>
          </a:stretch>
        </p:blipFill>
        <p:spPr bwMode="auto">
          <a:xfrm>
            <a:off x="7924800" y="6019800"/>
            <a:ext cx="685800" cy="649288"/>
          </a:xfrm>
          <a:prstGeom prst="rect">
            <a:avLst/>
          </a:prstGeom>
          <a:noFill/>
          <a:ln w="9525">
            <a:noFill/>
            <a:miter lim="800000"/>
            <a:headEnd/>
            <a:tailEnd/>
          </a:ln>
        </p:spPr>
      </p:pic>
      <p:sp>
        <p:nvSpPr>
          <p:cNvPr id="5529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5529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12"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13"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14"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79667681-8363-4400-8ACA-E12628877DE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C9CD35A4-5642-4534-B9D1-EDE1FAC1F8B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7FE06C3-C223-473E-930A-256CF391078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96EEA1B-A7C9-4261-9890-366F05E7672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EDBD8EE6-3247-45E7-AFB4-2498E827708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D9D6ED4F-DB1D-41B8-B9E3-1D54F47E2C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291547CB-7A87-4D6E-A5CC-F7A055882F6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41B941C0-0386-4AA4-BD1E-2F84ABBFA75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794DB28F-B0A3-48DF-9DF3-1E48E1FE77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39535E6D-4AC8-4DDE-BD2A-86FA3EACEAE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A312DCD5-A628-420F-8825-96AF84B3C31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b="0">
              <a:latin typeface="Times New Roman" pitchFamily="18" charset="0"/>
            </a:endParaRPr>
          </a:p>
        </p:txBody>
      </p:sp>
      <p:sp>
        <p:nvSpPr>
          <p:cNvPr id="542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b="0"/>
          </a:p>
        </p:txBody>
      </p:sp>
      <p:sp>
        <p:nvSpPr>
          <p:cNvPr id="542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vl1pPr>
          </a:lstStyle>
          <a:p>
            <a:pPr>
              <a:defRPr/>
            </a:pPr>
            <a:endParaRPr lang="en-US"/>
          </a:p>
        </p:txBody>
      </p:sp>
      <p:sp>
        <p:nvSpPr>
          <p:cNvPr id="542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b="0"/>
            </a:lvl1pPr>
          </a:lstStyle>
          <a:p>
            <a:pPr>
              <a:defRPr/>
            </a:pPr>
            <a:endParaRPr lang="en-US"/>
          </a:p>
        </p:txBody>
      </p:sp>
      <p:sp>
        <p:nvSpPr>
          <p:cNvPr id="542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vl1pPr>
          </a:lstStyle>
          <a:p>
            <a:pPr>
              <a:defRPr/>
            </a:pPr>
            <a:fld id="{3570F052-E86E-4AC8-919D-27CF8000CB6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4" Type="http://schemas.openxmlformats.org/officeDocument/2006/relationships/hyperlink" Target="http://www.thinkcollege.net/"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hyperlink" Target="http://www2.ed.gov/about/offices/list/ocr/transitionguide.html" TargetMode="External"/><Relationship Id="rId4" Type="http://schemas.openxmlformats.org/officeDocument/2006/relationships/image" Target="../media/image12.jpe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2290" name="Picture 2" descr="C:\Users\student5\AppData\Local\Microsoft\Windows\Temporary Internet Files\Content.IE5\2F0JPX5R\MP900414068[1].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838200" y="1752600"/>
            <a:ext cx="7924800" cy="4191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2" name="Title 1"/>
          <p:cNvSpPr>
            <a:spLocks noGrp="1"/>
          </p:cNvSpPr>
          <p:nvPr>
            <p:ph type="title"/>
          </p:nvPr>
        </p:nvSpPr>
        <p:spPr/>
        <p:txBody>
          <a:bodyPr/>
          <a:lstStyle/>
          <a:p>
            <a:r>
              <a:rPr lang="en-US" dirty="0" smtClean="0"/>
              <a:t>Setting the stage	</a:t>
            </a:r>
            <a:endParaRPr lang="en-US" dirty="0"/>
          </a:p>
        </p:txBody>
      </p:sp>
      <p:sp>
        <p:nvSpPr>
          <p:cNvPr id="3" name="Content Placeholder 2"/>
          <p:cNvSpPr>
            <a:spLocks noGrp="1"/>
          </p:cNvSpPr>
          <p:nvPr>
            <p:ph idx="1"/>
          </p:nvPr>
        </p:nvSpPr>
        <p:spPr>
          <a:xfrm>
            <a:off x="2590800" y="2743200"/>
            <a:ext cx="5367338" cy="2590800"/>
          </a:xfrm>
        </p:spPr>
        <p:txBody>
          <a:bodyPr/>
          <a:lstStyle/>
          <a:p>
            <a:pPr marL="0" indent="0" algn="ctr">
              <a:buNone/>
            </a:pPr>
            <a:r>
              <a:rPr lang="en-US" dirty="0" smtClean="0">
                <a:solidFill>
                  <a:srgbClr val="FFFFCC"/>
                </a:solidFill>
              </a:rPr>
              <a:t>Video from ThinkCollege.net</a:t>
            </a:r>
          </a:p>
          <a:p>
            <a:pPr marL="0" indent="0" algn="ctr">
              <a:buNone/>
            </a:pPr>
            <a:r>
              <a:rPr lang="en-US" dirty="0" smtClean="0">
                <a:solidFill>
                  <a:srgbClr val="FFFFCC"/>
                </a:solidFill>
                <a:hlinkClick r:id="rId4"/>
              </a:rPr>
              <a:t>www.thinkcollege.net/</a:t>
            </a:r>
            <a:endParaRPr lang="en-US" dirty="0" smtClean="0">
              <a:solidFill>
                <a:srgbClr val="FFFFCC"/>
              </a:solidFill>
            </a:endParaRPr>
          </a:p>
          <a:p>
            <a:pPr marL="0" indent="0" algn="ctr">
              <a:buNone/>
            </a:pPr>
            <a:r>
              <a:rPr lang="en-US" dirty="0" smtClean="0">
                <a:solidFill>
                  <a:srgbClr val="FFFFCC"/>
                </a:solidFill>
              </a:rPr>
              <a:t>training/featured-videos</a:t>
            </a:r>
            <a:endParaRPr lang="en-US" dirty="0">
              <a:solidFill>
                <a:srgbClr val="FFFFCC"/>
              </a:solidFill>
            </a:endParaRPr>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Hoops</a:t>
            </a:r>
            <a:endParaRPr lang="en-US" dirty="0"/>
          </a:p>
        </p:txBody>
      </p:sp>
      <p:sp>
        <p:nvSpPr>
          <p:cNvPr id="3" name="Content Placeholder 2"/>
          <p:cNvSpPr>
            <a:spLocks noGrp="1"/>
          </p:cNvSpPr>
          <p:nvPr>
            <p:ph idx="1"/>
          </p:nvPr>
        </p:nvSpPr>
        <p:spPr/>
        <p:txBody>
          <a:bodyPr/>
          <a:lstStyle/>
          <a:p>
            <a:r>
              <a:rPr lang="en-US" dirty="0" smtClean="0"/>
              <a:t>Selection of college or university</a:t>
            </a:r>
          </a:p>
          <a:p>
            <a:pPr lvl="1"/>
            <a:r>
              <a:rPr lang="en-US" dirty="0" smtClean="0"/>
              <a:t>What are you looking for, accessibility, programs, etc…</a:t>
            </a:r>
          </a:p>
          <a:p>
            <a:pPr lvl="1"/>
            <a:r>
              <a:rPr lang="en-US" dirty="0" smtClean="0"/>
              <a:t>Tour, interview current students, look at catalog</a:t>
            </a:r>
          </a:p>
          <a:p>
            <a:r>
              <a:rPr lang="en-US" dirty="0" smtClean="0"/>
              <a:t>Application</a:t>
            </a:r>
          </a:p>
          <a:p>
            <a:r>
              <a:rPr lang="en-US" dirty="0" smtClean="0"/>
              <a:t>College Opportunity Fund (COF)</a:t>
            </a:r>
          </a:p>
          <a:p>
            <a:r>
              <a:rPr lang="en-US" dirty="0" err="1" smtClean="0"/>
              <a:t>Accuplacer</a:t>
            </a:r>
            <a:r>
              <a:rPr lang="en-US" dirty="0" smtClean="0"/>
              <a:t> /ACT testing / GED route</a:t>
            </a:r>
          </a:p>
          <a:p>
            <a:r>
              <a:rPr lang="en-US" dirty="0" smtClean="0"/>
              <a:t>Costs </a:t>
            </a:r>
          </a:p>
          <a:p>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10</a:t>
            </a:fld>
            <a:endParaRPr lang="en-US"/>
          </a:p>
        </p:txBody>
      </p:sp>
      <p:pic>
        <p:nvPicPr>
          <p:cNvPr id="8195" name="Picture 3" descr="C:\Users\student5\AppData\Local\Microsoft\Windows\Temporary Internet Files\Content.IE5\MTAN4016\MC900389038[1].wmf"/>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7162800" y="21771"/>
            <a:ext cx="1819275" cy="1773237"/>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122" name="Picture 2" descr="C:\Users\student5\AppData\Local\Microsoft\Windows\Temporary Internet Files\Content.IE5\381USOLI\MP900382674[1].jpg"/>
          <p:cNvPicPr>
            <a:picLocks noChangeAspect="1" noChangeArrowheads="1"/>
          </p:cNvPicPr>
          <p:nvPr/>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934200" y="2309949"/>
            <a:ext cx="2057400" cy="288036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2" name="Title 1"/>
          <p:cNvSpPr>
            <a:spLocks noGrp="1"/>
          </p:cNvSpPr>
          <p:nvPr>
            <p:ph type="title"/>
          </p:nvPr>
        </p:nvSpPr>
        <p:spPr/>
        <p:txBody>
          <a:bodyPr/>
          <a:lstStyle/>
          <a:p>
            <a:r>
              <a:rPr lang="en-US" dirty="0" smtClean="0"/>
              <a:t>If not college, what?  Other post school education options</a:t>
            </a:r>
            <a:endParaRPr lang="en-US" dirty="0"/>
          </a:p>
        </p:txBody>
      </p:sp>
      <p:sp>
        <p:nvSpPr>
          <p:cNvPr id="3" name="Content Placeholder 2"/>
          <p:cNvSpPr>
            <a:spLocks noGrp="1"/>
          </p:cNvSpPr>
          <p:nvPr>
            <p:ph idx="1"/>
          </p:nvPr>
        </p:nvSpPr>
        <p:spPr/>
        <p:txBody>
          <a:bodyPr/>
          <a:lstStyle/>
          <a:p>
            <a:r>
              <a:rPr lang="en-US" dirty="0" smtClean="0"/>
              <a:t>Volunteer service</a:t>
            </a:r>
          </a:p>
          <a:p>
            <a:r>
              <a:rPr lang="en-US" dirty="0" smtClean="0"/>
              <a:t>Job Corps</a:t>
            </a:r>
          </a:p>
          <a:p>
            <a:r>
              <a:rPr lang="en-US" dirty="0" smtClean="0"/>
              <a:t>Vocational specific programs</a:t>
            </a:r>
          </a:p>
          <a:p>
            <a:r>
              <a:rPr lang="en-US" dirty="0" smtClean="0"/>
              <a:t>Internships, Apprenticeships, </a:t>
            </a:r>
          </a:p>
          <a:p>
            <a:r>
              <a:rPr lang="en-US" dirty="0" smtClean="0"/>
              <a:t>Classes at recreation centers, </a:t>
            </a:r>
          </a:p>
          <a:p>
            <a:pPr marL="0" indent="0">
              <a:buNone/>
            </a:pPr>
            <a:r>
              <a:rPr lang="en-US" dirty="0"/>
              <a:t> </a:t>
            </a:r>
            <a:r>
              <a:rPr lang="en-US" dirty="0" smtClean="0"/>
              <a:t> Free University, CCB resources</a:t>
            </a:r>
          </a:p>
          <a:p>
            <a:r>
              <a:rPr lang="en-US" dirty="0" smtClean="0"/>
              <a:t>Private Schools</a:t>
            </a:r>
          </a:p>
          <a:p>
            <a:r>
              <a:rPr lang="en-US" dirty="0" smtClean="0"/>
              <a:t>Community partners</a:t>
            </a:r>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a:t>TransitionCoalition.org</a:t>
            </a:r>
          </a:p>
          <a:p>
            <a:r>
              <a:rPr lang="en-US" dirty="0" smtClean="0"/>
              <a:t>CDE/ Colorado Options</a:t>
            </a:r>
          </a:p>
          <a:p>
            <a:pPr marL="0" indent="0">
              <a:buNone/>
            </a:pPr>
            <a:r>
              <a:rPr lang="en-US" sz="2000" dirty="0"/>
              <a:t> </a:t>
            </a:r>
            <a:r>
              <a:rPr lang="en-US" sz="2000" dirty="0" smtClean="0"/>
              <a:t>  www.cde.state.co.us/cdesped/download/pdf/Options.pdf</a:t>
            </a:r>
          </a:p>
          <a:p>
            <a:r>
              <a:rPr lang="en-US" dirty="0" smtClean="0"/>
              <a:t>ThinkCollege.net</a:t>
            </a:r>
          </a:p>
          <a:p>
            <a:r>
              <a:rPr lang="en-US" sz="1800" dirty="0"/>
              <a:t>http://nsttac.org/content/post-secondary-education</a:t>
            </a:r>
            <a:endParaRPr lang="en-US" sz="1800" dirty="0" smtClean="0"/>
          </a:p>
          <a:p>
            <a:r>
              <a:rPr lang="en-US" dirty="0" smtClean="0"/>
              <a:t>Office for Civil Rights   </a:t>
            </a:r>
          </a:p>
          <a:p>
            <a:pPr marL="0" indent="0">
              <a:buNone/>
            </a:pPr>
            <a:r>
              <a:rPr lang="en-US" sz="1800" dirty="0"/>
              <a:t> </a:t>
            </a:r>
            <a:r>
              <a:rPr lang="en-US" sz="1800" dirty="0" smtClean="0"/>
              <a:t>    </a:t>
            </a:r>
            <a:r>
              <a:rPr lang="en-US" sz="1800" dirty="0" smtClean="0">
                <a:hlinkClick r:id="rId3"/>
              </a:rPr>
              <a:t>http</a:t>
            </a:r>
            <a:r>
              <a:rPr lang="en-US" sz="1800" dirty="0">
                <a:hlinkClick r:id="rId3"/>
              </a:rPr>
              <a:t>://</a:t>
            </a:r>
            <a:r>
              <a:rPr lang="en-US" sz="1800" dirty="0" smtClean="0">
                <a:hlinkClick r:id="rId3"/>
              </a:rPr>
              <a:t>www2.ed.gov/about/offices/list/ocr/transitionguide.html</a:t>
            </a:r>
            <a:endParaRPr lang="en-US" sz="1800" dirty="0" smtClean="0"/>
          </a:p>
          <a:p>
            <a:r>
              <a:rPr lang="en-US" dirty="0" err="1" smtClean="0"/>
              <a:t>Jeffco</a:t>
            </a:r>
            <a:r>
              <a:rPr lang="en-US" dirty="0" smtClean="0"/>
              <a:t> Transition Alliance Group: </a:t>
            </a:r>
            <a:r>
              <a:rPr lang="en-US" sz="1800" dirty="0" smtClean="0"/>
              <a:t>www.jeffcotag.org </a:t>
            </a:r>
          </a:p>
          <a:p>
            <a:pPr lvl="1"/>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12</a:t>
            </a:fld>
            <a:endParaRPr lang="en-US" dirty="0"/>
          </a:p>
        </p:txBody>
      </p:sp>
      <p:pic>
        <p:nvPicPr>
          <p:cNvPr id="6146" name="Picture 2" descr="C:\Users\student5\AppData\Local\Microsoft\Windows\Temporary Internet Files\Content.IE5\MTAN4016\MP900387787[1].jpg"/>
          <p:cNvPicPr>
            <a:picLocks noChangeAspect="1" noChangeArrowheads="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858000" y="38100"/>
            <a:ext cx="1890631" cy="2650417"/>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Frontier—College	</a:t>
            </a:r>
            <a:endParaRPr lang="en-US" dirty="0"/>
          </a:p>
        </p:txBody>
      </p:sp>
      <p:sp>
        <p:nvSpPr>
          <p:cNvPr id="3" name="Content Placeholder 2"/>
          <p:cNvSpPr>
            <a:spLocks noGrp="1"/>
          </p:cNvSpPr>
          <p:nvPr>
            <p:ph idx="1"/>
          </p:nvPr>
        </p:nvSpPr>
        <p:spPr>
          <a:xfrm>
            <a:off x="533400" y="1676400"/>
            <a:ext cx="8001000" cy="4267200"/>
          </a:xfrm>
        </p:spPr>
        <p:txBody>
          <a:bodyPr/>
          <a:lstStyle/>
          <a:p>
            <a:r>
              <a:rPr lang="en-US" sz="2800" dirty="0" smtClean="0"/>
              <a:t>Historical focus on trades and skills is not sufficient in today’s job market.  </a:t>
            </a:r>
          </a:p>
          <a:p>
            <a:r>
              <a:rPr lang="en-US" sz="2800" dirty="0" smtClean="0"/>
              <a:t>National trend that suggests college degree is key to success</a:t>
            </a:r>
          </a:p>
          <a:p>
            <a:r>
              <a:rPr lang="en-US" sz="2800" dirty="0" smtClean="0"/>
              <a:t>Federal and district movement requiring transition planning beginning at age 15 (post-school outcomes in Career/Employment, Education and Training, and Life skills)</a:t>
            </a:r>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Frontier—continued..</a:t>
            </a:r>
            <a:endParaRPr lang="en-US" dirty="0"/>
          </a:p>
        </p:txBody>
      </p:sp>
      <p:sp>
        <p:nvSpPr>
          <p:cNvPr id="3" name="Content Placeholder 2"/>
          <p:cNvSpPr>
            <a:spLocks noGrp="1"/>
          </p:cNvSpPr>
          <p:nvPr>
            <p:ph idx="1"/>
          </p:nvPr>
        </p:nvSpPr>
        <p:spPr/>
        <p:txBody>
          <a:bodyPr/>
          <a:lstStyle/>
          <a:p>
            <a:r>
              <a:rPr lang="en-US" sz="2400" dirty="0" smtClean="0"/>
              <a:t>Colleges meeting the demands of 504 and ADA  accessibility requirements (more students applying caused a shift in the support systems needed and created) , as well as full inclusion.</a:t>
            </a:r>
          </a:p>
          <a:p>
            <a:pPr>
              <a:buNone/>
            </a:pPr>
            <a:endParaRPr lang="en-US" sz="2400" dirty="0" smtClean="0"/>
          </a:p>
          <a:p>
            <a:r>
              <a:rPr lang="en-US" sz="2400" dirty="0" smtClean="0"/>
              <a:t>The Colorado Paradox</a:t>
            </a:r>
          </a:p>
          <a:p>
            <a:pPr>
              <a:buNone/>
            </a:pPr>
            <a:r>
              <a:rPr lang="en-US" sz="2400" dirty="0" smtClean="0"/>
              <a:t>Second in nation for greatest number of college degree holders per capita</a:t>
            </a:r>
          </a:p>
          <a:p>
            <a:pPr>
              <a:buNone/>
            </a:pPr>
            <a:r>
              <a:rPr lang="en-US" sz="2400" dirty="0" smtClean="0"/>
              <a:t>Bottom quartile  of nation- Only 1 in 5  9</a:t>
            </a:r>
            <a:r>
              <a:rPr lang="en-US" sz="2400" baseline="30000" dirty="0" smtClean="0"/>
              <a:t>th</a:t>
            </a:r>
            <a:r>
              <a:rPr lang="en-US" sz="2400" dirty="0" smtClean="0"/>
              <a:t> grade students will graduate from college.</a:t>
            </a:r>
          </a:p>
          <a:p>
            <a:endParaRPr lang="en-US" sz="2400"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College IS possible</a:t>
            </a:r>
          </a:p>
          <a:p>
            <a:r>
              <a:rPr lang="en-US" dirty="0" smtClean="0"/>
              <a:t>Discuss what accommodation are available for students with disabilities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98449045"/>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Frontier—continued..</a:t>
            </a:r>
            <a:endParaRPr lang="en-US" dirty="0"/>
          </a:p>
        </p:txBody>
      </p:sp>
      <p:sp>
        <p:nvSpPr>
          <p:cNvPr id="3" name="Content Placeholder 2"/>
          <p:cNvSpPr>
            <a:spLocks noGrp="1"/>
          </p:cNvSpPr>
          <p:nvPr>
            <p:ph idx="1"/>
          </p:nvPr>
        </p:nvSpPr>
        <p:spPr/>
        <p:txBody>
          <a:bodyPr/>
          <a:lstStyle/>
          <a:p>
            <a:r>
              <a:rPr lang="en-US" sz="3200" dirty="0" smtClean="0"/>
              <a:t>Average college cost: At least $12k/year for four-year college,   For community college class, $240 per 2 credit course after $124 for Colorado Opportunity Fund</a:t>
            </a:r>
          </a:p>
          <a:p>
            <a:r>
              <a:rPr lang="en-US" sz="3200" dirty="0" smtClean="0"/>
              <a:t>Percentage of students with cognitive disabilities attending college around 15%</a:t>
            </a:r>
          </a:p>
          <a:p>
            <a:endParaRPr lang="en-US" sz="3200" dirty="0" smtClean="0"/>
          </a:p>
          <a:p>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college?</a:t>
            </a:r>
            <a:endParaRPr lang="en-US" dirty="0"/>
          </a:p>
        </p:txBody>
      </p:sp>
      <p:sp>
        <p:nvSpPr>
          <p:cNvPr id="3" name="Content Placeholder 2"/>
          <p:cNvSpPr>
            <a:spLocks noGrp="1"/>
          </p:cNvSpPr>
          <p:nvPr>
            <p:ph idx="1"/>
          </p:nvPr>
        </p:nvSpPr>
        <p:spPr/>
        <p:txBody>
          <a:bodyPr/>
          <a:lstStyle/>
          <a:p>
            <a:r>
              <a:rPr lang="en-US" dirty="0" smtClean="0"/>
              <a:t>Rite of Passage</a:t>
            </a:r>
          </a:p>
          <a:p>
            <a:r>
              <a:rPr lang="en-US" dirty="0" smtClean="0"/>
              <a:t>Social aspect</a:t>
            </a:r>
          </a:p>
          <a:p>
            <a:r>
              <a:rPr lang="en-US" dirty="0" smtClean="0"/>
              <a:t>Skills development</a:t>
            </a:r>
          </a:p>
          <a:p>
            <a:r>
              <a:rPr lang="en-US" dirty="0" smtClean="0"/>
              <a:t>Community living</a:t>
            </a:r>
          </a:p>
          <a:p>
            <a:r>
              <a:rPr lang="en-US" dirty="0" smtClean="0"/>
              <a:t>Independence –’Freedom’</a:t>
            </a:r>
          </a:p>
          <a:p>
            <a:r>
              <a:rPr lang="en-US" dirty="0" smtClean="0"/>
              <a:t>Career preparation</a:t>
            </a:r>
          </a:p>
          <a:p>
            <a:r>
              <a:rPr lang="en-US" dirty="0" smtClean="0"/>
              <a:t>Achievement </a:t>
            </a:r>
            <a:r>
              <a:rPr lang="en-US" sz="2400" dirty="0" smtClean="0"/>
              <a:t>(different goals for student and parent sometimes are present)</a:t>
            </a:r>
            <a:endParaRPr lang="en-US" sz="2400"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Models</a:t>
            </a:r>
            <a:endParaRPr lang="en-US" dirty="0"/>
          </a:p>
        </p:txBody>
      </p:sp>
      <p:sp>
        <p:nvSpPr>
          <p:cNvPr id="3" name="Content Placeholder 2"/>
          <p:cNvSpPr>
            <a:spLocks noGrp="1"/>
          </p:cNvSpPr>
          <p:nvPr>
            <p:ph idx="1"/>
          </p:nvPr>
        </p:nvSpPr>
        <p:spPr/>
        <p:txBody>
          <a:bodyPr/>
          <a:lstStyle/>
          <a:p>
            <a:r>
              <a:rPr lang="en-US" dirty="0" smtClean="0"/>
              <a:t>Full inclusion</a:t>
            </a:r>
          </a:p>
          <a:p>
            <a:r>
              <a:rPr lang="en-US" dirty="0" smtClean="0"/>
              <a:t>Supported inclusion</a:t>
            </a:r>
          </a:p>
          <a:p>
            <a:r>
              <a:rPr lang="en-US" dirty="0" smtClean="0"/>
              <a:t>Program within a program</a:t>
            </a:r>
          </a:p>
          <a:p>
            <a:r>
              <a:rPr lang="en-US" dirty="0" smtClean="0"/>
              <a:t>Separate (stand-alone) program</a:t>
            </a:r>
          </a:p>
          <a:p>
            <a:r>
              <a:rPr lang="en-US" dirty="0" smtClean="0"/>
              <a:t>Third-party support</a:t>
            </a:r>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1"/>
            <a:ext cx="8001000" cy="838200"/>
          </a:xfrm>
        </p:spPr>
        <p:txBody>
          <a:bodyPr/>
          <a:lstStyle/>
          <a:p>
            <a:r>
              <a:rPr lang="en-US" dirty="0" smtClean="0"/>
              <a:t>Getting Prepared for College</a:t>
            </a:r>
            <a:endParaRPr lang="en-US" dirty="0"/>
          </a:p>
        </p:txBody>
      </p:sp>
      <p:sp>
        <p:nvSpPr>
          <p:cNvPr id="3" name="Content Placeholder 2"/>
          <p:cNvSpPr>
            <a:spLocks noGrp="1"/>
          </p:cNvSpPr>
          <p:nvPr>
            <p:ph idx="1"/>
          </p:nvPr>
        </p:nvSpPr>
        <p:spPr>
          <a:xfrm>
            <a:off x="228600" y="1143000"/>
            <a:ext cx="8305800" cy="5562600"/>
          </a:xfrm>
        </p:spPr>
        <p:txBody>
          <a:bodyPr/>
          <a:lstStyle/>
          <a:p>
            <a:endParaRPr lang="en-US" sz="2400" dirty="0" smtClean="0"/>
          </a:p>
          <a:p>
            <a:r>
              <a:rPr lang="en-US" sz="2400" dirty="0" smtClean="0"/>
              <a:t>H.S. course selection and programming begin in Freshman year</a:t>
            </a:r>
          </a:p>
          <a:p>
            <a:pPr lvl="1"/>
            <a:r>
              <a:rPr lang="en-US" sz="2300" dirty="0" smtClean="0"/>
              <a:t>ICAP-</a:t>
            </a:r>
            <a:r>
              <a:rPr lang="en-US" sz="2300" b="1" dirty="0" smtClean="0"/>
              <a:t>I</a:t>
            </a:r>
            <a:r>
              <a:rPr lang="en-US" sz="2300" dirty="0" smtClean="0"/>
              <a:t>ndividual </a:t>
            </a:r>
            <a:r>
              <a:rPr lang="en-US" sz="2300" b="1" dirty="0"/>
              <a:t>C</a:t>
            </a:r>
            <a:r>
              <a:rPr lang="en-US" sz="2300" dirty="0"/>
              <a:t>areer and </a:t>
            </a:r>
            <a:r>
              <a:rPr lang="en-US" sz="2300" b="1" dirty="0"/>
              <a:t>A</a:t>
            </a:r>
            <a:r>
              <a:rPr lang="en-US" sz="2300" dirty="0"/>
              <a:t>cademic </a:t>
            </a:r>
            <a:r>
              <a:rPr lang="en-US" sz="2300" b="1" dirty="0"/>
              <a:t>P</a:t>
            </a:r>
            <a:r>
              <a:rPr lang="en-US" sz="2300" dirty="0"/>
              <a:t>lan- Transition for all students!  </a:t>
            </a:r>
            <a:r>
              <a:rPr lang="en-US" sz="2300" dirty="0" err="1"/>
              <a:t>Naviance</a:t>
            </a:r>
            <a:r>
              <a:rPr lang="en-US" sz="2300" dirty="0"/>
              <a:t> is the tool</a:t>
            </a:r>
          </a:p>
          <a:p>
            <a:pPr lvl="1"/>
            <a:r>
              <a:rPr lang="en-US" sz="2300" dirty="0" smtClean="0"/>
              <a:t>Courses- Required for graduation, Tied to post-secondary outcomes, Modified as necessary, and aligned with admission and NCAA requirements (esp. for 2/4 year programs)</a:t>
            </a:r>
          </a:p>
          <a:p>
            <a:pPr lvl="1"/>
            <a:r>
              <a:rPr lang="en-US" sz="2300" dirty="0" smtClean="0"/>
              <a:t>IEP development </a:t>
            </a:r>
          </a:p>
          <a:p>
            <a:pPr lvl="1"/>
            <a:r>
              <a:rPr lang="en-US" sz="2300" b="1" dirty="0" smtClean="0"/>
              <a:t>S</a:t>
            </a:r>
            <a:r>
              <a:rPr lang="en-US" sz="2300" dirty="0" smtClean="0"/>
              <a:t>ummary </a:t>
            </a:r>
            <a:r>
              <a:rPr lang="en-US" sz="2300" b="1" dirty="0" smtClean="0"/>
              <a:t>o</a:t>
            </a:r>
            <a:r>
              <a:rPr lang="en-US" sz="2300" dirty="0" smtClean="0"/>
              <a:t>f </a:t>
            </a:r>
            <a:r>
              <a:rPr lang="en-US" sz="2300" b="1" dirty="0" smtClean="0"/>
              <a:t>P</a:t>
            </a:r>
            <a:r>
              <a:rPr lang="en-US" sz="2300" dirty="0" smtClean="0"/>
              <a:t>erformance provided at school completion</a:t>
            </a:r>
          </a:p>
          <a:p>
            <a:pPr lvl="1"/>
            <a:endParaRPr lang="en-US" sz="2400" dirty="0" smtClean="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Prepared for College</a:t>
            </a:r>
            <a:endParaRPr lang="en-US" dirty="0"/>
          </a:p>
        </p:txBody>
      </p:sp>
      <p:sp>
        <p:nvSpPr>
          <p:cNvPr id="3" name="Content Placeholder 2"/>
          <p:cNvSpPr>
            <a:spLocks noGrp="1"/>
          </p:cNvSpPr>
          <p:nvPr>
            <p:ph idx="1"/>
          </p:nvPr>
        </p:nvSpPr>
        <p:spPr/>
        <p:txBody>
          <a:bodyPr/>
          <a:lstStyle/>
          <a:p>
            <a:r>
              <a:rPr lang="en-US" dirty="0" smtClean="0"/>
              <a:t>Organization skills </a:t>
            </a:r>
          </a:p>
          <a:p>
            <a:pPr lvl="1"/>
            <a:r>
              <a:rPr lang="en-US" dirty="0" smtClean="0"/>
              <a:t>Time management</a:t>
            </a:r>
          </a:p>
          <a:p>
            <a:r>
              <a:rPr lang="en-US" dirty="0" smtClean="0"/>
              <a:t>Self-advocacy</a:t>
            </a:r>
          </a:p>
          <a:p>
            <a:r>
              <a:rPr lang="en-US" dirty="0" smtClean="0"/>
              <a:t>Life skills</a:t>
            </a:r>
          </a:p>
          <a:p>
            <a:r>
              <a:rPr lang="en-US" dirty="0" smtClean="0"/>
              <a:t>Encouraging students to find their voice</a:t>
            </a:r>
          </a:p>
          <a:p>
            <a:r>
              <a:rPr lang="en-US" dirty="0" smtClean="0"/>
              <a:t>Problem solving</a:t>
            </a:r>
          </a:p>
          <a:p>
            <a:r>
              <a:rPr lang="en-US" dirty="0" smtClean="0"/>
              <a:t>Safety and independent mobility</a:t>
            </a:r>
            <a:endParaRPr lang="en-US" dirty="0"/>
          </a:p>
        </p:txBody>
      </p:sp>
      <p:sp>
        <p:nvSpPr>
          <p:cNvPr id="4" name="Slide Number Placeholder 3"/>
          <p:cNvSpPr>
            <a:spLocks noGrp="1"/>
          </p:cNvSpPr>
          <p:nvPr>
            <p:ph type="sldNum" sz="quarter" idx="12"/>
          </p:nvPr>
        </p:nvSpPr>
        <p:spPr/>
        <p:txBody>
          <a:bodyPr/>
          <a:lstStyle/>
          <a:p>
            <a:pPr>
              <a:defRPr/>
            </a:pPr>
            <a:fld id="{096EEA1B-A7C9-4261-9890-366F05E7672C}" type="slidenum">
              <a:rPr lang="en-US" smtClean="0"/>
              <a:pPr>
                <a:defRPr/>
              </a:pPr>
              <a:t>9</a:t>
            </a:fld>
            <a:endParaRPr lang="en-US"/>
          </a:p>
        </p:txBody>
      </p:sp>
      <p:pic>
        <p:nvPicPr>
          <p:cNvPr id="9218" name="Picture 2" descr="C:\Users\student5\AppData\Local\Microsoft\Windows\Temporary Internet Files\Content.IE5\2F0JPX5R\MP900442451[1].jpg"/>
          <p:cNvPicPr>
            <a:picLocks noChangeAspect="1" noChangeArrowheads="1"/>
          </p:cNvPicPr>
          <p:nvPr/>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019800" y="1676400"/>
            <a:ext cx="2980566" cy="19812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MMPROD_NEXTUNIQUEID" val="10008"/>
  <p:tag name="MMPROD_THEME_BG_IMAGE" val=""/>
  <p:tag name="MMPROD_TAG_VCONFIG" val="PD94bWwgdmVyc2lvbj0iMS4wIiBlbmNvZGluZz0iVVRGLTgiPz4NCjxjb25maWd1cmF0aW9uPg0KCTxicmFuZGluZz4NCgkJPHVpZm9udCBuYW1lPSJGT05UX05PVEVTX1RFWFQiIHZhbHVlPSJBcmlhbCwxNCxmYWxzZSxmYWxzZSxmYWxzZSIvPg0KCTwvYnJhbmRpbmc+DQoJPGNvbG9ycz4NCgkJPHVpY29sb3IgbmFtZT0icHJpbWFyeSIgdmFsdWU9IjB4MDAwMDAwIi8+DQoJCTx1aWNvbG9yIG5hbWU9Imdsb3ciIHZhbHVlPSIweEZGMDAwMCIvPg0KCQk8dWljb2xvciBuYW1lPSJ0ZXh0IiB2YWx1ZT0iMHhGRkZGRkYiLz4NCgkJPHVpY29sb3IgbmFtZT0ibGlnaHQiIHZhbHVlPSIweDRFNUQ2MCIvPg0KCQk8dWljb2xvciBuYW1lPSJzaGFkb3ciIHZhbHVlPSIweDAwMDAwMCIvPg0KCQk8dWljb2xvciBuYW1lPSJiYWNrZ3JvdW5kIiB2YWx1ZT0iMHhGRjAwMDAiLz4NCgk8L2NvbG9ycz4NCgk8bGF5b3V0Pg0KCQk8dWlzaG93IG5hbWU9InByZXNlbnRhdGlvbnRpdGxlIiB2YWx1ZT0idHJ1ZSIvPg0KCQk8dWlzaG93IG5hbWU9InByZXNlbnRlcnBob3RvIiB2YWx1ZT0idHJ1ZSIvPg0KCQk8dWlzaG93IG5hbWU9InByZXNlbnRlcm5hbWUiIHZhbHVlPSJ0cnVlIi8+DQoJCTx1aXNob3cgbmFtZT0icHJlc2VudGVydGl0bGUiIHZhbHVlPSJ0cnVlIi8+DQoJCTx1aXNob3cgbmFtZT0icHJlc2VudGVyZW1haWwiIHZhbHVlPSJmYWxzZSIvPg0KCQk8dWlzaG93IG5hbWU9InByZXNlbnRlcmJpbyIgdmFsdWU9InRydWUiLz4NCgkJPHVpc2hvdyBuYW1lPSJjb21wYW55bG9nbyIgdmFsdWU9ImZhbHNlIi8+DQoJCTx1aXNob3cgbmFtZT0ic2lkZWJhciIgdmFsdWU9InRydWUiLz4NCgkJPHVpc2hvdyBuYW1lPSJvdXRsaW5lIiB2YWx1ZT0iZmFsc2UiLz4NCgkJPHVpc2hvdyBuYW1lPSJ0aHVtYm5haWwiIHZhbHVlPSJ0cnVlIi8+DQoJCTx1aXNob3cgbmFtZT0ibm90ZXMiIHZhbHVlPSJ0cnVlIi8+DQoJCTx1aXNob3cgbmFtZT0ic2VhcmNoIiB2YWx1ZT0idHJ1ZSIvPg0KCQk8dWlzaG93IG5hbWU9InF1aXoiIHZhbHVlPSJmYWxz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mYWxzZSIvPg0KCQk8dWlyZXBsYWNlIG5hbWU9ImxvZ28iIHZhbHVlPSIiLz4NCgkJPHVpcmVwbGFjZSBuYW1lPSJiZ2ltYWdlIiB2YWx1ZT0iIi8+DQoJCTx1aXJlcGxhY2UgbmFtZT0iaW5pdGlhbHRhYiIgdmFsdWU9Im5vdGVzIi8+DQoJPC9sYXlvdXQ+DQoJPGxhbmd1YWdlIGlkPSJlb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DQoJCTx1aXRleHQgbmFtZT0iU0NSVUJCQVJTVEFUVVNfQlVGRkVSSU5HIiB2YWx1ZT0iQnVmZmVyaW5nIi8+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DQoJCTx1aXRleHQgbmFtZT0iRUxBUFNFRCIgdmFsdWU9IiVtIE1pbnV0ZXMgJXMgU2Vjb25kcyBSZW1haW5pbmciLz4NCgkJPHVpdGV4dCBuYW1lPSJOT1RGT1VORCIgdmFsdWU9Ik5vdGhpbmcgRm91bmQiLz4NCgkJPHVpdGV4dCBuYW1lPSJBVFRBQ0hNRU5UUyIgdmFsdWU9IkF0dGFjaG1lbnR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DQoJCTx1aXRleHQgbmFtZT0iVEFCX05PVEVTIiB2YWx1ZT0iTm90ZXMiLz4NCgkJPHVpdGV4dCBuYW1lPSJUQUJfU0VBUkNIIiB2YWx1ZT0iU2VhcmNoIi8+DQoJCTx1aXRleHQgbmFtZT0iU0xJREVfSEVBRElORyIgdmFsdWU9IlNsaWRlIFRpdGxlIi8+DQoJCTx1aXRleHQgbmFtZT0iRFVSQVRJT05fSEVBRElORyIgdmFsdWU9IkR1cmF0aW9uIi8+DQoJCTx1aXRleHQgbmFtZT0iU0VBUkNIX0hFQURJTkciIHZhbHVlPSJTZWFyY2ggZm9yIHRleHQ6Ii8+DQoJCTx1aXRleHQgbmFtZT0iVEhVTUJfSEVBRElORyIgdmFsdWU9IlNsaWRlIi8+DQoJCTx1aXRleHQgbmFtZT0iVEhVTUJfSU5GTyIgdmFsdWU9IlNsaWRlIFRpdGxlL0R1cmF0aW9uIi8+DQoJCTx1aXRleHQgbmFtZT0iQVRUQUNITkFNRV9IRUFESU5HIiB2YWx1ZT0iRmlsZSBOYW1lIi8+DQoJCTx1aXRleHQgbmFtZT0iQVRUQUNIU0laRV9IRUFESU5HIiB2YWx1ZT0iU2l6ZSIvPg0KCQk8dWl0ZXh0IG5hbWU9IlNMSURFX05PVEVTIiB2YWx1ZT0iU2xpZGUgTm90ZXMiLz4NCgkJPCEtLXF1aXogcG9kIGFuZCBtZXNzYWdlIGJveCB0ZXh0cy0tPg0KCQk8dWl0ZXh0IG5hbWU9IlFVSVpQT0RfUVVJWl9BVFRFTVBUIiB2YWx1ZT0iUXVpeiBBdHRlbXB0OiIvPg0KCQk8dWl0ZXh0IG5hbWU9IlFVSVpQT0RfUVVJWl9BVFRFTVBUX1ZBTFVFIiB2YWx1ZT0iJW4gb2YgJXQiLz4NCgkJPHVpdGV4dCBuYW1lPSJRVUlaUE9EX1FVSVpfU0NPUkUiIHZhbHVlPSJTY29yZWQ6Ii8+DQoJCTx1aXRleHQgbmFtZT0iUVVJWlBPRF9RVUlaX1BBU1NTQ09SRSIgdmFsdWU9IlBhc3NpbmcgU2NvcmU6Ii8+DQoJCTx1aXRleHQgbmFtZT0iUVVJWlBPRF9RVUlaX01BWFNDT1JFIiB2YWx1ZT0iTWF4IFNjb3JlOiIvPg0KCQk8dWl0ZXh0IG5hbWU9IlFVSVpQT0RfUVVFU0FUTVBUX1NUUiIgdmFsdWU9IkF0dGVtcHQ6ICVuIG9mICV0Ii8+DQoJCTx1aXRleHQgbmFtZT0iUVVJWlBPRF9RVUVTVFlQRV9TVFIiIHZhbHVlPSJUeXBlOiAlcyIvPg0KCQk8dWl0ZXh0IG5hbWU9IlFVSVpQT0RfUVVFU1RZUEVfR1JEIiB2YWx1ZT0iR3JhZGVkIi8+DQoJCTx1aXRleHQgbmFtZT0iUVVJWlBPRF9RVUVTVFlQRV9TVlkiIHZhbHVlPSJTdXJ2ZXkiLz4NCgkJPHVpdGV4dCBuYW1lPSJRVUlaUE9EX1FVSVpBVE1QVF9JTkYiIHZhbHVlPSJJbmZpbml0ZSIvPg0KCQk8dWl0ZXh0IG5hbWU9IlFVSVpQT0RfUVVFU0FUTVBUX0lORiIgdmFsdWU9IkluZmluaXRlIi8+DQoJCTx1aXRleHQgbmFtZT0iV0FSTklOR01TR19ZRVNTVFJJTkciIHZhbHVlPSJZZXMiLz4NCgkJPHVpdGV4dCBuYW1lPSJXQVJOSU5HTVNHX05PU1RSSU5HIiB2YWx1ZT0iTm8iLz4NCgkJPHVpdGV4dCBuYW1lPSJXQVJOSU5HTVNHX1RJVExFU1RSSU5HIiB2YWx1ZT0iUXVpeiBOYXZpZ2F0aW9uIFdhcm5pbmciLz4NCgkJPHVpdGV4dCBuYW1lPSJXQVJOSU5HTVNHX01TR1NUUklORyIgdmFsdWU9IlRoZXJlIGFyZSB1bi1hdHRlbXB0ZWQgcXVlc3Rpb25zIGluIHRoaXMgUXVpei4mI3hBOyYjeEE7Q2xpY2tpbmcgWWVzIHdpbGwgdGFrZSB5b3Ugb3V0IG9mIHRoZSBRdWl6LiBDbGljayBObyB0byBjb250aW51ZSB0aGUgUXVpei4iLz4NCgkJPHVpdGV4dCBuYW1lPSJJTkZPUk1BVElPTl9IMjY0X0ZMQVNIUExBWUVSIiB2YWx1ZT0iVGhlIGN1cnJlbnQgdmVyc2lvbiBvZiBGbGFzaCBQbGF5ZXIgaW5zdGFsbGVkIG9uIHlvdXIgbWFjaGluZSBkb2VzIG5vdCBzdXBwb3J0IHRoaXMgdmlkZW8uIENsaWNrIG9uIHRoZSB2aWRlbyBhcmVhIHRvIGRvd25sb2FkIHRoZSBsYXRlc3Q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TaG93IHNpZGViYXIgdG8gcGFydGljaXBhbnRzIi8+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m9saWUgJW4iLz4NCgkJPCEtLSBzdWJzdGl0dXRpb246ICVuID09IHNsaWRlIG51bWJlciAtLT4NCgkJPCEtLSBzdWJzdGl0dXRpb246ICV0ID09IHRvdGFsIHNsaWRlIGNvdW50IC0tPg0KCQk8dWl0ZXh0IG5hbWU9IlNDUlVCQkFSU1RBVFVTX1NMSURFSU5GTyIgdmFsdWU9IkZvbGllICVuIC8gJXQgfCAiLz4NCgkJPHVpdGV4dCBuYW1lPSJTQ1JVQkJBUlNUQVRVU19TVE9QUEVEIiB2YWx1ZT0iQmVlbmRldCIvPg0KCQk8dWl0ZXh0IG5hbWU9IlNDUlVCQkFSU1RBVFVTX1BMQVlJTkciIHZhbHVlPSJXaWVkZXJnYWJlIi8+DQoJCTx1aXRleHQgbmFtZT0iU0NSVUJCQVJTVEFUVVNfTk9BVURJTyIgdmFsdWU9IktlaW4gQXVkaW8iLz4NCgkJPHVpdGV4dCBuYW1lPSJTQ1JVQkJBUlNUQVRVU19WSURQTEFZSU5HIiB2YWx1ZT0iVmlkZW8gd2lyZCBhYmdlc3BpZWx0Ii8+DQoJCTx1aXRleHQgbmFtZT0iU0NSVUJCQVJTVEFUVVNfTE9BRElORyIgdmFsdWU9IkxhZGVuIi8+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DQoJCTwhLS0gc3Vic3RpdHV0aW9uOiAlcyA9PSBzZWNvbmRzIHJlbWFpbmluZyAtLT4NCgkJPHVpdGV4dCBuYW1lPSJFTEFQU0VEIiB2YWx1ZT0iUmVzdGRhdWVyOiAlbSBNaW51dGVuICVzIFNla3VuZGVuIi8+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DQoJCTx1aXRleHQgbmFtZT0iRElWSURFUkJUTl9USVRMRSIgdmFsdWU9InwiLz4NCgkJPHVpdGV4dCBuYW1lPSJDT05UQUNUQlROX1RJVExFIiB2YWx1ZT0iS29udGFrdCIvPg0KCQk8dWl0ZXh0IG5hbWU9IlRBQl9RVUlaIiB2YWx1ZT0iUXVpeiIvPg0KCQk8dWl0ZXh0IG5hbWU9IlRBQl9PVVRMSU5FIiB2YWx1ZT0iU3RydWt0dXIiLz4NCgkJPHVpdGV4dCBuYW1lPSJUQUJfVEhVTUIiIHZhbHVlPSJNaW5pYXR1ciIvPg0KCQk8dWl0ZXh0IG5hbWU9IlRBQl9OT1RFUyIgdmFsdWU9Ik5vdGl6ZW4iLz4NCgkJPHVpdGV4dCBuYW1lPSJUQUJfU0VBUkNIIiB2YWx1ZT0iU3VjaGVuIi8+DQoJCTx1aXRleHQgbmFtZT0iU0xJREVfSEVBRElORyIgdmFsdWU9IkZvbGllbnRpdGVsIi8+DQoJCTx1aXRleHQgbmFtZT0iRFVSQVRJT05fSEVBRElORyIgdmFsdWU9IkRhdWVyIi8+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DQoJCTx1aXRleHQgbmFtZT0iU0xJREVfTk9URVMiIHZhbHVlPSJGb2xpZW5ub3RpemVuIi8+DQoJCTwhLS1xdWl6IHBvZCBhbmQgbWVzc2FnZSBib3ggdGV4dHMtLT4NCgkJPHVpdGV4dCBuYW1lPSJRVUlaUE9EX1FVSVpfQVRURU1QVCIgdmFsdWU9IlF1aXp2ZXJzdWNoOiIvPg0KCQk8dWl0ZXh0IG5hbWU9IlFVSVpQT0RfUVVJWl9BVFRFTVBUX1ZBTFVFIiB2YWx1ZT0iJW4gdm9uICV0Ii8+DQoJCTx1aXRleHQgbmFtZT0iUVVJWlBPRF9RVUlaX1NDT1JFIiB2YWx1ZT0iRXJyZWljaHQ6Ii8+DQoJCTx1aXRleHQgbmFtZT0iUVVJWlBPRF9RVUlaX1BBU1NTQ09SRSIgdmFsdWU9Ik1pbmRlc3RwdW5rdHphaGw6Ii8+DQoJCTx1aXRleHQgbmFtZT0iUVVJWlBPRF9RVUlaX01BWFNDT1JFIiB2YWx1ZT0iTWF4aW1hbGUgUHVua3R6YWhsOiIvPg0KCQk8dWl0ZXh0IG5hbWU9IlFVSVpQT0RfUVVFU0FUTVBUX1NUUiIgdmFsdWU9IlZlcnN1Y2g6ICVuIHZvbiAldCIvPg0KCQk8dWl0ZXh0IG5hbWU9IlFVSVpQT0RfUVVFU1RZUEVfU1RSIiB2YWx1ZT0iVHlwOiAlcyIvPg0KCQk8dWl0ZXh0IG5hbWU9IlFVSVpQT0RfUVVFU1RZUEVfR1JEIiB2YWx1ZT0iQmV3ZXJ0ZXQiLz4NCgkJPHVpdGV4dCBuYW1lPSJRVUlaUE9EX1FVRVNUWVBFX1NWWSIgdmFsdWU9IlVtZnJhZ2UiLz4NCgkJPHVpdGV4dCBuYW1lPSJRVUlaUE9EX1FVSVpBVE1QVF9JTkYiIHZhbHVlPSJVbmVuZGxpY2giLz4NCgkJPHVpdGV4dCBuYW1lPSJRVUlaUE9EX1FVRVNBVE1QVF9JTkYiIHZhbHVlPSJVbmVuZGxpY2giLz4NCgkJPHVpdGV4dCBuYW1lPSJXQVJOSU5HTVNHX1lFU1NUUklORyIgdmFsdWU9IkphIi8+DQoJCTx1aXRleHQgbmFtZT0iV0FSTklOR01TR19OT1NUUklORyIgdmFsdWU9Ik5laW4iLz4NCgkJPHVpdGV4dCBuYW1lPSJXQVJOSU5HTVNHX1RJVExFU1RSSU5HIiB2YWx1ZT0iUXVpem5hdmlnYXRpb25zd2FybnVuZyIvPg0KCQk8dWl0ZXh0IG5hbWU9IldBUk5JTkdNU0dfTVNHU1RSSU5HIiB2YWx1ZT0iSW4gZGllc2VtIFF1aXogZ2lidCBlcyB1bmJlYW50d29ydGV0ZSBGcmFnZW4uJiN4QTsmI3hBO1dlbm4gU2llIGF1ZiAmcXVvdDtKYSZxdW90OyBrbGlja2VuLCB3aXJkIGRhcyBRdWl6IGJlZW5kZXQuIEtsaWNrZW4gU2llIGF1ZiAmcXVvdDtOZWluJnF1b3Q7LCB1bSBtaXQgZGVtIFF1aXogZm9ydHp1ZmFocmVuLiIvPg0KCQk8dWl0ZXh0IG5hbWU9IklORk9STUFUSU9OX0gyNjRfRkxBU0hQTEFZRVIiIHZhbHVlPSJEYXMgVmlkZW8gd2lyZCB2b24gZGVyIG1vbWVudGFuIGF1ZiBkaWVzZW0gQ29tcHV0ZXIgaW5zdGFsbGllcnRlbiBWZXJzaW9uIHZvbiBGbGFzaCBQbGF5ZXIgbmljaHQgdW50ZXJzdMO8dHp0LiBLbGlja2VuIFNpZSBhdWYgZGVuIFZpZGVvYmVyZWljaCwgdW0gZGllIGFrdHVlbGxlIFZlcnNpb24gdm9uIEZsYXNoIFBsYXllciBoZXJ1bnRlcnp1bG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RlbiBUZWlsbmVobWVybiBkaWUgU2VpdGVubGVpc3RlIGFuemVpZ2VuIi8+DQoJCTx1aXRleHQgbmFtZT0iTVVURSIgdmFsdWU9IlRvbiBhdXMiLz4NCgkJPHVpdGV4dCBuYW1lPSJET0NXUkFQX1RJVExFIiB2YWx1ZT0iUHJlc2VudGVyLUFuaGFuZyIvPg0KCQk8dWl0ZXh0IG5hbWU9IkRPQ1dSQVBfTVNHIiB2YWx1ZT0iQXVmIG1laW5lbSBBcmJlaXRzcGxhdHogc3BlaWNoZXJuIi8+DQoJCTx1aXRleHQgbmFtZT0iRE9DV1JBUF9QUk9NUFQiIHZhbHVlPSJadW0gSGVydW50ZXJsYWRlbiBrbGlja2VuIi8+DQoJPC9sYW5ndWFnZT4NCgk8bGFuZ3VhZ2UgaWQ9ImZy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DQoJCTx1aXRleHQgbmFtZT0iVEhVTUJfSEVBRElORyIgdmFsdWU9IkRpYXBvc2l0aXZlIi8+DQoJCTx1aXRleHQgbmFtZT0iVEhVTUJfSU5GTyIgdmFsdWU9IlRpdHJlL2R1csOpZSIvPg0KCQk8dWl0ZXh0IG5hbWU9IkFUVEFDSE5BTUVfSEVBRElORyIgdmFsdWU9Ik5vbSBkZSBmaWNoaWVyIi8+DQoJCTx1aXRleHQgbmFtZT0iQVRUQUNIU0laRV9IRUFESU5HIiB2YWx1ZT0iVGFpbGxlIi8+DQoJCTx1aXRleHQgbmFtZT0iU0xJREVfTk9URVMiIHZhbHVlPSJDb21tZW50YWlyZXMgZGVzIGRpYXBvc2l0aXZlcyIvPg0KCQk8IS0tcXVpeiBwb2QgYW5kIG1lc3NhZ2UgYm94IHRleHRzLS0+DQoJCTx1aXRleHQgbmFtZT0iUVVJWlBPRF9RVUlaX0FUVEVNUFQiIHZhbHVlPSJUZW50YXRpdmUgZGUgcXVlc3Rpb25uYWlyZSA6Ii8+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JiN4QTsmI3hBO1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DQoJCTx1aXRleHQgbmFtZT0iRE9DV1JBUF9QUk9NUFQiIHZhbHVlPSJDbGlxdWVyIHBvdXIgdMOpbMOpY2hhcmdlciIvPg0KCTwvbGFuZ3VhZ2U+DQoJPGxhbmd1YWdlIGlkPSJqYS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w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WSURQTEFZSU5HIiB2YWx1ZT0i44OT44OH44Kq5YaN55Sf5LitIi8+DQoJCTx1aXRleHQgbmFtZT0iU0NSVUJCQVJTVEFUVVNfTE9BRElORyIgdmFsdWU9IuODreODvOODieS4rSIvPg0KCQk8dWl0ZXh0IG5hbWU9IlNDUlVCQkFSU1RBVFVTX0JVRkZFUklORyIgdmFsdWU9IuODkOODg+ODleOCoeS4rSIvPg0KCQk8dWl0ZXh0IG5hbWU9IlNDUlVCQkFSU1RBVFVTX1FVRVNUSU9OIiB2YWx1ZT0i6LOq5ZWP44Gr562U44GI44Gm5LiL44GV44GEIi8+DQoJCTx1aXRleHQgbmFtZT0iU0NSVUJCQVJTVEFUVVNfUkVWSUVXUVVJWiIgdmFsdWU9IuOCr+OCpOOCuuOCkuODrOODk+ODpeODvOOBl+OBpuOBhOOBvuOBmSIvPg0KCQk8IS0tIHN1YnN0aXR1dGlvbjogJW0gPT0gbWludXRlcyByZW1haW5pbmcgLS0+DQoJCTwhLS0gc3Vic3RpdHV0aW9uOiAlcyA9PSBzZWNvbmRzIHJlbWFpbmluZyAtLT4NCgkJPHVpdGV4dCBuYW1lPSJFTEFQU0VEIiB2YWx1ZT0i5q6L44KKIDogJW0g5YiGICVzIOenkiIvPg0KCQk8dWl0ZXh0IG5hbWU9Ik5PVEZPVU5EIiB2YWx1ZT0i5L2V44KC6KaL44Gk44GL44KK44G+44Gb44KTIi8+DQoJCTx1aXRleHQgbmFtZT0iQVRUQUNITUVOVFMiIHZhbHVlPSLmt7vku5giLz4NCgkJPCEtLSBzdWJzdGl0dXRpb246ICVwID09IGN1cnJlbnQgc3BlYWtlcidzIHRpdGxlIC0tPg0KCQk8dWl0ZXh0IG5hbWU9IkJJT1dJTl9USVRMRSIgdmFsdWU9Iue1jOattCA6ICVwIi8+DQoJCTx1aXRleHQgbmFtZT0iQklPQlROX1RJVExFIiB2YWx1ZT0i57WM5q20Ii8+DQoJCTx1aXRleHQgbmFtZT0iRElWSURFUkJUTl9USVRMRSIgdmFsdWU9InwiLz4NCgkJPHVpdGV4dCBuYW1lPSJDT05UQUNUQlROX1RJVExFIiB2YWx1ZT0i44GK5ZWP44GE5ZCI44KP44GbIi8+DQoJCTx1aXRleHQgbmFtZT0iVEFCX1FVSVoiIHZhbHVlPSLjgq/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5qSc57Si44GZ44KL44OG44Kt44K544O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cXVpeiBwb2QgYW5kIG1lc3NhZ2UgYm94IHRleHRzLS0+DQoJCTx1aXRleHQgbmFtZT0iUVVJWlBPRF9RVUlaX0FUVEVNUFQiIHZhbHVlPSLjgq/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DQoJCTx1aXRleHQgbmFtZT0iUVVJWlBPRF9RVUVTVFlQRV9TVFIiIHZhbHVlPSLjgr/jgqTjg5cgOiAlcyIvPg0KCQk8dWl0ZXh0IG5hbWU9IlFVSVpQT0RfUVVFU1RZUEVfR1JEIiB2YWx1ZT0i6KmV5L6hIi8+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OBhCIvPg0KCQk8dWl0ZXh0IG5hbWU9IldBUk5JTkdNU0dfTk9TVFJJTkciIHZhbHVlPSLjgYTjgYTjgYgiLz4NCgkJPHVpdGV4dCBuYW1lPSJXQVJOSU5HTVNHX1RJVExFU1RSSU5HIiB2YWx1ZT0i44Kv44Kk44K644Gu44OK44OT44Ky44O844K344On44Oz44Gr6Zai44GZ44KL6K2m5ZGKIi8+DQoJCTx1aXRleHQgbmFtZT0iV0FSTklOR01TR19NU0dTVFJJTkciIHZhbHVlPSLjgZPjga7jgq/jgqTjgrrjgavjga/jgIHjgb7jgaDop6PnrZTjgZfjgabjgYTjgarjgYTos6rllY/jgYzjgYLjgorjgb7jgZnjgIImI3hBOyYjeEE7IOOCr+OCpOOCuuOCkue1guS6huOBmeOCi+OBq+OBr+OAgeOAjOOBr+OBhOOAjeOCkuOCr+ODquODg+OCr+OBl+OBvuOBmeOAguOCr+OCpOOCuuOCkue2muihjOOBmeOCi+OBq+OBr+OAgeOAjOOBhOOBhOOBiOOAjeOCkuOCr+ODquODg+OCr+OBl+OBvuOBmeOAgiIvPg0KCQk8dWl0ZXh0IG5hbWU9IklORk9STUFUSU9OX0gyNjRfRkxBU0hQTEFZRVIiIHZhbHVlPSLjgYrkvb/jgYTjga7jgrPjg7Pjg5Tjg6Xjg7zjgr/jgavnj77lnKjjgqTjg7Pjgrnjg4jjg7zjg6vjgZXjgozjgabjgYTjgosgRmxhc2ggUGxheWVyIOOBruODkOODvOOCuOODp+ODs+OBr+OAgeOBk+OBruODk+ODh+OCquOCkuOCteODneODvOODiOOBl+OBpuOBhOOBvuOBm+OCk+OAguacgOaWsOOBriBGbGFzaCBQbGF5ZXIg44KS44OA44Km44Oz44Ot44O844OJ44GZ44KL44Gr44Gv44CB44OT44OH44Kq6aCY5Z+f44KS44Kv44Oq44OD44Kv44GX44Gm44GP44Gg44GV44GE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imi+OBm+OCiyIvPg0KCQk8dWl0ZXh0IG5hbWU9Ik1VVEUiIHZhbHVlPSLjg5/jg6Xjg7zjg4giLz4NCgkJPHVpdGV4dCBuYW1lPSJET0NXUkFQX1RJVExFIiB2YWx1ZT0iUHJlc2VudGVyIOa3u+S7mOODleOCoeOCpOODqyIvPg0KCQk8dWl0ZXh0IG5hbWU9IkRPQ1dSQVBfTVNHIiB2YWx1ZT0i44Oe44Kk44Kz44Oz44OU44Ol44O844K/44Gr5L+d5a2YIi8+DQoJCTx1aXRleHQgbmFtZT0iRE9DV1JBUF9QUk9NUFQiIHZhbHVlPSLjgq/jg6rjg4Pjgq/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DQoJCTx1aXRleHQgbmFtZT0iU0NSVUJCQVJTVEFUVVNfU0xJREVJTkZPIiB2YWx1ZT0i7Iqs65287J2065OcICVuIC8gJXQgfCAiLz4NCgkJPHVpdGV4dCBuYW1lPSJTQ1JVQkJBUlNUQVRVU19TVE9QUEVEIiB2YWx1ZT0i7KSR7KeA65CoIi8+DQoJCTx1aXRleHQgbmFtZT0iU0NSVUJCQVJTVEFUVVNfUExBWUlORyIgdmFsdWU9IuyerOyDnSIvPg0KCQk8dWl0ZXh0IG5hbWU9IlNDUlVCQkFSU1RBVFVTX05PQVVESU8iIHZhbHVlPSLsmKTrlJTsmKQg7JeG7J2MIi8+DQoJCTx1aXRleHQgbmFtZT0iU0NSVUJCQVJTVEFUVVNfVklEUExBWUlORyIgdmFsdWU9Iuu5hOuUlOyYpCDsnqzsg50g7KSRIi8+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DQoJCTwhLS0gc3Vic3RpdHV0aW9uOiAlbSA9PSBtaW51dGVzIHJlbWFpbmluZyAtLT4NCgkJPCEtLSBzdWJzdGl0dXRpb246ICVzID09IHNlY29uZHMgcmVtYWluaW5nIC0tPg0KCQk8dWl0ZXh0IG5hbWU9IkVMQVBTRUQiIHZhbHVlPSIlbeu2hCAlc+y0iCDrgqjsnYwiLz4NCgkJPHVpdGV4dCBuYW1lPSJOT1RGT1VORCIgdmFsdWU9IuyXhuydjCIvPg0KCQk8dWl0ZXh0IG5hbWU9IkFUVEFDSE1FTlRTIiB2YWx1ZT0i7LKo67aAIO2MjOydvCIvPg0KCQk8IS0tIHN1YnN0aXR1dGlvbjogJXAgPT0gY3VycmVudCBzcGVha2VyJ3MgdGl0bGUgLS0+DQoJCTx1aXRleHQgbmFtZT0iQklPV0lOX1RJVExFIiB2YWx1ZT0i6rK966ClIOyGjOqwnDogJXAiLz4NCgkJPHVpdGV4dCBuYW1lPSJCSU9CVE5fVElUTEUiIHZhbHVlPSLqsr3roKUg7IaM6rCcIi8+DQoJCTx1aXRleHQgbmFtZT0iRElWSURFUkJUTl9USVRMRSIgdmFsdWU9InwiLz4NCgkJPHVpdGV4dCBuYW1lPSJDT05UQUNUQlROX1RJVExFIiB2YWx1ZT0i7Jew65297LKYIi8+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DQoJCTx1aXRleHQgbmFtZT0iVEhVTUJfSEVBRElORyIgdmFsdWU9IuyKrOudvOydtOuTnCIvPg0KCQk8dWl0ZXh0IG5hbWU9IlRIVU1CX0lORk8iIHZhbHVlPSLsoJzrqqkv7J6s7IOd7Iuc6rCEIi8+DQoJCTx1aXRleHQgbmFtZT0iQVRUQUNITkFNRV9IRUFESU5HIiB2YWx1ZT0i7YyM7J28IOydtOumhCIvPg0KCQk8dWl0ZXh0IG5hbWU9IkFUVEFDSFNJWkVfSEVBRElORyIgdmFsdWU9Iu2BrOq4sCIvPg0KCQk8dWl0ZXh0IG5hbWU9IlNMSURFX05PVEVTIiB2YWx1ZT0i7Iqs65287J2065OcIOuFuO2KuCIvPg0KCQk8IS0tcXVpeiBwb2QgYW5kIG1lc3NhZ2UgYm94IHRleHRzLS0+DQoJCTx1aXRleHQgbmFtZT0iUVVJWlBPRF9RVUlaX0FUVEVNUFQiIHZhbHVlPSLtgLTspogg7Iuc64+EIO2an+yImDoiLz4NCgkJPHVpdGV4dCBuYW1lPSJRVUlaUE9EX1FVSVpfQVRURU1QVF9WQUxVRSIgdmFsdWU9IiVuLyV0Ii8+DQoJCTx1aXRleHQgbmFtZT0iUVVJWlBPRF9RVUlaX1NDT1JFIiB2YWx1ZT0i65Od7KCQOiIvPg0KCQk8dWl0ZXh0IG5hbWU9IlFVSVpQT0RfUVVJWl9QQVNTU0NPUkUiIHZhbHVlPSLthrXqs7wg7KCQ7IiYOiIvPg0KCQk8dWl0ZXh0IG5hbWU9IlFVSVpQT0RfUVVJWl9NQVhTQ09SRSIgdmFsdWU9Iuy1nOqzoCDsoJDsiJg6Ii8+DQoJCTx1aXRleHQgbmFtZT0iUVVJWlBPRF9RVUVTQVRNUFRfU1RSIiB2YWx1ZT0i7Iuc64+EIO2an+yImDogJW4vJXQiLz4NCgkJPHVpdGV4dCBuYW1lPSJRVUlaUE9EX1FVRVNUWVBFX1NUUiIgdmFsdWU9IuycoO2YlTogJXMiLz4NCgkJPHVpdGV4dCBuYW1lPSJRVUlaUE9EX1FVRVNUWVBFX0dSRCIgdmFsdWU9IuygkOyImCDrp6TquLDquLAg7JmE66OMIi8+DQoJCTx1aXRleHQgbmFtZT0iUVVJWlBPRF9RVUVTVFlQRV9TVlkiIHZhbHVlPSLshKTrrLgg7KGw7IKsIi8+DQoJCTx1aXRleHQgbmFtZT0iUVVJWlBPRF9RVUlaQVRNUFRfSU5GIiB2YWx1ZT0i66y07ZWcIi8+DQoJCTx1aXRleHQgbmFtZT0iUVVJWlBPRF9RVUVTQVRNUFRfSU5GIiB2YWx1ZT0i66y07ZWcIi8+DQoJCTx1aXRleHQgbmFtZT0iV0FSTklOR01TR19ZRVNTVFJJTkciIHZhbHVlPSLsmIgiLz4NCgkJPHVpdGV4dCBuYW1lPSJXQVJOSU5HTVNHX05PU1RSSU5HIiB2YWx1ZT0i7JWE64uI7JikIi8+DQoJCTx1aXRleHQgbmFtZT0iV0FSTklOR01TR19USVRMRVNUUklORyIgdmFsdWU9Iu2AtOymiCDrgrTruYTqsozsnbTshZgg6rK96rOgIi8+DQoJCTx1aXRleHQgbmFtZT0iV0FSTklOR01TR19NU0dTVFJJTkciIHZhbHVlPSLsnbQg7YC07KaI7JeQ7IScIOyLnOuPhO2VmOyngCDslYrsnYAg7KeI66y47J20IOyeiOyKteuLiOuLpC4mI3hBOyYjeEE77YC07KaI66W8IOyiheujjO2VmOugpOuptCBb7JiIXeulvCDtgbTrpq3tlZjqs6AsIO2AtOymiOulvCDqs4Tsho3tlZjroKTrqbQgW+yVhOuLiOyYpF3rpbwg7YG066at7ZWY7Iut7Iuc7JikLiIvPg0KCQk8dWl0ZXh0IG5hbWU9IklORk9STUFUSU9OX0gyNjRfRkxBU0hQTEFZRVIiIHZhbHVlPSLsi5zsiqTthZzsl5Ag7ISk7LmY65CY7Ja0IOyeiOuKlCDtmITsnqwg67KE7KCE7J2YIEZsYXNoIFBsYXllcuuKlCDsnbQg67mE65SU7Jik66W8IOyngOybkO2VmOyngCDslYrsirXri4jri6QuIOy1nOyLoCBGbGFzaCBQbGF5ZXLrpbwg64uk7Jq066Gc65Oc7ZWY66Ck66m0IOu5hOuUlOyYpCDsmIHsl63snYQg7YG066at7ZWY7Iut7Iuc7Jik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ssLjsl6zsnpDsl5Dqsowg7IS466GcIOunieuMgCDrs7TsnbTquLAiLz4NCgkJPHVpdGV4dCBuYW1lPSJNVVRFIiB2YWx1ZT0i7J2M7IaM6rGwIi8+DQoJCTx1aXRleHQgbmFtZT0iRE9DV1JBUF9USVRMRSIgdmFsdWU9IlByZXNlbnRlciDtjIzsnbwg7LKo67aAIi8+DQoJCTx1aXRleHQgbmFtZT0iRE9DV1JBUF9NU0ciIHZhbHVlPSLrgrQg7Lu07ZOo7YSw7JeQIOyggOyepSIvPg0KCQk8dWl0ZXh0IG5hbWU9IkRPQ1dSQVBfUFJPTVBUIiB2YWx1ZT0i7YG066at7ZWY7JesIOuLpOyatOuhnOuTnCIvPg0KCTwvbGFuZ3VhZ2U+DQoJPGxhbmd1YWdlIGlkPSJlcy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EZXRlbmlkYSIvPg0KCQk8dWl0ZXh0IG5hbWU9IlNDUlVCQkFSU1RBVFVTX1BMQVlJTkciIHZhbHVlPSJSZXByb2R1Y2llbmRvIi8+DQoJCTx1aXRleHQgbmFtZT0iU0NSVUJCQVJTVEFUVVNfTk9BVURJTyIgdmFsdWU9IlNpbiBzb25pZG8iLz4NCgkJPHVpdGV4dCBuYW1lPSJTQ1JVQkJBUlNUQVRVU19WSURQTEFZSU5HIiB2YWx1ZT0iVsOtZGVvIGVuIHJlcHJvZC4iLz4NCgkJPHVpdGV4dCBuYW1lPSJTQ1JVQkJBUlNUQVRVU19MT0FESU5HIiB2YWx1ZT0iQ2FyZ2FuZG8iLz4NCgkJPHVpdGV4dCBuYW1lPSJTQ1JVQkJBUlNUQVRVU19CVUZGRVJJTkciIHZhbHVlPSJBbG1hY2VuYW5kbyBlbiBiw7pmZXIiLz4NCgkJPHVpdGV4dCBuYW1lPSJTQ1JVQkJBUlNUQVRVU19RVUVTVElPTiIgdmFsdWU9IkNvbnRlc3RhciBwcmVndW50YSIvPg0KCQk8dWl0ZXh0IG5hbWU9IlNDUlVCQkFSU1RBVFVTX1JFVklFV1FVSVoiIHZhbHVlPSJSZXZpc2FuZG8gcHJ1ZWJhIi8+DQoJCTwhLS0gc3Vic3RpdHV0aW9uOiAlbSA9PSBtaW51dGVzIHJlbWFpbmluZyAtLT4NCgkJPCEtLSBzdWJzdGl0dXRpb246ICVzID09IHNlY29uZHMgcmVtYWluaW5nIC0tPg0KCQk8dWl0ZXh0IG5hbWU9IkVMQVBTRUQiIHZhbHVlPSIlbSBtaW51dG9zICVzIHNlZ3VuZG9zIHJlc3RhbnRlcyIvPg0KCQk8dWl0ZXh0IG5hbWU9Ik5PVEZPVU5EIiB2YWx1ZT0iTm8gc2UgaGEgZW5jb250cmFkbyBuYWRhIi8+DQoJCTx1aXRleHQgbmFtZT0iQVRUQUNITUVOVFMiIHZhbHVlPSJBcmNoaXZvcyBhZGp1bnRvcyIvPg0KCQk8IS0tIHN1YnN0aXR1dGlvbjogJXAgPT0gY3VycmVudCBzcGVha2VyJ3MgdGl0bGUgLS0+DQoJCTx1aXRleHQgbmFtZT0iQklPV0lOX1RJVExFIiB2YWx1ZT0iQmlvZ3JhZsOtYTogJXAiLz4NCgkJPHVpdGV4dCBuYW1lPSJCSU9CVE5fVElUTEUiIHZhbHVlPSJCaW9ncmFmw61hIi8+DQoJCTx1aXRleHQgbmFtZT0iRElWSURFUkJUTl9USVRMRSIgdmFsdWU9InwiLz4NCgkJPHVpdGV4dCBuYW1lPSJDT05UQUNUQlROX1RJVExFIiB2YWx1ZT0iQ29udGFjdG8iLz4NCgkJPHVpdGV4dCBuYW1lPSJUQUJfUVVJWiIgdmFsdWU9IlBydWViYSIvPg0KCQk8dWl0ZXh0IG5hbWU9IlRBQl9PVVRMSU5FIiB2YWx1ZT0iQ29udG9ybm8iLz4NCgkJPHVpdGV4dCBuYW1lPSJUQUJfVEhVTUIiIHZhbHVlPSJNaW5pYXQuIi8+DQoJCTx1aXRleHQgbmFtZT0iVEFCX05PVEVTIiB2YWx1ZT0iTm90YXMiLz4NCgkJPHVpdGV4dCBuYW1lPSJUQUJfU0VBUkNIIiB2YWx1ZT0iQnVzY2FyIi8+DQoJCTx1aXRleHQgbmFtZT0iU0xJREVfSEVBRElORyIgdmFsdWU9IlTDrXR1bG8gZGUgZGlhcG9zaXRpdmEiLz4NCgkJPHVpdGV4dCBuYW1lPSJEVVJBVElPTl9IRUFESU5HIiB2YWx1ZT0iRHVyYWMuIi8+DQoJCTx1aXRleHQgbmFtZT0iU0VBUkNIX0hFQURJTkciIHZhbHVlPSJCdXNjYXIgdGV4dG86Ii8+DQoJCTx1aXRleHQgbmFtZT0iVEhVTUJfSEVBRElORyIgdmFsdWU9IkRpYXBvc2l0aXZhIi8+DQoJCTx1aXRleHQgbmFtZT0iVEhVTUJfSU5GTyIgdmFsdWU9IkR1ci4vVMOtdC4gZGlhcC4iLz4NCgkJPHVpdGV4dCBuYW1lPSJBVFRBQ0hOQU1FX0hFQURJTkciIHZhbHVlPSJOb21icmUgZGUgYXJjaGl2byIvPg0KCQk8dWl0ZXh0IG5hbWU9IkFUVEFDSFNJWkVfSEVBRElORyIgdmFsdWU9IlRhbWHDsW8iLz4NCgkJPHVpdGV4dCBuYW1lPSJTTElERV9OT1RFUyIgdmFsdWU9Ik5vdGFzIGRlIGRpYXBvc2l0aXZhIi8+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DQoJCTx1aXRleHQgbmFtZT0iUVVJWlBPRF9RVUVTQVRNUFRfU1RSIiB2YWx1ZT0iSW50ZW50b3M6ICVuIGRlICV0Ii8+DQoJCTx1aXRleHQgbmFtZT0iUVVJWlBPRF9RVUVTVFlQRV9TVFIiIHZhbHVlPSJUaXBvOiAlcyIvPg0KCQk8dWl0ZXh0IG5hbWU9IlFVSVpQT0RfUVVFU1RZUEVfR1JEIiB2YWx1ZT0iQ29uIHB1bnR1YWNpw7NuIi8+DQoJCTx1aXRleHQgbmFtZT0iUVVJWlBPRF9RVUVTVFlQRV9TVlkiIHZhbHVlPSJFbmN1ZXN0YSIvPg0KCQk8dWl0ZXh0IG5hbWU9IlFVSVpQT0RfUVVJWkFUTVBUX0lORiIgdmFsdWU9IkluZmluaXRvIi8+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iYjeEE7JiN4QTt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6ICVwIi8+DQoJCTwhLS0gc3Vic3RpdHV0aW9uOiAlcCA9PSBwcmVzZW50YXRpb24gdGl0bGUgLS0+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DQoJCTx1aXRleHQgbmFtZT0iU0NSVUJCQVJTVEFUVVNfUExBWUlORyIgdmFsdWU9IlJlcHJvZHV6aW5kbyIvPg0KCQk8dWl0ZXh0IG5hbWU9IlNDUlVCQkFSU1RBVFVTX05PQVVESU8iIHZhbHVlPSJTZW0gw6F1ZGlvIi8+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DQoJCTx1aXRleHQgbmFtZT0iU0NSVUJCQVJTVEFUVVNfUkVWSUVXUVVJWiIgdmFsdWU9IlJldmlzYW5kbyBxdWVzdGlvbsOhcmlvIi8+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DQoJCTx1aXRleHQgbmFtZT0iVEFCX1FVSVoiIHZhbHVlPSJRdWVzdC4iLz4NCgkJPHVpdGV4dCBuYW1lPSJUQUJfT1VUTElORSIgdmFsdWU9IkVzcXVlbWEiLz4NCgkJPHVpdGV4dCBuYW1lPSJUQUJfVEhVTUIiIHZhbHVlPSJNaW5pIi8+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DQoJCTwhLS1xdWl6IHBvZCBhbmQgbWVzc2FnZSBib3ggdGV4dHMtLT4NCgkJPHVpdGV4dCBuYW1lPSJRVUlaUE9EX1FVSVpfQVRURU1QVCIgdmFsdWU9IlRlbnRhdGl2YSBubyBxdWVzdGlvbsOhcmlvOiIvPg0KCQk8dWl0ZXh0IG5hbWU9IlFVSVpQT0RfUVVJWl9BVFRFTVBUX1ZBTFVFIiB2YWx1ZT0iJW4gZGUgJXQiLz4NCgkJPHVpdGV4dCBuYW1lPSJRVUlaUE9EX1FVSVpfU0NPUkUiIHZhbHVlPSJQb250dWHDp8OjbzoiLz4NCgkJPHVpdGV4dCBuYW1lPSJRVUlaUE9EX1FVSVpfUEFTU1NDT1JFIiB2YWx1ZT0iUG9udHVhw6fDo28gZGUgYXByb3Zhw6fDo286Ii8+DQoJCTx1aXRleHQgbmFtZT0iUVVJWlBPRF9RVUlaX01BWFNDT1JFIiB2YWx1ZT0iUG9udHVhw6fDo28gbcOheGltYToiLz4NCgkJPHVpdGV4dCBuYW1lPSJRVUlaUE9EX1FVRVNBVE1QVF9TVFIiIHZhbHVlPSJUZW50YXRpdmE6ICVuIGRlICV0Ii8+DQoJCTx1aXRleHQgbmFtZT0iUVVJWlBPRF9RVUVTVFlQRV9TVFIiIHZhbHVlPSJUaXBvOiAlcyIvPg0KCQk8dWl0ZXh0IG5hbWU9IlFVSVpQT0RfUVVFU1RZUEVfR1JEIiB2YWx1ZT0iQ2xhc3NpZmljYXTDs3JpYSIvPg0KCQk8dWl0ZXh0IG5hbWU9IlFVSVpQT0RfUVVFU1RZUEVfU1ZZIiB2YWx1ZT0iUGVzcXVpc2EiLz4NCgkJPHVpdGV4dCBuYW1lPSJRVUlaUE9EX1FVSVpBVE1QVF9JTkYiIHZhbHVlPSJJbmZpbml0byIvPg0KCQk8dWl0ZXh0IG5hbWU9IlFVSVpQT0RfUVVFU0FUTVBUX0lORiIgdmFsdWU9IkluZmluaXRvIi8+DQoJCTx1aXRleHQgbmFtZT0iV0FSTklOR01TR19ZRVNTVFJJTkciIHZhbHVlPSJTaW0iLz4NCgkJPHVpdGV4dCBuYW1lPSJXQVJOSU5HTVNHX05PU1RSSU5HIiB2YWx1ZT0iTsOjbyIvPg0KCQk8dWl0ZXh0IG5hbWU9IldBUk5JTkdNU0dfVElUTEVTVFJJTkciIHZhbHVlPSJBbGVydGEgZGUgbmF2ZWdhw6fDo28gZG8gcXVlc3Rpb27DoXJpbyIvPg0KCQk8dWl0ZXh0IG5hbWU9IldBUk5JTkdNU0dfTVNHU1RSSU5HIiB2YWx1ZT0iRXhpc3RlbSBwZXJndW50YXMgcXVlIG7Do28gZm9yYW0gcmVzcG9uZGlkYXMgbmVzdGUgcXVlc3Rpb27DoXJpby4mI3hBOyYjeEE7Q2xpcXVlIGVtIFNpbSBwYXJhIHNhaXIgZG8gcXVlc3Rpb27DoXJpbyBvdSBlbSBOw6NvIHNlIHF1aXNlciBjb250aW51YXIuIi8+DQoJCTx1aXRleHQgbmFtZT0iSU5GT1JNQVRJT05fSDI2NF9GTEFTSFBMQVlFUiIgdmFsdWU9IkEgdmVyc8OjbyBhdHVhbCBkbyBGbGFzaCBQbGF5ZXIgaW5zdGFsYWRhIG5vIGNvbXB1dGFkb3IgbsOjbyBvZmVyZWNlIHN1cG9ydGUgYSBlc3NlIHbDrWRlby4gQ2xpcXVlIG5hIMOhcmVhIGRvIHbDrWRlbyBwYXJhIGJhaXhhciBhIHZlcnPDo28gbWFpcyByZWNlbnRlIGRv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ciBiYXJyYSBsYXRlcmFsIGFvIHBhcnRpY2lwYW50ZXMiLz4NCgkJPHVpdGV4dCBuYW1lPSJNVVRFIiB2YWx1ZT0iTXVkbyIvPg0KCQk8dWl0ZXh0IG5hbWU9IkRPQ1dSQVBfVElUTEUiIHZhbHVlPSJBbmV4byBkZSBhcnF1aXZvIGRvIFByZXNlbnRlciIvPg0KCQk8dWl0ZXh0IG5hbWU9IkRPQ1dSQVBfTVNHIiB2YWx1ZT0iU2FsdmFyIGVtIE1ldSBjb21wdXRhZG9yIi8+DQoJCTx1aXRleHQgbmFtZT0iRE9DV1JBUF9QUk9NUFQiIHZhbHVlPSJDbGlxdWUgcGFyYSBiYWl4YXIiLz4NCgk8L2xhbmd1YWdlPg0KCTxsYW5ndWFnZSBpZD0iaX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SW50ZXJyb3R0byIvPg0KCQk8dWl0ZXh0IG5hbWU9IlNDUlVCQkFSU1RBVFVTX1BMQVlJTkciIHZhbHVlPSJSaXByb2R1emlvbmUiLz4NCgkJPHVpdGV4dCBuYW1lPSJTQ1JVQkJBUlNUQVRVU19OT0FVRElPIiB2YWx1ZT0iQXVkaW8gaW5hdHQuIi8+DQoJCTx1aXRleHQgbmFtZT0iU0NSVUJCQVJTVEFUVVNfVklEUExBWUlORyIgdmFsdWU9IlZpZGVvIGluIHJpcHJvZHV6aW9uZSIvPg0KCQk8dWl0ZXh0IG5hbWU9IlNDUlVCQkFSU1RBVFVTX0xPQURJTkciIHZhbHVlPSJDYXJpY2FtZW50byIvPg0KCQk8dWl0ZXh0IG5hbWU9IlNDUlVCQkFSU1RBVFVTX0JVRkZFUklORyIgdmFsdWU9IkJ1ZmZlcmluZyIvPg0KCQk8dWl0ZXh0IG5hbWU9IlNDUlVCQkFSU1RBVFVTX1FVRVNUSU9OIiB2YWx1ZT0iUmlzcG9uZGkgYSBkb21hbmRhIi8+DQoJCTx1aXRleHQgbmFtZT0iU0NSVUJCQVJTVEFUVVNfUkVWSUVXUVVJWiIgdmFsdWU9IlJldmlzaW9uZSBkZWwgcXVpeiIvPg0KCQk8IS0tIHN1YnN0aXR1dGlvbjogJW0gPT0gbWludXRlcyByZW1haW5pbmcgLS0+DQoJCTwhLS0gc3Vic3RpdHV0aW9uOiAlcyA9PSBzZWNvbmRzIHJlbWFpbmluZyAtLT4NCgkJPHVpdGV4dCBuYW1lPSJFTEFQU0VEIiB2YWx1ZT0iJW0gTWludXRpICVzIFNlY29uZGkgcmltYW5lbnRpIi8+DQoJCTx1aXRleHQgbmFtZT0iTk9URk9VTkQiIHZhbHVlPSJOZXNzdW4gZWxlbWVudG8gdHJvdmF0byIvPg0KCQk8dWl0ZXh0IG5hbWU9IkFUVEFDSE1FTlRTIiB2YWx1ZT0iQWxsZWdhdGk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LiIvPg0KCQk8dWl0ZXh0IG5hbWU9IlRBQl9RVUlaIiB2YWx1ZT0iUXVpeiIvPg0KCQk8dWl0ZXh0IG5hbWU9IlRBQl9PVVRMSU5FIiB2YWx1ZT0iU3RydXR0dXJhIi8+DQoJCTx1aXRleHQgbmFtZT0iVEFCX1RIVU1CIiB2YWx1ZT0iTWluaWF0dXJlIi8+DQoJCTx1aXRleHQgbmFtZT0iVEFCX05PVEVTIiB2YWx1ZT0iTm90ZSIvPg0KCQk8dWl0ZXh0IG5hbWU9IlRBQl9TRUFSQ0giIHZhbHVlPSJDZXJjYSIvPg0KCQk8dWl0ZXh0IG5hbWU9IlNMSURFX0hFQURJTkciIHZhbHVlPSJUaXRvbG8gZGlhcG9zaXRpdmEiLz4NCgkJPHVpdGV4dCBuYW1lPSJEVVJBVElPTl9IRUFESU5HIiB2YWx1ZT0iRHVyYXRhIi8+DQoJCTx1aXRleHQgbmFtZT0iU0VBUkNIX0hFQURJTkciIHZhbHVlPSJDZXJjYSB0ZXN0bzoiLz4NCgkJPHVpdGV4dCBuYW1lPSJUSFVNQl9IRUFESU5HIiB2YWx1ZT0iRGlhcG9zaXRpdmEiLz4NCgkJPHVpdGV4dCBuYW1lPSJUSFVNQl9JTkZPIiB2YWx1ZT0iVGl0b2xvL1RlbXBvIi8+DQoJCTx1aXRleHQgbmFtZT0iQVRUQUNITkFNRV9IRUFESU5HIiB2YWx1ZT0iTm9tZSBmaWxlIi8+DQoJCTx1aXRleHQgbmFtZT0iQVRUQUNIU0laRV9IRUFESU5HIiB2YWx1ZT0iRGltZW5zaW9uZSIvPg0KCQk8dWl0ZXh0IG5hbWU9IlNMSURFX05PVEVTIiB2YWx1ZT0iTm90ZSBkaWFwb3NpdGl2YSIvPg0KCQk8IS0tcXVpeiBwb2QgYW5kIG1lc3NhZ2UgYm94IHRleHRzLS0+DQoJCTx1aXRleHQgbmFtZT0iUVVJWlBPRF9RVUlaX0FUVEVNUFQiIHZhbHVlPSJUZW50YXRpdm8gcXVpejoiLz4NCgkJPHVpdGV4dCBuYW1lPSJRVUlaUE9EX1FVSVpfQVRURU1QVF9WQUxVRSIgdmFsdWU9IiVuIGRpICV0Ii8+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DQoJCTx1aXRleHQgbmFtZT0iUVVJWlBPRF9RVUVTVFlQRV9HUkQiIHZhbHVlPSJDb24gdmFsdXRhemlvbmUiLz4NCgkJPHVpdGV4dCBuYW1lPSJRVUlaUE9EX1FVRVNUWVBFX1NWWSIgdmFsdWU9IkluZGFnaW5lIi8+DQoJCTx1aXRleHQgbmFtZT0iUVVJWlBPRF9RVUlaQVRNUFRfSU5GIiB2YWx1ZT0iSW5maW5pdGkiLz4NCgkJPHVpdGV4dCBuYW1lPSJRVUlaUE9EX1FVRVNBVE1QVF9JTkYiIHZhbHVlPSJJbmZpbml0aSIvPg0KCQk8dWl0ZXh0IG5hbWU9IldBUk5JTkdNU0dfWUVTU1RSSU5HIiB2YWx1ZT0iU8OsIi8+DQoJCTx1aXRleHQgbmFtZT0iV0FSTklOR01TR19OT1NUUklORyIgdmFsdWU9Ik5vIi8+DQoJCTx1aXRleHQgbmFtZT0iV0FSTklOR01TR19USVRMRVNUUklORyIgdmFsdWU9IkF2dmVydGVuemEgbmF2aWdhemlvbmUgcXVpeiIvPg0KCQk8dWl0ZXh0IG5hbWU9IldBUk5JTkdNU0dfTVNHU1RSSU5HIiB2YWx1ZT0iT2Njb3JyZSBhbmNvcmEgcmlzcG9uZGVyZSBhZCBhbGN1bmUgZG9tYW5kZSBkZWwgcXVpei4mI3hBOyYjeEE7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ICVuIi8+DQoJCTwhLS0gc3Vic3RpdHV0aW9uOiAlbiA9PSBzbGlkZSBudW1iZXIgLS0+DQoJCTwhLS0gc3Vic3RpdHV0aW9uOiAldCA9PSB0b3RhbCBzbGlkZSBjb3VudCAtLT4NCgkJPHVpdGV4dCBuYW1lPSJTQ1JVQkJBUlNUQVRVU19TTElERUlORk8iIHZhbHVlPSJEaWEgJW4gLyAldCB8ICIvPg0KCQk8dWl0ZXh0IG5hbWU9IlNDUlVCQkFSU1RBVFVTX1NUT1BQRUQiIHZhbHVlPSJHZXN0b3B0Ii8+DQoJCTx1aXRleHQgbmFtZT0iU0NSVUJCQVJTVEFUVVNfUExBWUlORyIgdmFsdWU9IkFmc3BlbGVuIi8+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DQoJCTx1aXRleHQgbmFtZT0iU0NSVUJCQVJTVEFUVVNfUkVWSUVXUVVJWiIgdmFsdWU9IlF1aXogY29udHJvbGVyZW4iLz4NCgkJPCEtLSBzdWJzdGl0dXRpb246ICVtID09IG1pbnV0ZXMgcmVtYWluaW5nIC0tPg0KCQk8IS0tIHN1YnN0aXR1dGlvbjogJXMgPT0gc2Vjb25kcyByZW1haW5pbmcgLS0+DQoJCTx1aXRleHQgbmFtZT0iRUxBUFNFRCIgdmFsdWU9IkVyIHJlc3RlcmVuICVtIG1pbnV0ZW4gJXMgc2Vjb25kZW4iLz4NCgkJPHVpdGV4dCBuYW1lPSJOT1RGT1VORCIgdmFsdWU9Ik5pZXRzIGdldm9uZGVuIi8+DQoJCTx1aXRleHQgbmFtZT0iQVRUQUNITUVOVFMiIHZhbHVlPSJCaWpsYWdlbiIvPg0KCQk8IS0tIHN1YnN0aXR1dGlvbjogJXAgPT0gY3VycmVudCBzcGVha2VyJ3MgdGl0bGUgLS0+DQoJCTx1aXRleHQgbmFtZT0iQklPV0lOX1RJVExFIiB2YWx1ZT0iQmlvZ3JhZmllOiAlcCIvPg0KCQk8dWl0ZXh0IG5hbWU9IkJJT0JUTl9USVRMRSIgdmFsdWU9IkJpb2dyYWZpZSIvPg0KCQk8dWl0ZXh0IG5hbWU9IkRJVklERVJCVE5fVElUTEUiIHZhbHVlPSJ8Ii8+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DQoJCTx1aXRleHQgbmFtZT0iVEFCX1NFQVJDSCIgdmFsdWU9IlpvZWtlbiIvPg0KCQk8dWl0ZXh0IG5hbWU9IlNMSURFX0hFQURJTkciIHZhbHVlPSJUaXRlbCB2YW4gZGlhIi8+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DQoJCTx1aXRleHQgbmFtZT0iQVRUQUNITkFNRV9IRUFESU5HIiB2YWx1ZT0iQmVzdGFuZHNuYWFtIi8+DQoJCTx1aXRleHQgbmFtZT0iQVRUQUNIU0laRV9IRUFESU5HIiB2YWx1ZT0iR3Jvb3R0ZSIvPg0KCQk8dWl0ZXh0IG5hbWU9IlNMSURFX05PVEVTIiB2YWx1ZT0iRGlhbm90aXRpZXM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DQoJCTx1aXRleHQgbmFtZT0iUVVJWlBPRF9RVUlaX01BWFNDT1JFIiB2YWx1ZT0iTWF4aW1hYWwgaGFhbGJhcmUgc2NvcmU6Ii8+DQoJCTx1aXRleHQgbmFtZT0iUVVJWlBPRF9RVUVTQVRNUFRfU1RSIiB2YWx1ZT0iUG9naW5nOiAlbiB2YW4gJXQiLz4NCgkJPHVpdGV4dCBuYW1lPSJRVUlaUE9EX1FVRVNUWVBFX1NUUiIgdmFsdWU9IlR5cGU6ICVzIi8+DQoJCTx1aXRleHQgbmFtZT0iUVVJWlBPRF9RVUVTVFlQRV9HUkQiIHZhbHVlPSJUZWx0IHZvb3Igc2NvcmUiLz4NCgkJPHVpdGV4dCBuYW1lPSJRVUlaUE9EX1FVRVNUWVBFX1NWWSIgdmFsdWU9IkVucXXDqnRlIi8+DQoJCTx1aXRleHQgbmFtZT0iUVVJWlBPRF9RVUlaQVRNUFRfSU5GIiB2YWx1ZT0iT25iZXBlcmt0Ii8+DQoJCTx1aXRleHQgbmFtZT0iUVVJWlBPRF9RVUVTQVRNUFRfSU5GIiB2YWx1ZT0iT25iZXBlcmt0Ii8+DQoJCTx1aXRleHQgbmFtZT0iV0FSTklOR01TR19ZRVNTVFJJTkciIHZhbHVlPSJKYSIvPg0KCQk8dWl0ZXh0IG5hbWU9IldBUk5JTkdNU0dfTk9TVFJJTkciIHZhbHVlPSJOZWUiLz4NCgkJPHVpdGV4dCBuYW1lPSJXQVJOSU5HTVNHX1RJVExFU1RSSU5HIiB2YWx1ZT0iV2FhcnNjaHV3aW5nIG1ldCBiZXRyZWtraW5nIHRvdCBxdWl6bmF2aWdhdGllIi8+DQoJCTx1aXRleHQgbmFtZT0iV0FSTklOR01TR19NU0dTVFJJTkciIHZhbHVlPSJVIGhlYnQgbmlldCBhbGxlIHZyYWdlbiBpbiBkZXplIHF1aXogYmVhbnR3b29yZC4mI3hBOyYjeEE7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aaWpwYW5lZWwgYWFuIGRlZWxuZW1lcnMgd2VlcmdldmVuIi8+DQoJCTx1aXRleHQgbmFtZT0iTVVURSIgdmFsdWU9IkRlbXBlbiIvPg0KCQk8dWl0ZXh0IG5hbWU9IkRPQ1dSQVBfVElUTEUiIHZhbHVlPSJQcmVzZW50ZXItYmVzdGFuZHNiaWpsYWdlIi8+DQoJCTx1aXRleHQgbmFtZT0iRE9DV1JBUF9NU0ciIHZhbHVlPSJPcHNsYWFuIGluIERlemUgY29tcHV0ZXIiLz4NCgkJPHVpdGV4dCBuYW1lPSJET0NXUkFQX1BST01QVCIgdmFsdWU9IktsaWsgb20gdGUgZG93bmxvYWRlbiIvPg0KCTwvbGFuZ3VhZ2U+DQoJPGxhbmd1YWdlIGlkPSJjbiI+DQoJCTwhLS0gZm9ybWF0IGZvciB1aWZvbnQgdmFsdWUgaXMgImZvbnQsc2l6ZSxpc2JvbGQsaXNpdGFsaWMsaXNzaGFkb3dlZCIgLS0+DQoJCTx1aWZvbnQgbmFtZT0iRk9OVF9RVUlaWklORyIgdmFsdWU9IuWui+S9ky0xODAzMCwxMCxmYWxzZSxmYWxzZSxmYWxzZSIvPg0KCQk8dWlmb250IG5hbWU9IkZPTlRfU0NSVUJTVEFUVVMiIHZhbHVlPSLlrovkvZMtMTgwMzAsMTAsdHJ1ZSxmYWxzZSx0cnVlIi8+DQoJCTx1aWZvbnQgbmFtZT0iRk9OVF9TQ1JVQlRJTUUiIHZhbHVlPSLlrovkvZMtMTgwMzAsMTAsZmFsc2UsZmFsc2UsdHJ1ZSIvPg0KCQk8dWlmb250IG5hbWU9IkZPTlRfRUxBUFNFRFRJTUUiIHZhbHVlPSLlrovkvZMtMTgwMzAsMTAsdHJ1ZSxmYWxzZSx0cnVlIi8+DQoJCTx1aWZvbnQgbmFtZT0iRk9OVF9VVElMU01FTlUiIHZhbHVlPSLlrovkvZMtMTgwMzAsMTAsdHJ1ZSxmYWxzZSxmYWxzZSIvPg0KCQk8dWlmb250IG5hbWU9IkZPTlRfVEFCUyIgdmFsdWU9IuWui+S9ky0xODAzMCwxNCx0cnVlLGZhbHNlLHRydWUiLz4NCgkJPHVpZm9udCBuYW1lPSJGT05UX1BSRVNFTlRBVElPTk5BTUUiIHZhbHVlPSLlrovkvZMtMTgwMzAsMTQsZmFsc2UsZmFsc2UsdHJ1ZSIvPg0KCQk8dWlmb250IG5hbWU9IkZPTlRfUFJFU0VOVEVSTkFNRSIgdmFsdWU9IuWui+S9ky0xODAzMCwxNCx0cnVlLGZhbHNlLHRydWUiLz4NCgkJPHVpZm9udCBuYW1lPSJGT05UX1BSRVNFTlRFUlRJVExFIiB2YWx1ZT0i5a6L5L2TLTE4MDMwLDEzLGZhbHNlLGZhbHNlLHRydWUiLz4NCgkJPHVpZm9udCBuYW1lPSJGT05UX0JJT0JUTiIgdmFsdWU9IuWui+S9ky0xODAzMCwxMCxmYWxzZSxmYWxzZSx0cnVlIi8+DQoJCTx1aWZvbnQgbmFtZT0iRk9OVF9OT1RFUyIgdmFsdWU9IuWui+S9ky0xODAzMCwxMixmYWxzZSxmYWxzZSxmYWxzZSIvPg0KCQk8dWlmb250IG5hbWU9IkZPTlRfT1VUTElORSIgdmFsdWU9IuWui+S9ky0xODAzMCwxMixmYWxzZSxmYWxzZSx0cnVlIi8+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DQoJCTx1aWZvbnQgbmFtZT0iRk9OVF9MSVNUSEVBRElORyIgdmFsdWU9IuWui+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S9ky0xODAzMCwxMix0cnVlLGZhbHNlLHRydWUiLz4NCgkJPHVpZm9udCBuYW1lPSJGT05UX01TR0JPWF9NU0ciIHZhbHVlPSLlrovkvZMtMTgwMzAsMTIsZmFsc2UsZmFsc2UsdHJ1ZSIvPg0KCQk8dWlmb250IG5hbWU9IkZPTlRfTVNHQk9YX09QVElPTlMiIHZhbHVlPSLlrovkvZMtMTgwMzAsMTAsdHJ1ZSxmYWxzZSx0cnVlIi8+DQoJCTx1aWZvbnQgbmFtZT0iRk9OVF9RVUlaUE9EX1FVSVpfVElUTEUiIHZhbHVlPSLlrovkvZMtMTgwMzAsMTIsdHJ1ZSxmYWxzZSx0cnVlIi8+DQoJCTx1aWZvbnQgbmFtZT0iRk9OVF9RVUlaUE9EX1FVSVpfQVRURU1QVCIgdmFsdWU9IuWui+S9ky0xODAzMCwxMCxmYWxzZSxmYWxzZSx0cnVlIi8+DQoJCTx1aWZvbnQgbmFtZT0iRk9OVF9RVUlaUE9EX1FVSVpfQVRURU1QVF9WQUxVRSIgdmFsdWU9IuWui+S9ky0xODAzMCwxMCx0cnVlLGZhbHNlLHRydWUiLz4NCgkJPHVpZm9udCBuYW1lPSJGT05UX1FVSVpQT0RfUVVFU1RJT05fU0NPUkUiIHZhbHVlPSLlrovkvZMtMTgwMzAsMTAsZmFsc2UsZmFsc2UsdHJ1ZSIvPg0KCQk8dWlmb250IG5hbWU9IkZPTlRfUVVJWlBPRF9RVUVTVElPTl9TQ09SRV9WQUxVRSIgdmFsdWU9IuWui+S9ky0xODAzMCwxMCx0cnVlLGZhbHNlLHRydWUiLz4NCgkJPHVpZm9udCBuYW1lPSJGT05UX1FVSVpQT0RfUVVFU1RJT05fQVRURU1QVCIgdmFsdWU9IuWui+S9ky0xODAzMCwxMCxmYWxzZSxmYWxzZSx0cnVlIi8+DQoJCTx1aWZvbnQgbmFtZT0iRk9OVF9RVUlaUE9EX1FVRVNUSU9OX0FUVEVNUFRfVkFMVUUiIHZhbHVlPSLlrovkvZMtMTgwMzAsMTAsdHJ1ZSxmYWxzZSx0cnVlIi8+DQoJCTx1aWZvbnQgbmFtZT0iRk9OVF9RVUlaUE9EX1FVRVNUSU9OX1RBRyIgdmFsdWU9IuWui+S9ky0xODAzMCwxMix0cnVlLGZhbHNlLHRydWUiLz4NCgkJPHVpZm9udCBuYW1lPSJGT05UX1FVSVpQT0RfUVVJWl9RVUVTVElPTl9DT1VOVCIgdmFsdWU9IuWui+S9ky0xODAzMCwxMCxmYWxzZSxmYWxzZSx0cnVlIi8+DQoJCTx1aWZvbnQgbmFtZT0iRk9OVF9RVUlaUE9EX1FVSVpfUVVFU1RJT05fQ09VTlRfVkFMVUUiIHZhbHVlPSLlrovkvZMtMTgwMzAsMTAsdHJ1ZSxmYWxzZSx0cnVlIi8+DQoJCTx1aWZvbnQgbmFtZT0iRk9OVF9RVUlaUE9EX1FVSVpfUVVFU1RJT05fQVRURU1QVEVEIiB2YWx1ZT0i5a6L5L2TLTE4MDMwLDEwLGZhbHNlLGZhbHNlLHRydWUiLz4NCgkJPHVpZm9udCBuYW1lPSJGT05UX1FVSVpQT0RfUVVJWl9RVUVTVElPTl9BVFRFTVBURURfVkFMVUUiIHZhbHVlPSLlrovkvZMtMTgwMzAsMTAsdHJ1ZSxmYWxzZSx0cnVlIi8+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S9ky0xODAzMCwxMCx0cnVlLGZhbHNlLHRydWUiLz4NCgkJPHVpZm9udCBuYW1lPSJGT05UX1FVSVpQT0RfUVVJWl9NQVhTQ09SRSIgdmFsdWU9IuWui+S9ky0xODAzMCwxMCxmYWxzZSxmYWxzZSx0cnVlIi8+DQoJCTx1aWZvbnQgbmFtZT0iRk9OVF9RVUlaUE9EX1FVSVpfTUFYU0NPUkVfVkFMVUUiIHZhbHVlPSLlrovkvZMtMTgwMzAsMTAsdHJ1ZSxmYWxzZSx0cnVlIi8+DQoJCTx1aWZvbnQgbmFtZT0iRk9OVF9RVUlaUE9EX1FVSVpfUEFTU1NDT1JFIiB2YWx1ZT0i5a6L5L2TLTE4MDMwLDEwLGZhbHNlLGZhbHNlLHRydWUiLz4NCgkJPHVpZm9udCBuYW1lPSJGT05UX1FVSVpQT0RfUVVJWl9QQVNTU0NPUkVfVkFMVUUiIHZhbHVlPSLlrovkvZMtMTgwMzAsMTAsdHJ1ZSxmYWxzZSx0cnVlIi8+DQoJCTwhLS0gdWl0ZXh0IC0tPg0KCQk8IS0tIHN1YnN0aXR1dGlvbjogJW4gPT0gc2xpZGUgbnVtYmVyIC0tPg0KCQk8dWl0ZXh0IG5hbWU9IlVOTkFNRURTTElERVRJVExFIiB2YWx1ZT0i5bm754Gv54mHICVuIi8+DQoJCTwhLS0gc3Vic3RpdHV0aW9uOiAlbiA9PSBzbGlkZSBudW1iZXIgLS0+DQoJCTwhLS0gc3Vic3RpdHV0aW9uOiAldCA9PSB0b3RhbCBzbGlkZSBjb3VudCAtLT4NCgkJPHVpdGV4dCBuYW1lPSJTQ1JVQkJBUlNUQVRVU19TTElERUlORk8iIHZhbHVlPSLlubvnga/niYcgJW4gLyAldCB8ICIvPg0KCQk8dWl0ZXh0IG5hbWU9IlNDUlVCQkFSU1RBVFVTX1NUT1BQRUQiIHZhbHVlPSLlt7LlgZzmraIiLz4NCgkJPHVpdGV4dCBuYW1lPSJTQ1JVQkJBUlNUQVRVU19QTEFZSU5HIiB2YWx1ZT0i5q2j5Zyo5pKt5pS+Ii8+DQoJCTx1aXRleHQgbmFtZT0iU0NSVUJCQVJTVEFUVVNfTk9BVURJTyIgdmFsdWU9IuaXoOmfs+mikSIvPg0KCQk8dWl0ZXh0IG5hbWU9IlNDUlVCQkFSU1RBVFVTX1ZJRFBMQVlJTkciIHZhbHVlPSLop4bpopHmkq3mlL4iLz4NCgkJPHVpdGV4dCBuYW1lPSJTQ1JVQkJBUlNUQVRVU19MT0FESU5HIiB2YWx1ZT0i5q2j5Zyo6L295YWlIi8+DQoJCTx1aXRleHQgbmFtZT0iU0NSVUJCQVJTVEFUVVNfQlVGRkVSSU5HIiB2YWx1ZT0i5q2j5Zyo6L+b6KGM57yT5Yay5aSE55CGIi8+DQoJCTx1aXRleHQgbmFtZT0iU0NSVUJCQVJTVEFUVVNfUVVFU1RJT04iIHZhbHVlPSLlm57nrZTpl67popgiLz4NCgkJPHVpdGV4dCBuYW1lPSJTQ1JVQkJBUlNUQVRVU19SRVZJRVdRVUlaIiB2YWx1ZT0i5q2j5Zyo5a6h6ZiF5rWL6aqMIi8+DQoJCTwhLS0gc3Vic3RpdHV0aW9uOiAlbSA9PSBtaW51dGVzIHJlbWFpbmluZyAtLT4NCgkJPCEtLSBzdWJzdGl0dXRpb246ICVzID09IHNlY29uZHMgcmVtYWluaW5nIC0tPg0KCQk8dWl0ZXh0IG5hbWU9IkVMQVBTRUQiIHZhbHVlPSLliankvZkgJW0g5YiG6ZKfICVzIOenkiIvPg0KCQk8dWl0ZXh0IG5hbWU9Ik5PVEZPVU5EIiB2YWx1ZT0i5pyq5om+5Yiw5Lu75L2V5YaF5a65Ii8+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mqjCIvPg0KCQk8dWl0ZXh0IG5hbWU9IlRBQl9PVVRMSU5FIiB2YWx1ZT0i5aSn57qyIi8+DQoJCTx1aXRleHQgbmFtZT0iVEFCX1RIVU1CIiB2YWx1ZT0i57yp55Wl5Zu+Ii8+DQoJCTx1aXRleHQgbmFtZT0iVEFCX05PVEVTIiB2YWx1ZT0i5aSH5rOoIi8+DQoJCTx1aXRleHQgbmFtZT0iVEFCX1NFQVJDSCIgdmFsdWU9IuaQnOe0oiIvPg0KCQk8dWl0ZXh0IG5hbWU9IlNMSURFX0hFQURJTkciIHZhbHVlPSLlubvnga/niYfmoIfpopgiLz4NCgkJPHVpdGV4dCBuYW1lPSJEVVJBVElPTl9IRUFESU5HIiB2YWx1ZT0i5oyB57ut5pe26Ze0Ii8+DQoJCTx1aXRleHQgbmFtZT0iU0VBUkNIX0hFQURJTkciIHZhbHVlPSLmkJzntKLmlofmnKw6Ii8+DQoJCTx1aXRleHQgbmFtZT0iVEhVTUJfSEVBRElORyIgdmFsdWU9IuW5u+eBr+eJhyIvPg0KCQk8dWl0ZXh0IG5hbWU9IlRIVU1CX0lORk8iIHZhbHVlPSLlubvnga/niYfmoIfpopgv5oyB57ut5pe26Ze0Ii8+DQoJCTx1aXRleHQgbmFtZT0iQVRUQUNITkFNRV9IRUFESU5HIiB2YWx1ZT0i5paH5Lu25ZCNIi8+DQoJCTx1aXRleHQgbmFtZT0iQVRUQUNIU0laRV9IRUFESU5HIiB2YWx1ZT0i5aSn5bCPIi8+DQoJCTx1aXRleHQgbmFtZT0iU0xJREVfTk9URVMiIHZhbHVlPSLlubvnga/niYflpIfms6giLz4NCgkJPCEtLXF1aXogcG9kIGFuZCBtZXNzYWdlIGJveCB0ZXh0cy0tPg0KCQk8dWl0ZXh0IG5hbWU9IlFVSVpQT0RfUVVJWl9BVFRFTVBUIiB2YWx1ZT0i5rWL6aqM5bCd6K+V5qyh5pWwOiIvPg0KCQk8dWl0ZXh0IG5hbWU9IlFVSVpQT0RfUVVJWl9BVFRFTVBUX1ZBTFVFIiB2YWx1ZT0i56ysICVuIOasoe+8jOWFsSAldCDmrKEiLz4NCgkJPHVpdGV4dCBuYW1lPSJRVUlaUE9EX1FVSVpfU0NPUkUiIHZhbHVlPSLlvpfliIY6Ii8+DQoJCTx1aXRleHQgbmFtZT0iUVVJWlBPRF9RVUlaX1BBU1NTQ09SRSIgdmFsdWU9IuWPiuagvOWIhuaVsDoiLz4NCgkJPHVpdGV4dCBuYW1lPSJRVUlaUE9EX1FVSVpfTUFYU0NPUkUiIHZhbHVlPSLmnIDpq5jliIbmlbA6Ii8+DQoJCTx1aXRleHQgbmFtZT0iUVVJWlBPRF9RVUVTQVRNUFRfU1RSIiB2YWx1ZT0i5bCd6K+V5qyh5pWwOiDnrKwgJW4g5qyh77yM5YWxICV0IOasoSIvPg0KCQk8dWl0ZXh0IG5hbWU9IlFVSVpQT0RfUVVFU1RZUEVfU1RSIiB2YWx1ZT0i57G75Z6LOiAlcyIvPg0KCQk8dWl0ZXh0IG5hbWU9IlFVSVpQT0RfUVVFU1RZUEVfR1JEIiB2YWx1ZT0i6K+E57qnIi8+DQoJCTx1aXRleHQgbmFtZT0iUVVJWlBPRF9RVUVTVFlQRV9TVlkiIHZhbHVlPSLosIPmn6UiLz4NCgkJPHVpdGV4dCBuYW1lPSJRVUlaUE9EX1FVSVpBVE1QVF9JTkYiIHZhbHVlPSLml6DpmZAiLz4NCgkJPHVpdGV4dCBuYW1lPSJRVUlaUE9EX1FVRVNBVE1QVF9JTkYiIHZhbHVlPSLml6DpmZAiLz4NCgkJPHVpdGV4dCBuYW1lPSJXQVJOSU5HTVNHX1lFU1NUUklORyIgdmFsdWU9IuaYryIvPg0KCQk8dWl0ZXh0IG5hbWU9IldBUk5JTkdNU0dfTk9TVFJJTkciIHZhbHVlPSLlkKYiLz4NCgkJPHVpdGV4dCBuYW1lPSJXQVJOSU5HTVNHX1RJVExFU1RSSU5HIiB2YWx1ZT0i5rWL6aqM5a+86Iiq6K2m5ZGKIi8+DQoJCTx1aXRleHQgbmFtZT0iV0FSTklOR01TR19NU0dTVFJJTkciIHZhbHVlPSLmraTmtYvpqozkuK3mnInmnKrlsJ3or5XkvZznrZTnmoTpl67popjjgIImI3hBOyYjeEE75Y2V5Ye74oCc5piv4oCd6YCA5Ye65q2k5rWL6aqM44CC5Y2V5Ye74oCc5ZCm4oCd57un57ut5rWL6aqM44CCIi8+DQoJCTx1aXRleHQgbmFtZT0iSU5GT1JNQVRJT05fSDI2NF9GTEFTSFBMQVlFUiIgdmFsdWU9IuW9k+WJjeWuieijheWcqOaCqOeahOiuoeeul+acuuS4iueahCBGbGFzaCBQbGF5ZXIg54mI5pys5LiN5pSv5oyB6K+l6KeG6aKR44CC5Y2V5Ye76KeG6aKR5Yy65Z+f5LiL6L295pyA5paw54mI5pys55qEIEZsYXNoIFBsYXllcu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lkJHlj4LliqDogIXmmL7npLrmj5DopoHmoI8iLz4NCgkJPHVpdGV4dCBuYW1lPSJNVVRFIiB2YWx1ZT0i6Z2Z6Z+zIi8+DQoJCTx1aXRleHQgbmFtZT0iRE9DV1JBUF9USVRMRSIgdmFsdWU9IlByZXNlbnRlciDmlofku7bpmYTku7YiLz4NCgkJPHVpdGV4dCBuYW1lPSJET0NXUkFQX01TRyIgdmFsdWU9IuS/neWtmOWIsOaIkeeahOiuoeeul+acuiIvPg0KCQk8dWl0ZXh0IG5hbWU9IkRPQ1dSQVBfUFJPTVBUIiB2YWx1ZT0i5Y2V5Ye75Lul5LiL6L29Ii8+DQoJPC9sYW5ndWFnZT4NCgk8bGFuZ3VhZ2UgaWQ9InRy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YXl0ICVuIi8+DQoJCTwhLS0gc3Vic3RpdHV0aW9uOiAlbiA9PSBzbGlkZSBudW1iZXIgLS0+DQoJCTwhLS0gc3Vic3RpdHV0aW9uOiAldCA9PSB0b3RhbCBzbGlkZSBjb3VudCAtLT4NCgkJPHVpdGV4dCBuYW1lPSJTQ1JVQkJBUlNUQVRVU19TTElERUlORk8iIHZhbHVlPSJTbGF5dCAlbiAvICV0IHwgIi8+DQoJCTx1aXRleHQgbmFtZT0iU0NSVUJCQVJTVEFUVVNfU1RPUFBFRCIgdmFsdWU9IkR1cmR1cnVsZHUiLz4NCgkJPHVpdGV4dCBuYW1lPSJTQ1JVQkJBUlNUQVRVU19QTEFZSU5HIiB2YWx1ZT0iT3luYXTEsWzEsXlvciIvPg0KCQk8dWl0ZXh0IG5hbWU9IlNDUlVCQkFSU1RBVFVTX05PQVVESU8iIHZhbHVlPSJTZXMgWW9rIi8+DQoJCTx1aXRleHQgbmFtZT0iU0NSVUJCQVJTVEFUVVNfVklEUExBWUlORyIgdmFsdWU9IlZpZGVvIE95bmF0xLFsxLF5b3IiLz4NCgkJPHVpdGV4dCBuYW1lPSJTQ1JVQkJBUlNUQVRVU19MT0FESU5HIiB2YWx1ZT0iWcO8a2xlbml5b3IiLz4NCgkJPHVpdGV4dCBuYW1lPSJTQ1JVQkJBUlNUQVRVU19CVUZGRVJJTkciIHZhbHVlPSJBcmFiZWxsZcSfZSBBbMSxbsSxeW9yIi8+DQoJCTx1aXRleHQgbmFtZT0iU0NSVUJCQVJTVEFUVVNfUVVFU1RJT04iIHZhbHVlPSJTb3J1eXUgWWFuxLF0bGEiLz4NCgkJPHVpdGV4dCBuYW1lPSJTQ1JVQkJBUlNUQVRVU19SRVZJRVdRVUlaIiB2YWx1ZT0iU8SxbmF2IMSwbmNlbGVuaXlvciIvPg0KCQk8IS0tIHN1YnN0aXR1dGlvbjogJW0gPT0gbWludXRlcyByZW1haW5pbmcgLS0+DQoJCTwhLS0gc3Vic3RpdHV0aW9uOiAlcyA9PSBzZWNvbmRzIHJlbWFpbmluZyAtLT4NCgkJPHVpdGV4dCBuYW1lPSJFTEFQU0VEIiB2YWx1ZT0iJW0gRGFraWthICVzIFNhbml5ZSBLYWxkxLEiLz4NCgkJPHVpdGV4dCBuYW1lPSJOT1RGT1VORCIgdmFsdWU9IkhlcmhhbmdpIEJpciDFnmV5IEJ1bHVubWFkxLEiLz4NCgkJPHVpdGV4dCBuYW1lPSJBVFRBQ0hNRU5UUyIgdmFsdWU9IkVrbGVy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xLBydGliYXQiLz4NCgkJPHVpdGV4dCBuYW1lPSJUQUJfUVVJWiIgdmFsdWU9IlPEsW5hdiIvPg0KCQk8dWl0ZXh0IG5hbWU9IlRBQl9PVVRMSU5FIiB2YWx1ZT0iQW5hIEhhdCIvPg0KCQk8dWl0ZXh0IG5hbWU9IlRBQl9USFVNQiIgdmFsdWU9IlJlc2ltIi8+DQoJCTx1aXRleHQgbmFtZT0iVEFCX05PVEVTIiB2YWx1ZT0iTm90bGFyIi8+DQoJCTx1aXRleHQgbmFtZT0iVEFCX1NFQVJDSCIgdmFsdWU9IkFyYSIvPg0KCQk8dWl0ZXh0IG5hbWU9IlNMSURFX0hFQURJTkciIHZhbHVlPSJTbGF5dCBCYcWfbMSxxJ/EsSIvPg0KCQk8dWl0ZXh0IG5hbWU9IkRVUkFUSU9OX0hFQURJTkciIHZhbHVlPSJTw7xyZSIvPg0KCQk8dWl0ZXh0IG5hbWU9IlNFQVJDSF9IRUFESU5HIiB2YWx1ZT0iTWV0bmkgYXJhOiIvPg0KCQk8dWl0ZXh0IG5hbWU9IlRIVU1CX0hFQURJTkciIHZhbHVlPSJTbGF5dCIvPg0KCQk8dWl0ZXh0IG5hbWU9IlRIVU1CX0lORk8iIHZhbHVlPSJTbGF5dCBCYcWfbMSxxJ/EsS9Tw7xyZXNpIi8+DQoJCTx1aXRleHQgbmFtZT0iQVRUQUNITkFNRV9IRUFESU5HIiB2YWx1ZT0iRG9zeWEgQWTEsSIvPg0KCQk8dWl0ZXh0IG5hbWU9IkFUVEFDSFNJWkVfSEVBRElORyIgdmFsdWU9IkJveXV0Ii8+DQoJCTx1aXRleHQgbmFtZT0iU0xJREVfTk9URVMiIHZhbHVlPSJTbGF5dCBOb3RsYXLEsSIvPg0KCQk8IS0tcXVpeiBwb2QgYW5kIG1lc3NhZ2UgYm94IHRleHRzLS0+DQoJCTx1aXRleHQgbmFtZT0iUVVJWlBPRF9RVUlaX0FUVEVNUFQiIHZhbHVlPSJTxLFuYXYgRGVuZW1lc2k6Ii8+DQoJCTx1aXRleHQgbmFtZT0iUVVJWlBPRF9RVUlaX0FUVEVNUFRfVkFMVUUiIHZhbHVlPSIlbi8ldCIvPg0KCQk8dWl0ZXh0IG5hbWU9IlFVSVpQT0RfUVVJWl9TQ09SRSIgdmFsdWU9IlB1YW46Ii8+DQoJCTx1aXRleHQgbmFtZT0iUVVJWlBPRF9RVUlaX1BBU1NTQ09SRSIgdmFsdWU9Ikdlw6dtZSBQdWFuxLE6Ii8+DQoJCTx1aXRleHQgbmFtZT0iUVVJWlBPRF9RVUlaX01BWFNDT1JFIiB2YWx1ZT0iTWFrc2ltdW0gUHVhbjoiLz4NCgkJPHVpdGV4dCBuYW1lPSJRVUlaUE9EX1FVRVNBVE1QVF9TVFIiIHZhbHVlPSJEZW5lbWU6ICVuLyV0Ii8+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DQoJCTx1aXRleHQgbmFtZT0iV0FSTklOR01TR19ZRVNTVFJJTkciIHZhbHVlPSJFdmV0Ii8+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iYjeEE7JiN4QTt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DQoJCTx1aXRleHQgbmFtZT0iU0NSVUJCQVJTVEFUVVNfU0xJREVJTkZPIiB2YWx1ZT0i0KHQu9Cw0LnQtCAlbiAvICV0IHwgIi8+DQoJCTx1aXRleHQgbmFtZT0iU0NSVUJCQVJTVEFUVVNfU1RPUFBFRCIgdmFsdWU9ItCe0YHRgtCw0L3QvtCy0LvQtdC90L4iLz4NCgkJPHVpdGV4dCBuYW1lPSJTQ1JVQkJBUlNUQVRVU19QTEFZSU5HIiB2YWx1ZT0i0JLQvtGB0L/RgNC+0LjQt9Cy0LXQtNC10L3QuNC1Ii8+DQoJCTx1aXRleHQgbmFtZT0iU0NSVUJCQVJTVEFUVVNfTk9BVURJTyIgdmFsdWU9ItCd0LXRgiDQsNGD0LTQuNC+Ii8+DQoJCTx1aXRleHQgbmFtZT0iU0NSVUJCQVJTVEFUVVNfVklEUExBWUlORyIgdmFsdWU9ItCS0L7RgdC/0YDQvtC40LfQstC10LTQtdC90LjQtSDQstC40LTQtdC+Ii8+DQoJCTx1aXRleHQgbmFtZT0iU0NSVUJCQVJTVEFUVVNfTE9BRElORyIgdmFsdWU9ItCX0LDQs9GA0YPQt9C60LAiLz4NCgkJPHVpdGV4dCBuYW1lPSJTQ1JVQkJBUlNUQVRVU19CVUZGRVJJTkciIHZhbHVlPSLQkdGD0YTQtdGA0LjQt9Cw0YbQuNGPIi8+DQoJCTx1aXRleHQgbmFtZT0iU0NSVUJCQVJTVEFUVVNfUVVFU1RJT04iIHZhbHVlPSLQntGC0LLQtdGCINC90LAg0LLQvtC/0YDQvtGBIi8+DQoJCTx1aXRleHQgbmFtZT0iU0NSVUJCQVJTVEFUVVNfUkVWSUVXUVVJWiIgdmFsdWU9ItCe0LHQt9C+0YAg0L7Qv9GA0L7RgdCwIi8+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Ii8+DQoJCTx1aXRleHQgbmFtZT0iQVRUQUNITUVOVFMiIHZhbHVlPSLQktC70L7QttC10L3QuNGPIi8+DQoJCTwhLS0gc3Vic3RpdHV0aW9uOiAlcCA9PSBjdXJyZW50IHNwZWFrZXIncyB0aXRsZSAtLT4NCgkJPHVpdGV4dCBuYW1lPSJCSU9XSU5fVElUTEUiIHZhbHVlPSLQkdC40L7Qs9GA0LDRhNC40Y86ICVwIi8+DQoJCTx1aXRleHQgbmFtZT0iQklPQlROX1RJVExFIiB2YWx1ZT0i0JHQuNC+0LPRgNCw0YTQuNGPIi8+DQoJCTx1aXRleHQgbmFtZT0iRElWSURFUkJUTl9USVRMRSIgdmFsdWU9InwiLz4NCgkJPHVpdGV4dCBuYW1lPSJDT05UQUNUQlROX1RJVExFIiB2YWx1ZT0i0JrQvtC90YLQsNC60YIiLz4NCgkJPHVpdGV4dCBuYW1lPSJUQUJfUVVJWiIgdmFsdWU9ItCe0L/RgNC+0YEiLz4NCgkJPHVpdGV4dCBuYW1lPSJUQUJfT1VUTElORSIgdmFsdWU9ItCh0YXQtdC80LAiLz4NCgkJPHVpdGV4dCBuYW1lPSJUQUJfVEhVTUIiIHZhbHVlPSLQkdC10LPRg9C90L7QuiIvPg0KCQk8dWl0ZXh0IG5hbWU9IlRBQl9OT1RFUyIgdmFsdWU9ItCX0LDQvNC10YLQutC4Ii8+DQoJCTx1aXRleHQgbmFtZT0iVEFCX1NFQVJDSCIgdmFsdWU9ItCf0L7QuNGB0LoiLz4NCgkJPHVpdGV4dCBuYW1lPSJTTElERV9IRUFESU5HIiB2YWx1ZT0i0JfQsNCz0L7Qu9C+0LLQvtC6INGB0LvQsNC50LTQsCIvPg0KCQk8dWl0ZXh0IG5hbWU9IkRVUkFUSU9OX0hFQURJTkciIHZhbHVlPSLQlNC70LjRgi3RgdGC0YwiLz4NCgkJPHVpdGV4dCBuYW1lPSJTRUFSQ0hfSEVBRElORyIgdmFsdWU9ItCf0L7QuNGB0Log0YLQtdC60YHRgtCwOiIvPg0KCQk8dWl0ZXh0IG5hbWU9IlRIVU1CX0hFQURJTkciIHZhbHVlPSLQodC70LDQudC0Ii8+DQoJCTx1aXRleHQgbmFtZT0iVEhVTUJfSU5GTyIgdmFsdWU9ItCd0LDQt9Cy0LDQvdC40LUv0LTQu9C40YIt0L3QvtGB0YLRjCIvPg0KCQk8dWl0ZXh0IG5hbWU9IkFUVEFDSE5BTUVfSEVBRElORyIgdmFsdWU9ItCY0LzRjyDRhNCw0LnQu9CwIi8+DQoJCTx1aXRleHQgbmFtZT0iQVRUQUNIU0laRV9IRUFESU5HIiB2YWx1ZT0i0KDQsNC30LzQtdGAIi8+DQoJCTx1aXRleHQgbmFtZT0iU0xJREVfTk9URVMiIHZhbHVlPSLQl9Cw0LzQtdGC0LrQuCDQuiDRgdC70LDQudC00YMiLz4NCgkJPCEtLXF1aXogcG9kIGFuZCBtZXNzYWdlIGJveCB0ZXh0cy0tPg0KCQk8dWl0ZXh0IG5hbWU9IlFVSVpQT0RfUVVJWl9BVFRFTVBUIiB2YWx1ZT0i0J/QvtC/0YvRgtC60LAg0L/RgNC+0LnRgtC4INC+0L/RgNC+0YE6Ii8+DQoJCTx1aXRleHQgbmFtZT0iUVVJWlBPRF9RVUlaX0FUVEVNUFRfVkFMVUUiIHZhbHVlPSIlbiDQuNC3ICV0Ii8+DQoJCTx1aXRleHQgbmFtZT0iUVVJWlBPRF9RVUlaX1NDT1JFIiB2YWx1ZT0i0J3QsNCx0YDQsNC90L4g0LHQsNC70LvQvtCyOiIvPg0KCQk8dWl0ZXh0IG5hbWU9IlFVSVpQT0RfUVVJWl9QQVNTU0NPUkUiIHZhbHVlPSLQn9GA0L7RhdC+0LTQvdC+0Lkg0YDQtdC30YPQu9GM0YLQsNGCOiIvPg0KCQk8dWl0ZXh0IG5hbWU9IlFVSVpQT0RfUVVJWl9NQVhTQ09SRSIgdmFsdWU9ItCc0LDQutGB0LjQvNCw0LvRjNC90YvQuSDRgNC10LfRg9C70YzRgtCw0YI6Ii8+DQoJCTx1aXRleHQgbmFtZT0iUVVJWlBPRF9RVUVTQVRNUFRfU1RSIiB2YWx1ZT0i0J/QvtC/0YvRgtC60LA6ICVuINC40LcgJXQiLz4NCgkJPHVpdGV4dCBuYW1lPSJRVUlaUE9EX1FVRVNUWVBFX1NUUiIgdmFsdWU9ItCi0LjQvzogJXMiLz4NCgkJPHVpdGV4dCBuYW1lPSJRVUlaUE9EX1FVRVNUWVBFX0dSRCIgdmFsdWU9ItChINC+0YbQtdC90LrQvtC5Ii8+DQoJCTx1aXRleHQgbmFtZT0iUVVJWlBPRF9RVUVTVFlQRV9TVlkiIHZhbHVlPSLQntCx0LfQvtGAIi8+DQoJCTx1aXRleHQgbmFtZT0iUVVJWlBPRF9RVUlaQVRNUFRfSU5GIiB2YWx1ZT0i0JHQvtC70YzRiNC+0LUg0YfQuNGB0LvQviIvPg0KCQk8dWl0ZXh0IG5hbWU9IlFVSVpQT0RfUVVFU0FUTVBUX0lORiIgdmFsdWU9ItCR0L7Qu9GM0YjQvtC1INGH0LjRgdC70L4iLz4NCgkJPHVpdGV4dCBuYW1lPSJXQVJOSU5HTVNHX1lFU1NUUklORyIgdmFsdWU9ItCU0LAiLz4NCgkJPHVpdGV4dCBuYW1lPSJXQVJOSU5HTVNHX05PU1RSSU5HIiB2YWx1ZT0i0J3QtdGCIi8+DQoJCTx1aXRleHQgbmFtZT0iV0FSTklOR01TR19USVRMRVNUUklORyIgdmFsdWU9ItCf0YDQtdC00YPQv9GA0LXQttC00LXQvdC40LUg0L4g0L3QsNCy0LjQs9Cw0YbQuNC4INCyINC+0L/RgNC+0YHQtSIvPg0KCQk8dWl0ZXh0IG5hbWU9IldBUk5JTkdNU0dfTVNHU1RSSU5HIiB2YWx1ZT0i0JIg0L7Qv9GA0L7RgdC1INC+0YHRgtCw0LvQuNGB0Ywg0L3QtdC+0YLQstC10YfQtdC90L3Ri9C1INCy0L7Qv9GA0L7RgdGLLtCd0LDQttCw0YLQuNC1INC60L3QvtC/0LrQuCAmcXVvdDvQlNCwJnF1b3Q7INC/0YDQuNCy0LXQtNC10YIg0Log0LfQsNC60YDRi9GC0LjRjiDQvtC/0YDQvtGB0LAuINCd0LDQttCw0YLQuNC1INC60L3QvtC/0LrQuCAmcXVvdDvQndC10YImcXVvdDsg0L/RgNC+0LTQvtC70LbQuNGCINC+0L/RgNC+0YEuIi8+DQoJCTx1aXRleHQgbmFtZT0iSU5GT1JNQVRJT05fSDI2NF9GTEFTSFBMQVlFUiIgdmFsdWU9ItCi0LXQutGD0YnQsNGPINCy0LXRgNGB0LjRjyDQv9GA0L7QuNCz0YDRi9Cy0LDRgtC10LvRjyBGbGFzaCBQbGF5ZXIsINGD0YHRgtCw0L3QvtCy0LvQtdC90L3QsNGPINC90LAg0Y3RgtC+0Lwg0LrQvtC80L/RjNGO0YLQtdGA0LUsINC90LUg0L/QvtC00LTQtdGA0LbQuNCy0LDQtdGCINGN0YLQviDQstC40LTQtdC+LiDQqdC10LvQutC90LjRgtC1INCyINC+0LHQu9Cw0YHRgtC4INCy0LjQtNC10L4sINGH0YLQvtCx0Ysg0LfQsNCz0YDRg9C30LjRgtGMINC/0L7RgdC70LXQtNC90Y7RjiDQstC10YDRgdC40Y4g0L/RgNC+0LjQs9GA0YvQstCw0YLQtdC70Y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Qn9C+0LrQsNC30YvQstCw0YLRjCDQstGA0LXQt9C60YMg0YPRh9Cw0YHRgtC90LjQutCw0LwiLz4NCgkJPHVpdGV4dCBuYW1lPSJNVVRFIiB2YWx1ZT0i0J7RgtC60LvRjtGH0LjRgtGMINC30LLRg9C6Ii8+DQoJCTx1aXRleHQgbmFtZT0iRE9DV1JBUF9USVRMRSIgdmFsdWU9ItCS0LvQvtC20LXQvdC40LUg0LIg0YTQsNC50LsgQWRvYmUgUHJlc2VudGVyIi8+DQoJCTx1aXRleHQgbmFtZT0iRE9DV1JBUF9NU0ciIHZhbHVlPSLQodC+0YXRgNCw0L3QuNGC0Ywg0LIg0L/QsNC/0LrRgyAmcXVvdDvQnNC+0Lkg0LrQvtC80L/RjNGO0YLQtdGAJnF1b3Q7Ii8+DQoJCTx1aXRleHQgbmFtZT0iRE9DV1JBUF9QUk9NUFQiIHZhbHVlPSLQqdC10LvQutC90YPRgtGMINC00LvRjyDQt9Cw0LPRgNGD0LfQutC4Ii8+DQoJPC9sYW5ndWFnZT4NCjwvY29uZmlndXJhdGlvbj4NCg=="/>
  <p:tag name="MMPROD_UIDATA" val="&lt;database version=&quot;7.0&quot;&gt;&lt;object type=&quot;1&quot; unique_id=&quot;10001&quot;&gt;&lt;property id=&quot;20139&quot; value=&quot;%n. %s&quot;/&gt;&lt;property id=&quot;20141&quot; value=&quot;Life After High School Presentation&quot;/&gt;&lt;property id=&quot;20144&quot; value=&quot;1&quot;/&gt;&lt;property id=&quot;20146&quot; value=&quot;0&quot;/&gt;&lt;property id=&quot;20147&quot; value=&quot;0&quot;/&gt;&lt;property id=&quot;20148&quot; value=&quot;5&quot;/&gt;&lt;property id=&quot;20180&quot; value=&quot;0&quot;/&gt;&lt;property id=&quot;20181&quot; value=&quot;1&quot;/&gt;&lt;property id=&quot;20182&quot; value=&quot;0&quot;/&gt;&lt;property id=&quot;20183&quot; value=&quot;1&quot;/&gt;&lt;property id=&quot;20184&quot; value=&quot;7&quot;/&gt;&lt;property id=&quot;20191&quot; value=&quot;e-Colorado&quot;/&gt;&lt;property id=&quot;20192&quot; value=&quot;http://connect.e-colorado.org&quot;/&gt;&lt;property id=&quot;20193&quot; value=&quot;0&quot;/&gt;&lt;property id=&quot;20224&quot; value=&quot;C:\Documents and Settings\pikep\My Documents\My Adobe Presentations\life after high school&quot;/&gt;&lt;property id=&quot;20250&quot; value=&quot;0&quot;/&gt;&lt;property id=&quot;20251&quot; value=&quot;0&quot;/&gt;&lt;property id=&quot;20259&quot; value=&quot;1&quot;/&gt;&lt;property id=&quot;20262&quot; value=&quot;71271&quot;/&gt;&lt;property id=&quot;20501&quot; value=&quot;G:\dd demo (PIPP)\third series\Final powerpoints\z Peter\&quot;/&gt;&lt;object type=&quot;8&quot; unique_id=&quot;10002&quot;&gt;&lt;/object&gt;&lt;object type=&quot;2&quot; unique_id=&quot;10003&quot;&gt;&lt;object type=&quot;3&quot; unique_id=&quot;10004&quot;&gt;&lt;property id=&quot;20148&quot; value=&quot;5&quot;/&gt;&lt;property id=&quot;20300&quot; value=&quot;Slide 1 - &amp;quot;Life After High School&amp;#x0D;&amp;#x0A;Using Your IEP to Plan for Your Future After High School  &amp;quot;&quot;/&gt;&lt;property id=&quot;20303&quot; value=&quot;-1&quot;/&gt;&lt;property id=&quot;20307&quot; value=&quot;256&quot;/&gt;&lt;property id=&quot;20309&quot; value=&quot;-1&quot;/&gt;&lt;/object&gt;&lt;object type=&quot;3&quot; unique_id=&quot;10005&quot;&gt;&lt;property id=&quot;20148&quot; value=&quot;5&quot;/&gt;&lt;property id=&quot;20300&quot; value=&quot;Slide 3 - &amp;quot;Session Objectives – Life After High School&amp;quot;&quot;/&gt;&lt;property id=&quot;20303&quot; value=&quot;-1&quot;/&gt;&lt;property id=&quot;20307&quot; value=&quot;257&quot;/&gt;&lt;property id=&quot;20309&quot; value=&quot;-1&quot;/&gt;&lt;/object&gt;&lt;object type=&quot;3&quot; unique_id=&quot;10275&quot;&gt;&lt;property id=&quot;20148&quot; value=&quot;5&quot;/&gt;&lt;property id=&quot;20300&quot; value=&quot;Slide 24 - &amp;quot;Contact Information&amp;quot;&quot;/&gt;&lt;property id=&quot;20303&quot; value=&quot;-1&quot;/&gt;&lt;property id=&quot;20307&quot; value=&quot;273&quot;/&gt;&lt;property id=&quot;20309&quot; value=&quot;-1&quot;/&gt;&lt;/object&gt;&lt;object type=&quot;3&quot; unique_id=&quot;10438&quot;&gt;&lt;property id=&quot;20148&quot; value=&quot;5&quot;/&gt;&lt;property id=&quot;20300&quot; value=&quot;Slide 15 - &amp;quot;Jo Lynn Osborne&amp;quot;&quot;/&gt;&lt;property id=&quot;20303&quot; value=&quot;-1&quot;/&gt;&lt;property id=&quot;20307&quot; value=&quot;274&quot;/&gt;&lt;property id=&quot;20309&quot; value=&quot;-1&quot;/&gt;&lt;/object&gt;&lt;object type=&quot;3&quot; unique_id=&quot;10439&quot;&gt;&lt;property id=&quot;20148&quot; value=&quot;5&quot;/&gt;&lt;property id=&quot;20300&quot; value=&quot;Slide 16 - &amp;quot;Family and Youth Tips&amp;quot;&quot;/&gt;&lt;property id=&quot;20303&quot; value=&quot;-1&quot;/&gt;&lt;property id=&quot;20307&quot; value=&quot;275&quot;/&gt;&lt;property id=&quot;20309&quot; value=&quot;-1&quot;/&gt;&lt;/object&gt;&lt;object type=&quot;3&quot; unique_id=&quot;10440&quot;&gt;&lt;property id=&quot;20148&quot; value=&quot;5&quot;/&gt;&lt;property id=&quot;20300&quot; value=&quot;Slide 17 - &amp;quot;Family and Youth Tips&amp;quot;&quot;/&gt;&lt;property id=&quot;20303&quot; value=&quot;-1&quot;/&gt;&lt;property id=&quot;20307&quot; value=&quot;276&quot;/&gt;&lt;property id=&quot;20309&quot; value=&quot;-1&quot;/&gt;&lt;/object&gt;&lt;object type=&quot;3&quot; unique_id=&quot;10441&quot;&gt;&lt;property id=&quot;20148&quot; value=&quot;5&quot;/&gt;&lt;property id=&quot;20300&quot; value=&quot;Slide 18 - &amp;quot;Family and Youth Tips&amp;quot;&quot;/&gt;&lt;property id=&quot;20303&quot; value=&quot;-1&quot;/&gt;&lt;property id=&quot;20307&quot; value=&quot;277&quot;/&gt;&lt;property id=&quot;20309&quot; value=&quot;-1&quot;/&gt;&lt;/object&gt;&lt;object type=&quot;3&quot; unique_id=&quot;10442&quot;&gt;&lt;property id=&quot;20148&quot; value=&quot;5&quot;/&gt;&lt;property id=&quot;20300&quot; value=&quot;Slide 19 - &amp;quot;Valorie,&amp;#x0D;&amp;#x0A;&amp;#x0D;&amp;#x0A;Former JeffCo Transition Services student&amp;quot;&quot;/&gt;&lt;property id=&quot;20301&quot; value=&quot;Valorie, Former JeffCo Transition School Student&quot;/&gt;&lt;property id=&quot;20303&quot; value=&quot;-1&quot;/&gt;&lt;property id=&quot;20307&quot; value=&quot;278&quot;/&gt;&lt;property id=&quot;20309&quot; value=&quot;-1&quot;/&gt;&lt;/object&gt;&lt;object type=&quot;3&quot; unique_id=&quot;10443&quot;&gt;&lt;property id=&quot;20148&quot; value=&quot;5&quot;/&gt;&lt;property id=&quot;20300&quot; value=&quot;Slide 20 - &amp;quot;Questions By Youth For Youth&amp;quot;&quot;/&gt;&lt;property id=&quot;20303&quot; value=&quot;-1&quot;/&gt;&lt;property id=&quot;20307&quot; value=&quot;279&quot;/&gt;&lt;property id=&quot;20309&quot; value=&quot;-1&quot;/&gt;&lt;/object&gt;&lt;object type=&quot;3&quot; unique_id=&quot;10664&quot;&gt;&lt;property id=&quot;20148&quot; value=&quot;5&quot;/&gt;&lt;property id=&quot;20300&quot; value=&quot;Slide 4 - &amp;quot;Jim Panzer&amp;quot;&quot;/&gt;&lt;property id=&quot;20303&quot; value=&quot;-1&quot;/&gt;&lt;property id=&quot;20307&quot; value=&quot;280&quot;/&gt;&lt;property id=&quot;20309&quot; value=&quot;-1&quot;/&gt;&lt;/object&gt;&lt;object type=&quot;3&quot; unique_id=&quot;10665&quot;&gt;&lt;property id=&quot;20148&quot; value=&quot;5&quot;/&gt;&lt;property id=&quot;20300&quot; value=&quot;Slide 5 - &amp;quot;Transition Services&amp;quot;&quot;/&gt;&lt;property id=&quot;20303&quot; value=&quot;-1&quot;/&gt;&lt;property id=&quot;20307&quot; value=&quot;281&quot;/&gt;&lt;property id=&quot;20309&quot; value=&quot;-1&quot;/&gt;&lt;/object&gt;&lt;object type=&quot;3&quot; unique_id=&quot;10666&quot;&gt;&lt;property id=&quot;20148&quot; value=&quot;5&quot;/&gt;&lt;property id=&quot;20300&quot; value=&quot;Slide 6 - &amp;quot;Why Are Transition Services Required?&amp;quot;&quot;/&gt;&lt;property id=&quot;20303&quot; value=&quot;-1&quot;/&gt;&lt;property id=&quot;20307&quot; value=&quot;282&quot;/&gt;&lt;property id=&quot;20309&quot; value=&quot;-1&quot;/&gt;&lt;/object&gt;&lt;object type=&quot;3&quot; unique_id=&quot;10668&quot;&gt;&lt;property id=&quot;20148&quot; value=&quot;5&quot;/&gt;&lt;property id=&quot;20300&quot; value=&quot;Slide 7 - &amp;quot;IDEA 2004 requires&amp;quot;&quot;/&gt;&lt;property id=&quot;20303&quot; value=&quot;-1&quot;/&gt;&lt;property id=&quot;20307&quot; value=&quot;284&quot;/&gt;&lt;property id=&quot;20309&quot; value=&quot;-1&quot;/&gt;&lt;/object&gt;&lt;object type=&quot;3&quot; unique_id=&quot;10669&quot;&gt;&lt;property id=&quot;20148&quot; value=&quot;5&quot;/&gt;&lt;property id=&quot;20300&quot; value=&quot;Slide 10 - &amp;quot;Transition Assessment Tools &amp;quot;&quot;/&gt;&lt;property id=&quot;20303&quot; value=&quot;-1&quot;/&gt;&lt;property id=&quot;20307&quot; value=&quot;285&quot;/&gt;&lt;property id=&quot;20309&quot; value=&quot;-1&quot;/&gt;&lt;/object&gt;&lt;object type=&quot;3&quot; unique_id=&quot;10671&quot;&gt;&lt;property id=&quot;20148&quot; value=&quot;5&quot;/&gt;&lt;property id=&quot;20300&quot; value=&quot;Slide 13 - &amp;quot;JeffCo School - Tips for Transition&amp;quot;&quot;/&gt;&lt;property id=&quot;20303&quot; value=&quot;-1&quot;/&gt;&lt;property id=&quot;20307&quot; value=&quot;287&quot;/&gt;&lt;property id=&quot;20309&quot; value=&quot;-1&quot;/&gt;&lt;/object&gt;&lt;object type=&quot;3&quot; unique_id=&quot;10672&quot;&gt;&lt;property id=&quot;20148&quot; value=&quot;5&quot;/&gt;&lt;property id=&quot;20300&quot; value=&quot;Slide 14 - &amp;quot;JeffCo School - Tips for Transition&amp;quot;&quot;/&gt;&lt;property id=&quot;20303&quot; value=&quot;-1&quot;/&gt;&lt;property id=&quot;20307&quot; value=&quot;288&quot;/&gt;&lt;property id=&quot;20309&quot; value=&quot;-1&quot;/&gt;&lt;/object&gt;&lt;object type=&quot;3&quot; unique_id=&quot;10843&quot;&gt;&lt;property id=&quot;20148&quot; value=&quot;5&quot;/&gt;&lt;property id=&quot;20300&quot; value=&quot;Slide 2 - &amp;quot;PIPP Session Design&amp;quot;&quot;/&gt;&lt;property id=&quot;20303&quot; value=&quot;-1&quot;/&gt;&lt;property id=&quot;20307&quot; value=&quot;299&quot;/&gt;&lt;property id=&quot;20309&quot; value=&quot;-1&quot;/&gt;&lt;/object&gt;&lt;object type=&quot;3&quot; unique_id=&quot;10844&quot;&gt;&lt;property id=&quot;20148&quot; value=&quot;5&quot;/&gt;&lt;property id=&quot;20300&quot; value=&quot;Slide 8 - &amp;quot;Measurable Post School Goals&amp;quot;&quot;/&gt;&lt;property id=&quot;20303&quot; value=&quot;-1&quot;/&gt;&lt;property id=&quot;20307&quot; value=&quot;290&quot;/&gt;&lt;property id=&quot;20309&quot; value=&quot;-1&quot;/&gt;&lt;/object&gt;&lt;object type=&quot;3&quot; unique_id=&quot;10845&quot;&gt;&lt;property id=&quot;20148&quot; value=&quot;5&quot;/&gt;&lt;property id=&quot;20300&quot; value=&quot;Slide 9 - &amp;quot;Examples &amp;quot;&quot;/&gt;&lt;property id=&quot;20303&quot; value=&quot;-1&quot;/&gt;&lt;property id=&quot;20307&quot; value=&quot;291&quot;/&gt;&lt;property id=&quot;20309&quot; value=&quot;-1&quot;/&gt;&lt;/object&gt;&lt;object type=&quot;3&quot; unique_id=&quot;10846&quot;&gt;&lt;property id=&quot;20148&quot; value=&quot;5&quot;/&gt;&lt;property id=&quot;20300&quot; value=&quot;Slide 11 - &amp;quot;Transition Services&amp;quot;&quot;/&gt;&lt;property id=&quot;20303&quot; value=&quot;-1&quot;/&gt;&lt;property id=&quot;20307&quot; value=&quot;292&quot;/&gt;&lt;property id=&quot;20309&quot; value=&quot;-1&quot;/&gt;&lt;/object&gt;&lt;object type=&quot;3&quot; unique_id=&quot;10847&quot;&gt;&lt;property id=&quot;20148&quot; value=&quot;5&quot;/&gt;&lt;property id=&quot;20300&quot; value=&quot;Slide 12 - &amp;quot;One More Thing&amp;quot;&quot;/&gt;&lt;property id=&quot;20303&quot; value=&quot;-1&quot;/&gt;&lt;property id=&quot;20307&quot; value=&quot;293&quot;/&gt;&lt;property id=&quot;20309&quot; value=&quot;-1&quot;/&gt;&lt;/object&gt;&lt;object type=&quot;3&quot; unique_id=&quot;10952&quot;&gt;&lt;property id=&quot;20148&quot; value=&quot;5&quot;/&gt;&lt;property id=&quot;20300&quot; value=&quot;Slide 21&quot;/&gt;&lt;property id=&quot;20303&quot; value=&quot;-1&quot;/&gt;&lt;property id=&quot;20307&quot; value=&quot;300&quot;/&gt;&lt;property id=&quot;20309&quot; value=&quot;-1&quot;/&gt;&lt;/object&gt;&lt;object type=&quot;3&quot; unique_id=&quot;10953&quot;&gt;&lt;property id=&quot;20148&quot; value=&quot;5&quot;/&gt;&lt;property id=&quot;20300&quot; value=&quot;Slide 22 - &amp;quot;Jefferson County Workforce Center&amp;quot;&quot;/&gt;&lt;property id=&quot;20303&quot; value=&quot;-1&quot;/&gt;&lt;property id=&quot;20307&quot; value=&quot;301&quot;/&gt;&lt;property id=&quot;20309&quot; value=&quot;-1&quot;/&gt;&lt;/object&gt;&lt;object type=&quot;3&quot; unique_id=&quot;10954&quot;&gt;&lt;property id=&quot;20148&quot; value=&quot;5&quot;/&gt;&lt;property id=&quot;20300&quot; value=&quot;Slide 23 - &amp;quot;Jefferson County Workforce Center&amp;quot;&quot;/&gt;&lt;property id=&quot;20303&quot; value=&quot;-1&quot;/&gt;&lt;property id=&quot;20307&quot; value=&quot;302&quot;/&gt;&lt;property id=&quot;20309&quot; value=&quot;-1&quot;/&gt;&lt;/object&gt;&lt;/object&gt;&lt;object type=&quot;10&quot; unique_id=&quot;10947&quot;&gt;&lt;object type=&quot;11&quot; unique_id=&quot;10948&quot;&gt;&lt;property id=&quot;20180&quot; value=&quot;0&quot;/&gt;&lt;property id=&quot;20181&quot; value=&quot;1&quot;/&gt;&lt;property id=&quot;20182&quot; value=&quot;0&quot;/&gt;&lt;property id=&quot;20183&quot; value=&quot;1&quot;/&gt;&lt;/object&gt;&lt;object type=&quot;12&quot; unique_id=&quot;10950&quot;&gt;&lt;/object&gt;&lt;object type=&quot;13&quot; unique_id=&quot;13708&quot;&gt;&lt;/object&gt;&lt;/object&gt;&lt;object type=&quot;4&quot; unique_id=&quot;10949&quot;&gt;&lt;/object&gt;&lt;/object&gt;&lt;/database&gt;"/>
  <p:tag name="SECTOMILLISECCONVERTED" val="1"/>
</p:tagLst>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5035</TotalTime>
  <Words>959</Words>
  <Application>Microsoft Macintosh PowerPoint</Application>
  <PresentationFormat>On-screen Show (4:3)</PresentationFormat>
  <Paragraphs>117</Paragraphs>
  <Slides>12</Slides>
  <Notes>7</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Profile</vt:lpstr>
      <vt:lpstr>Setting the stage </vt:lpstr>
      <vt:lpstr>The New Frontier—College </vt:lpstr>
      <vt:lpstr>The New Frontier—continued..</vt:lpstr>
      <vt:lpstr>Session Objective</vt:lpstr>
      <vt:lpstr>The New Frontier—continued..</vt:lpstr>
      <vt:lpstr>Why college?</vt:lpstr>
      <vt:lpstr>Development of Models</vt:lpstr>
      <vt:lpstr>Getting Prepared for College</vt:lpstr>
      <vt:lpstr>Getting Prepared for College</vt:lpstr>
      <vt:lpstr>The Hoops</vt:lpstr>
      <vt:lpstr>If not college, what?  Other post school education options</vt:lpstr>
      <vt:lpstr>Resources</vt:lpstr>
    </vt:vector>
  </TitlesOfParts>
  <Company>UCDHSC WIN Partners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After High School Using Your IEP to Plan for Your Future After High School</dc:title>
  <dc:creator>Peter Pike</dc:creator>
  <cp:lastModifiedBy>Katie Taliercio</cp:lastModifiedBy>
  <cp:revision>337</cp:revision>
  <dcterms:created xsi:type="dcterms:W3CDTF">2013-08-09T03:28:41Z</dcterms:created>
  <dcterms:modified xsi:type="dcterms:W3CDTF">2013-08-09T03:30:17Z</dcterms:modified>
</cp:coreProperties>
</file>