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53"/>
  </p:notesMasterIdLst>
  <p:handoutMasterIdLst>
    <p:handoutMasterId r:id="rId54"/>
  </p:handoutMasterIdLst>
  <p:sldIdLst>
    <p:sldId id="258" r:id="rId2"/>
    <p:sldId id="259" r:id="rId3"/>
    <p:sldId id="318" r:id="rId4"/>
    <p:sldId id="301" r:id="rId5"/>
    <p:sldId id="302" r:id="rId6"/>
    <p:sldId id="306" r:id="rId7"/>
    <p:sldId id="323" r:id="rId8"/>
    <p:sldId id="263" r:id="rId9"/>
    <p:sldId id="264" r:id="rId10"/>
    <p:sldId id="307" r:id="rId11"/>
    <p:sldId id="266" r:id="rId12"/>
    <p:sldId id="267" r:id="rId13"/>
    <p:sldId id="308" r:id="rId14"/>
    <p:sldId id="269" r:id="rId15"/>
    <p:sldId id="270" r:id="rId16"/>
    <p:sldId id="309" r:id="rId17"/>
    <p:sldId id="272" r:id="rId18"/>
    <p:sldId id="273" r:id="rId19"/>
    <p:sldId id="310" r:id="rId20"/>
    <p:sldId id="275" r:id="rId21"/>
    <p:sldId id="276" r:id="rId22"/>
    <p:sldId id="277" r:id="rId23"/>
    <p:sldId id="278" r:id="rId24"/>
    <p:sldId id="279" r:id="rId25"/>
    <p:sldId id="311" r:id="rId26"/>
    <p:sldId id="287" r:id="rId27"/>
    <p:sldId id="288" r:id="rId28"/>
    <p:sldId id="298" r:id="rId29"/>
    <p:sldId id="299" r:id="rId30"/>
    <p:sldId id="320" r:id="rId31"/>
    <p:sldId id="300" r:id="rId32"/>
    <p:sldId id="312" r:id="rId33"/>
    <p:sldId id="289" r:id="rId34"/>
    <p:sldId id="324" r:id="rId35"/>
    <p:sldId id="281" r:id="rId36"/>
    <p:sldId id="282" r:id="rId37"/>
    <p:sldId id="313" r:id="rId38"/>
    <p:sldId id="284" r:id="rId39"/>
    <p:sldId id="285" r:id="rId40"/>
    <p:sldId id="321" r:id="rId41"/>
    <p:sldId id="290" r:id="rId42"/>
    <p:sldId id="291" r:id="rId43"/>
    <p:sldId id="315" r:id="rId44"/>
    <p:sldId id="293" r:id="rId45"/>
    <p:sldId id="294" r:id="rId46"/>
    <p:sldId id="316" r:id="rId47"/>
    <p:sldId id="295" r:id="rId48"/>
    <p:sldId id="296" r:id="rId49"/>
    <p:sldId id="297" r:id="rId50"/>
    <p:sldId id="304" r:id="rId51"/>
    <p:sldId id="322" r:id="rId5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5802" autoAdjust="0"/>
  </p:normalViewPr>
  <p:slideViewPr>
    <p:cSldViewPr>
      <p:cViewPr varScale="1">
        <p:scale>
          <a:sx n="40" d="100"/>
          <a:sy n="40" d="100"/>
        </p:scale>
        <p:origin x="1498" y="29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1" d="100"/>
          <a:sy n="91" d="100"/>
        </p:scale>
        <p:origin x="2597" y="-91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8" y="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FA60B-C50D-48EB-83D4-547916517526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18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181"/>
            <a:ext cx="2972421" cy="465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FEE4-0FB0-49EB-BD3B-3BA631BF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A48F4-E400-4839-B039-180B550BA975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24000" y="381000"/>
            <a:ext cx="3200400" cy="240099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200400"/>
            <a:ext cx="5943600" cy="5715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F1268-20C7-430B-BDB4-3C19EAA7B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2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048000"/>
            <a:ext cx="5943600" cy="5867400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200400"/>
            <a:ext cx="6400800" cy="5715000"/>
          </a:xfrm>
        </p:spPr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1" y="3200400"/>
            <a:ext cx="6096000" cy="5715000"/>
          </a:xfrm>
        </p:spPr>
        <p:txBody>
          <a:bodyPr/>
          <a:lstStyle/>
          <a:p>
            <a:pPr>
              <a:spcBef>
                <a:spcPts val="8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276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1" y="3200400"/>
            <a:ext cx="6248400" cy="5715000"/>
          </a:xfrm>
        </p:spPr>
        <p:txBody>
          <a:bodyPr/>
          <a:lstStyle/>
          <a:p>
            <a:pPr>
              <a:spcBef>
                <a:spcPts val="1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24000" y="381000"/>
            <a:ext cx="3200400" cy="2400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F1268-20C7-430B-BDB4-3C19EAA7B6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 i="1">
                <a:solidFill>
                  <a:srgbClr val="825AA4"/>
                </a:solidFill>
                <a:latin typeface="StoneSansITCStd SemiBold" panose="0200050306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toneSansITCStd Medium" panose="02000603050000020004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toneSansITCStd Medium" panose="02000603050000020004" pitchFamily="50" charset="0"/>
              </a:defRPr>
            </a:lvl1pPr>
          </a:lstStyle>
          <a:p>
            <a:fld id="{53BFCE20-1B6D-456B-9EEF-5C00F9D6F71D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toneSansITCStd Medium" panose="0200060305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toneSansITCStd Medium" panose="02000603050000020004" pitchFamily="50" charset="0"/>
              </a:defRPr>
            </a:lvl1pPr>
          </a:lstStyle>
          <a:p>
            <a:fld id="{A01391B9-6E50-456D-B370-BC2C048518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8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5D16D7-913B-4926-92D5-9AC3F16B0850}" type="datetimeFigureOut">
              <a:rPr lang="en-US" smtClean="0">
                <a:solidFill>
                  <a:srgbClr val="44697D">
                    <a:tint val="75000"/>
                  </a:srgbClr>
                </a:solidFill>
              </a:rPr>
              <a:pPr/>
              <a:t>10/18/2018</a:t>
            </a:fld>
            <a:endParaRPr lang="en-US">
              <a:solidFill>
                <a:srgbClr val="44697D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44697D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50877A-3DB8-4F83-8BA7-D836B9259B19}" type="slidenum">
              <a:rPr lang="en-US" smtClean="0">
                <a:solidFill>
                  <a:srgbClr val="446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6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D16D7-913B-4926-92D5-9AC3F16B0850}" type="datetimeFigureOut">
              <a:rPr lang="en-US" smtClean="0">
                <a:solidFill>
                  <a:srgbClr val="44697D">
                    <a:tint val="75000"/>
                  </a:srgbClr>
                </a:solidFill>
              </a:rPr>
              <a:pPr/>
              <a:t>10/18/2018</a:t>
            </a:fld>
            <a:endParaRPr lang="en-US">
              <a:solidFill>
                <a:srgbClr val="44697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4697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0877A-3DB8-4F83-8BA7-D836B9259B19}" type="slidenum">
              <a:rPr lang="en-US" smtClean="0">
                <a:solidFill>
                  <a:srgbClr val="44697D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6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B0581A-2299-4209-AD6A-065E23170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2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cb.ddrcco.com/developmental-disability-resources/developmental-disabilities-services.ph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/>
              <a:t>The Road Map</a:t>
            </a:r>
            <a:br>
              <a:rPr lang="en-US" sz="6000" b="1" i="1" dirty="0"/>
            </a:br>
            <a:r>
              <a:rPr lang="en-US" sz="6000" b="1" i="1" dirty="0"/>
              <a:t>of </a:t>
            </a:r>
            <a:r>
              <a:rPr lang="en-US" sz="6000" b="1" i="1" dirty="0" err="1"/>
              <a:t>HollandTown</a:t>
            </a:r>
            <a:endParaRPr lang="en-US" sz="6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2414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2971800"/>
            <a:ext cx="678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networks (in-person and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Health-Related Specialists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Physical Therapists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Occupational Therapists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Speech Therapists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Behavioral Therapists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Primary provider/pediatrician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CCB Resource 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7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154" y="53117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Healthcare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6597606" cy="350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Healthcare: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Managing your child’s healthcare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Paying for your child’s healthcare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 Medicaid an option?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are waivers?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Understanding your insurance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do when you’ve been denied a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therapists and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Feeling overwhelmed for not knowing enough</a:t>
            </a:r>
          </a:p>
        </p:txBody>
      </p:sp>
    </p:spTree>
    <p:extLst>
      <p:ext uri="{BB962C8B-B14F-4D97-AF65-F5344CB8AC3E}">
        <p14:creationId xmlns:p14="http://schemas.microsoft.com/office/powerpoint/2010/main" val="54614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8956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Doctors &amp;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Occupational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Speech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Behavioral Therapists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 Company Customer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Children’s Hospital Family Navigators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154" y="54641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Finances &amp; Legal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50887"/>
            <a:ext cx="5974592" cy="48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5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Financial &amp; Legal: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377287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Paying for your child’s unique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Planning for your child’s needs if something happens to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needs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Applying for SSI/SSDI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What’s the ABLE Act?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7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377287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Estate Lawyer – </a:t>
            </a:r>
            <a:r>
              <a:rPr lang="en-US" i="1" dirty="0"/>
              <a:t>Creates legal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Advisor – </a:t>
            </a:r>
            <a:r>
              <a:rPr lang="en-US" i="1" dirty="0"/>
              <a:t>Advises on how to fund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networks (in-person and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Government program administrators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5000"/>
            <a:ext cx="7772400" cy="1157480"/>
          </a:xfrm>
        </p:spPr>
        <p:txBody>
          <a:bodyPr>
            <a:normAutofit/>
          </a:bodyPr>
          <a:lstStyle/>
          <a:p>
            <a:r>
              <a:rPr lang="en-US" sz="6000" b="1" i="1" dirty="0"/>
              <a:t>Education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9" y="2065019"/>
            <a:ext cx="7854302" cy="34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81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Education: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200400"/>
            <a:ext cx="678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Too many to list!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Understanding your student’s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What’s all the fuss about inclusion?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Knowing how the process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do when the process breaks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school’s role in delivering therapeutic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65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089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841625"/>
            <a:ext cx="647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Advocates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Arc’s advocates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Paid special education advocates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Special education lawyers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training organizations mandated by law (ex. PEAK Parent Center)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networks (in-person and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child’s school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/>
              <a:t>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46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2355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Safety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1" y="2258647"/>
            <a:ext cx="7924800" cy="29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86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Safety: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377287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Maintaining my child’s safety in different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kid is a runner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if my child gets lost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child injures themselves or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4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377287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safety (Police &amp; Fire)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Behavior 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Your medical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networks (in-person and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12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154" y="50069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Friendships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73" y="1447800"/>
            <a:ext cx="4835758" cy="36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5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Friendship: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247072"/>
            <a:ext cx="64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Helping your child find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Strategically building friendships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friendships through 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a parent network for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typical kids make friends? </a:t>
            </a:r>
          </a:p>
        </p:txBody>
      </p:sp>
    </p:spTree>
    <p:extLst>
      <p:ext uri="{BB962C8B-B14F-4D97-AF65-F5344CB8AC3E}">
        <p14:creationId xmlns:p14="http://schemas.microsoft.com/office/powerpoint/2010/main" val="3803199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1652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3377287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Coaches and activity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networks (in-person and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Sibling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7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154" y="5345723"/>
            <a:ext cx="7772400" cy="1207477"/>
          </a:xfrm>
        </p:spPr>
        <p:txBody>
          <a:bodyPr>
            <a:normAutofit/>
          </a:bodyPr>
          <a:lstStyle/>
          <a:p>
            <a:r>
              <a:rPr lang="en-US" sz="6000" b="1" i="1" dirty="0"/>
              <a:t>Disability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5808" y="978877"/>
            <a:ext cx="5834342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5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Disability Groups: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1242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Sorting out who does 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Understanding Community Centered Boards (CCBs)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Categorizing disability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Sorting out the acronyms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does The Arc do?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279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Categorizing disability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Government entities: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Ex. Social Security, Medicaid, Health &amp; Human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be federal, state or local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Quasi-Governmental entities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Ex. Community Centered 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Services funded by a blend of public and private dollars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Community-based non-profit organizations: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Ex. The Arc, Sibling Tree, RMDSA, Autism Speaks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Largely privately funded with a specific scope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62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Understanding CCB </a:t>
            </a:r>
            <a:br>
              <a:rPr lang="en-US" sz="4000" b="1" i="1" dirty="0"/>
            </a:br>
            <a:r>
              <a:rPr lang="en-US" sz="4000" b="1" i="1" dirty="0"/>
              <a:t>Authority &amp; Funding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3282077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Centered Boards are quasi-governmental organizations in the state of Colorado, whose current role is to coordinate and deliver government services for people with I/DD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CCBs, per state statute, determine disability using a stricter definition than the federal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 funded by Medicaid dollars administered by the Colorado Department of Health Care Policy and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funding comes from local mil levy dollars</a:t>
            </a:r>
          </a:p>
        </p:txBody>
      </p:sp>
    </p:spTree>
    <p:extLst>
      <p:ext uri="{BB962C8B-B14F-4D97-AF65-F5344CB8AC3E}">
        <p14:creationId xmlns:p14="http://schemas.microsoft.com/office/powerpoint/2010/main" val="422653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3409"/>
            <a:ext cx="7772400" cy="3515391"/>
          </a:xfrm>
        </p:spPr>
        <p:txBody>
          <a:bodyPr>
            <a:normAutofit/>
          </a:bodyPr>
          <a:lstStyle/>
          <a:p>
            <a:r>
              <a:rPr lang="en-US" sz="6000" b="1" i="1" dirty="0"/>
              <a:t>Remember the </a:t>
            </a:r>
            <a:br>
              <a:rPr lang="en-US" sz="6000" b="1" i="1" dirty="0"/>
            </a:br>
            <a:r>
              <a:rPr lang="en-US" sz="6000" b="1" i="1" dirty="0"/>
              <a:t>digital classroom at</a:t>
            </a:r>
            <a:br>
              <a:rPr lang="en-US" sz="6000" b="1" i="1" dirty="0"/>
            </a:br>
            <a:r>
              <a:rPr lang="en-US" sz="6000" b="1" i="1" u="sng" dirty="0"/>
              <a:t>www.arcjc.org/login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36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551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Colorado Definitions </a:t>
            </a:r>
            <a:br>
              <a:rPr lang="en-US" sz="4000" b="1" i="1" dirty="0"/>
            </a:br>
            <a:r>
              <a:rPr lang="en-US" sz="4000" b="1" i="1" dirty="0"/>
              <a:t>of Developmental Delay </a:t>
            </a:r>
            <a:br>
              <a:rPr lang="en-US" sz="4000" b="1" i="1" dirty="0"/>
            </a:br>
            <a:r>
              <a:rPr lang="en-US" sz="4000" b="1" i="1" dirty="0"/>
              <a:t>and Disability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7282" y="3813985"/>
            <a:ext cx="678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dirty="0"/>
              <a:t>Visit DDRC online and click “Show Definition” to see more. </a:t>
            </a:r>
            <a:endParaRPr lang="en-US" sz="2400" dirty="0">
              <a:hlinkClick r:id="rId4"/>
            </a:endParaRPr>
          </a:p>
          <a:p>
            <a:pPr fontAlgn="base"/>
            <a:endParaRPr lang="en-US" sz="2400" dirty="0">
              <a:hlinkClick r:id="rId4"/>
            </a:endParaRPr>
          </a:p>
          <a:p>
            <a:pPr fontAlgn="base"/>
            <a:r>
              <a:rPr lang="en-US" dirty="0">
                <a:hlinkClick r:id="rId4"/>
              </a:rPr>
              <a:t>http://ccb.ddrcco.com/developmental-disability-resources/developmental-disabilities-services.php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3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What Services </a:t>
            </a:r>
            <a:br>
              <a:rPr lang="en-US" sz="4000" b="1" i="1" dirty="0"/>
            </a:br>
            <a:r>
              <a:rPr lang="en-US" sz="4000" b="1" i="1" dirty="0"/>
              <a:t>do CCBs Provide?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2667000"/>
            <a:ext cx="533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Waiver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 Provision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Cash subsidy (Family Support)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Behavior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Depending on waiver, can include: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Respite care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Therapies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Home healthcare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Other services for adults</a:t>
            </a:r>
          </a:p>
        </p:txBody>
      </p:sp>
    </p:spTree>
    <p:extLst>
      <p:ext uri="{BB962C8B-B14F-4D97-AF65-F5344CB8AC3E}">
        <p14:creationId xmlns:p14="http://schemas.microsoft.com/office/powerpoint/2010/main" val="2635974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09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377287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networks (in-person and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72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Favorite Resources: </a:t>
            </a:r>
            <a:br>
              <a:rPr lang="en-US" sz="4000" b="1" i="1" dirty="0"/>
            </a:br>
            <a:r>
              <a:rPr lang="en-US" sz="4000" b="1" i="1" dirty="0"/>
              <a:t>Disability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341727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The list is too long! </a:t>
            </a:r>
            <a:r>
              <a:rPr lang="en-US" dirty="0"/>
              <a:t>Please visit the online classroom to learn more.</a:t>
            </a:r>
          </a:p>
        </p:txBody>
      </p:sp>
    </p:spTree>
    <p:extLst>
      <p:ext uri="{BB962C8B-B14F-4D97-AF65-F5344CB8AC3E}">
        <p14:creationId xmlns:p14="http://schemas.microsoft.com/office/powerpoint/2010/main" val="3622957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BREAK?</a:t>
            </a:r>
          </a:p>
        </p:txBody>
      </p:sp>
    </p:spTree>
    <p:extLst>
      <p:ext uri="{BB962C8B-B14F-4D97-AF65-F5344CB8AC3E}">
        <p14:creationId xmlns:p14="http://schemas.microsoft.com/office/powerpoint/2010/main" val="3920108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154" y="53117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Recreation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807728" cy="32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61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Recreation: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377287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Inclusive recreation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Therapeutic recreation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Summer and day camps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Supporting your child in typical recreation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Paying for recreation</a:t>
            </a:r>
          </a:p>
        </p:txBody>
      </p:sp>
    </p:spTree>
    <p:extLst>
      <p:ext uri="{BB962C8B-B14F-4D97-AF65-F5344CB8AC3E}">
        <p14:creationId xmlns:p14="http://schemas.microsoft.com/office/powerpoint/2010/main" val="10743668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6"/>
            <a:ext cx="7772400" cy="73251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377287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and the coach or leader in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networks (in-person and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724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117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Community Access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2491186"/>
            <a:ext cx="7145747" cy="28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18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Community Access: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233678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places you want to go aren’t physically accessible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Food issues – special diets, difficulty eating, alternative feeding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Going to the bathroom – will their be an accessible bathroom? Will you be able to change diapers or catheters?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feels like people are staring at or judging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You’re not sure how to explain to strangers, or if you should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Fear of being asked insensitive questions, or of how you’ll respond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Overcoming obstacles to community</a:t>
            </a:r>
          </a:p>
        </p:txBody>
      </p:sp>
    </p:spTree>
    <p:extLst>
      <p:ext uri="{BB962C8B-B14F-4D97-AF65-F5344CB8AC3E}">
        <p14:creationId xmlns:p14="http://schemas.microsoft.com/office/powerpoint/2010/main" val="47338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154" y="50831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Family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5017544" cy="41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4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Sharing with Strangers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005078"/>
            <a:ext cx="678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brief statement: </a:t>
            </a:r>
            <a:r>
              <a:rPr lang="en-US" i="1" dirty="0"/>
              <a:t>“He has autism”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slightly longer story introducing your child and any things strangers need to be aware of: </a:t>
            </a:r>
            <a:r>
              <a:rPr lang="en-US" i="1" dirty="0"/>
              <a:t>“he doesn’t talk, he doesn’t like hugs, he loves trains”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whole shebang, for when you meet someone who is familiar with situations like yours and it all spills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i="1" dirty="0"/>
              <a:t>Homework: </a:t>
            </a:r>
            <a:r>
              <a:rPr lang="en-US" dirty="0"/>
              <a:t>Take time to draft your 2-3 minute stranger introduction. You will be sharing this with the group the last night of training.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8545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Transportation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22" y="2819400"/>
            <a:ext cx="7105778" cy="212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3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Transportation: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31242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Accessible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Parking placards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 travel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you the only one that can lift a wheelchair?</a:t>
            </a:r>
          </a:p>
        </p:txBody>
      </p:sp>
    </p:spTree>
    <p:extLst>
      <p:ext uri="{BB962C8B-B14F-4D97-AF65-F5344CB8AC3E}">
        <p14:creationId xmlns:p14="http://schemas.microsoft.com/office/powerpoint/2010/main" val="3938758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1" y="2997875"/>
            <a:ext cx="6283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networks (in-person and online)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0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641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Spirituality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1" y="734543"/>
            <a:ext cx="5105400" cy="45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5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Spirituality: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200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Childcare for my child during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Disruptive behaviors or vocalizations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welcoming churches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Knowing when to move on</a:t>
            </a:r>
          </a:p>
        </p:txBody>
      </p:sp>
    </p:spTree>
    <p:extLst>
      <p:ext uri="{BB962C8B-B14F-4D97-AF65-F5344CB8AC3E}">
        <p14:creationId xmlns:p14="http://schemas.microsoft.com/office/powerpoint/2010/main" val="784832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6"/>
            <a:ext cx="7772400" cy="73251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377287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Faith community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805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Tips for finding </a:t>
            </a:r>
            <a:br>
              <a:rPr lang="en-US" sz="4000" b="1" i="1" dirty="0"/>
            </a:br>
            <a:r>
              <a:rPr lang="en-US" sz="4000" b="1" i="1" dirty="0"/>
              <a:t>a spiritual community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427274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Google: “Special needs [church/synagogue/ministry] Denver”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 to your community’s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Talk to other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willing to help other’s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71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41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/>
              <a:t>Your Roadside Advocacy Kit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37" y="1219199"/>
            <a:ext cx="29813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3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1652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Critical Skills &amp;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1569" y="2819400"/>
            <a:ext cx="7467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Communicating effectively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Conflict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Assertiveness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Researching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Organizing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Resourcefulness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Resiliency</a:t>
            </a:r>
          </a:p>
        </p:txBody>
      </p:sp>
    </p:spTree>
    <p:extLst>
      <p:ext uri="{BB962C8B-B14F-4D97-AF65-F5344CB8AC3E}">
        <p14:creationId xmlns:p14="http://schemas.microsoft.com/office/powerpoint/2010/main" val="285898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Disability &amp; the Family: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3500" y="3377287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relationship between parents is often more stressed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parents have trouble getting their extended family on board with the reality of a disability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Parents struggle to find time to meet their child’s medical and therapeutic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Feeling like you have to do all the work and coordination on your 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Worrying about how the typical siblings will be affected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79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1652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Closing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895600"/>
            <a:ext cx="746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Table Talk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What are your top concerns today?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Where do you need to get started?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Who can help you 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What can wait until later? </a:t>
            </a:r>
          </a:p>
        </p:txBody>
      </p:sp>
    </p:spTree>
    <p:extLst>
      <p:ext uri="{BB962C8B-B14F-4D97-AF65-F5344CB8AC3E}">
        <p14:creationId xmlns:p14="http://schemas.microsoft.com/office/powerpoint/2010/main" val="1905634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1652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Homework: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8956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Work on your 2-3 minute family introduction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Check out online classroom!</a:t>
            </a:r>
          </a:p>
        </p:txBody>
      </p:sp>
    </p:spTree>
    <p:extLst>
      <p:ext uri="{BB962C8B-B14F-4D97-AF65-F5344CB8AC3E}">
        <p14:creationId xmlns:p14="http://schemas.microsoft.com/office/powerpoint/2010/main" val="227174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Who can help 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377287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support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Sibling support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Marriage and family counselors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Pastoral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52098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52009"/>
            <a:ext cx="7772400" cy="3515391"/>
          </a:xfrm>
        </p:spPr>
        <p:txBody>
          <a:bodyPr>
            <a:normAutofit fontScale="90000"/>
          </a:bodyPr>
          <a:lstStyle/>
          <a:p>
            <a:r>
              <a:rPr lang="en-US" sz="6000" b="1" i="1" dirty="0"/>
              <a:t>Let’s take a quick look at resources in the online classroom.</a:t>
            </a:r>
            <a:endParaRPr lang="en-US" sz="6000" b="1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154" y="53879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i="1" dirty="0"/>
              <a:t>Home Life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178065" cy="43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0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1375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4000" b="1" i="1" dirty="0"/>
              <a:t>Disability at Home: </a:t>
            </a:r>
            <a:br>
              <a:rPr lang="en-US" sz="4000" b="1" i="1" dirty="0"/>
            </a:br>
            <a:r>
              <a:rPr lang="en-US" sz="4000" b="1" i="1" dirty="0"/>
              <a:t>Common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7"/>
            <a:ext cx="2972664" cy="231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36548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adaptations and modifications to your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Promoting safety in the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Purchasing medical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Dealing with behavioral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Addressing communication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Helping others understand your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Respite and general child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06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rc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697D"/>
      </a:accent1>
      <a:accent2>
        <a:srgbClr val="EA7125"/>
      </a:accent2>
      <a:accent3>
        <a:srgbClr val="FFCB00"/>
      </a:accent3>
      <a:accent4>
        <a:srgbClr val="825AA4"/>
      </a:accent4>
      <a:accent5>
        <a:srgbClr val="474747"/>
      </a:accent5>
      <a:accent6>
        <a:srgbClr val="FFFFFF"/>
      </a:accent6>
      <a:hlink>
        <a:srgbClr val="EA7125"/>
      </a:hlink>
      <a:folHlink>
        <a:srgbClr val="825A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1188</Words>
  <Application>Microsoft Office PowerPoint</Application>
  <PresentationFormat>On-screen Show (4:3)</PresentationFormat>
  <Paragraphs>281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StoneSansITCStd Medium</vt:lpstr>
      <vt:lpstr>StoneSansITCStd SemiBold</vt:lpstr>
      <vt:lpstr>1_Office Theme</vt:lpstr>
      <vt:lpstr>The Road Map of HollandTown</vt:lpstr>
      <vt:lpstr>PowerPoint Presentation</vt:lpstr>
      <vt:lpstr>Remember the  digital classroom at www.arcjc.org/login</vt:lpstr>
      <vt:lpstr>Family</vt:lpstr>
      <vt:lpstr>Disability &amp; the Family:  Common Concerns</vt:lpstr>
      <vt:lpstr>Who can help me?</vt:lpstr>
      <vt:lpstr>Let’s take a quick look at resources in the online classroom.</vt:lpstr>
      <vt:lpstr>Home Life</vt:lpstr>
      <vt:lpstr>Disability at Home:  Common Concerns</vt:lpstr>
      <vt:lpstr>Who can help me? </vt:lpstr>
      <vt:lpstr>Healthcare</vt:lpstr>
      <vt:lpstr>Healthcare:  Common Concerns</vt:lpstr>
      <vt:lpstr>Who can help me?</vt:lpstr>
      <vt:lpstr>Finances &amp; Legal</vt:lpstr>
      <vt:lpstr>Financial &amp; Legal:  Common Concerns</vt:lpstr>
      <vt:lpstr>Who can help me? </vt:lpstr>
      <vt:lpstr>Education</vt:lpstr>
      <vt:lpstr>Education:  Common Concerns</vt:lpstr>
      <vt:lpstr>Who can help me? </vt:lpstr>
      <vt:lpstr>Safety</vt:lpstr>
      <vt:lpstr>Safety:  Common Concerns</vt:lpstr>
      <vt:lpstr>Who can help me?</vt:lpstr>
      <vt:lpstr>Friendships</vt:lpstr>
      <vt:lpstr>Friendship:  Common Concerns</vt:lpstr>
      <vt:lpstr>Who can help me?</vt:lpstr>
      <vt:lpstr>Disability Groups</vt:lpstr>
      <vt:lpstr>Disability Groups:  Common Concerns</vt:lpstr>
      <vt:lpstr>Categorizing disability groups</vt:lpstr>
      <vt:lpstr>Understanding CCB  Authority &amp; Funding</vt:lpstr>
      <vt:lpstr>Colorado Definitions  of Developmental Delay  and Disability</vt:lpstr>
      <vt:lpstr>What Services  do CCBs Provide?</vt:lpstr>
      <vt:lpstr>Who can help me?</vt:lpstr>
      <vt:lpstr>Favorite Resources:  Disability Groups</vt:lpstr>
      <vt:lpstr>PowerPoint Presentation</vt:lpstr>
      <vt:lpstr>Recreation</vt:lpstr>
      <vt:lpstr>Recreation:  Common Concerns</vt:lpstr>
      <vt:lpstr>Who can help me? </vt:lpstr>
      <vt:lpstr>Community Access</vt:lpstr>
      <vt:lpstr>Community Access:  Common Concerns</vt:lpstr>
      <vt:lpstr>Sharing with Strangers</vt:lpstr>
      <vt:lpstr>Transportation</vt:lpstr>
      <vt:lpstr>Transportation:  Common Concerns</vt:lpstr>
      <vt:lpstr>Who can help me?</vt:lpstr>
      <vt:lpstr>Spirituality</vt:lpstr>
      <vt:lpstr>Spirituality:  Common Concerns</vt:lpstr>
      <vt:lpstr>Who can help me?</vt:lpstr>
      <vt:lpstr>Tips for finding  a spiritual community</vt:lpstr>
      <vt:lpstr>Your Roadside Advocacy Kit</vt:lpstr>
      <vt:lpstr>Critical Skills &amp; Tools</vt:lpstr>
      <vt:lpstr>Closing</vt:lpstr>
      <vt:lpstr>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2018-10-18T19:06:09Z</dcterms:created>
  <dcterms:modified xsi:type="dcterms:W3CDTF">2018-10-18T19:07:32Z</dcterms:modified>
</cp:coreProperties>
</file>