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tags/tag9.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slides/slide25.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tags/tag12.xml" ContentType="application/vnd.openxmlformats-officedocument.presentationml.tags+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Override PartName="/ppt/slideLayouts/slideLayout10.xml" ContentType="application/vnd.openxmlformats-officedocument.presentationml.slideLayout+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50" r:id="rId1"/>
  </p:sldMasterIdLst>
  <p:notesMasterIdLst>
    <p:notesMasterId r:id="rId30"/>
  </p:notesMasterIdLst>
  <p:handoutMasterIdLst>
    <p:handoutMasterId r:id="rId31"/>
  </p:handoutMasterIdLst>
  <p:sldIdLst>
    <p:sldId id="335" r:id="rId2"/>
    <p:sldId id="257" r:id="rId3"/>
    <p:sldId id="318" r:id="rId4"/>
    <p:sldId id="282" r:id="rId5"/>
    <p:sldId id="311" r:id="rId6"/>
    <p:sldId id="314" r:id="rId7"/>
    <p:sldId id="312" r:id="rId8"/>
    <p:sldId id="281" r:id="rId9"/>
    <p:sldId id="284" r:id="rId10"/>
    <p:sldId id="320" r:id="rId11"/>
    <p:sldId id="333" r:id="rId12"/>
    <p:sldId id="327" r:id="rId13"/>
    <p:sldId id="326" r:id="rId14"/>
    <p:sldId id="315" r:id="rId15"/>
    <p:sldId id="285" r:id="rId16"/>
    <p:sldId id="290" r:id="rId17"/>
    <p:sldId id="323" r:id="rId18"/>
    <p:sldId id="336" r:id="rId19"/>
    <p:sldId id="291" r:id="rId20"/>
    <p:sldId id="292" r:id="rId21"/>
    <p:sldId id="308" r:id="rId22"/>
    <p:sldId id="325" r:id="rId23"/>
    <p:sldId id="321" r:id="rId24"/>
    <p:sldId id="293" r:id="rId25"/>
    <p:sldId id="324" r:id="rId26"/>
    <p:sldId id="287" r:id="rId27"/>
    <p:sldId id="288" r:id="rId28"/>
    <p:sldId id="337" r:id="rId29"/>
  </p:sldIdLst>
  <p:sldSz cx="9144000" cy="6858000" type="screen4x3"/>
  <p:notesSz cx="6858000" cy="9144000"/>
  <p:custDataLst>
    <p:tags r:id="rId33"/>
  </p:custDataLst>
  <p:defaultTextStyle>
    <a:defPPr>
      <a:defRPr lang="en-US"/>
    </a:defPPr>
    <a:lvl1pPr algn="l" rtl="0" eaLnBrk="0" fontAlgn="base" hangingPunct="0">
      <a:spcBef>
        <a:spcPct val="0"/>
      </a:spcBef>
      <a:spcAft>
        <a:spcPct val="0"/>
      </a:spcAft>
      <a:defRPr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23651F"/>
    <a:srgbClr val="CCECFF"/>
    <a:srgbClr val="99CCFF"/>
    <a:srgbClr val="FFFFCC"/>
    <a:srgbClr val="5B97DF"/>
    <a:srgbClr val="99FF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85" autoAdjust="0"/>
    <p:restoredTop sz="76127" autoAdjust="0"/>
  </p:normalViewPr>
  <p:slideViewPr>
    <p:cSldViewPr>
      <p:cViewPr>
        <p:scale>
          <a:sx n="64" d="100"/>
          <a:sy n="64" d="100"/>
        </p:scale>
        <p:origin x="-1632" y="-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26C2144D-745F-4FC0-AAF5-AC574FC26802}" type="datetimeFigureOut">
              <a:rPr lang="en-US"/>
              <a:pPr>
                <a:defRPr/>
              </a:pPr>
              <a:t>8/8/13</a:t>
            </a:fld>
            <a:endParaRPr lang="en-US"/>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C8D274F5-315E-4039-9490-6AD405541D2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97586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FCB7F3D9-5ED1-4601-ADA2-B07F7DE2D69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421043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algn="ctr" eaLnBrk="1" hangingPunct="1">
              <a:spcBef>
                <a:spcPct val="0"/>
              </a:spcBef>
            </a:pPr>
            <a:endParaRPr lang="en-US" sz="1700" smtClean="0"/>
          </a:p>
          <a:p>
            <a:pPr eaLnBrk="1" hangingPunct="1">
              <a:spcBef>
                <a:spcPct val="0"/>
              </a:spcBef>
            </a:pPr>
            <a:endParaRPr lang="en-US" sz="17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TA: helps id the destination, time of year, do you have enough money/evaluating services</a:t>
            </a:r>
          </a:p>
          <a:p>
            <a:pPr eaLnBrk="1" hangingPunct="1">
              <a:spcBef>
                <a:spcPct val="0"/>
              </a:spcBef>
            </a:pPr>
            <a:endParaRPr lang="en-US" smtClean="0"/>
          </a:p>
          <a:p>
            <a:pPr eaLnBrk="1" hangingPunct="1">
              <a:spcBef>
                <a:spcPct val="0"/>
              </a:spcBef>
            </a:pPr>
            <a:r>
              <a:rPr lang="en-US" smtClean="0"/>
              <a:t>PLAAFP: the itinerary, it’s your travel plan (overall, where you going, what resources you have, ideas have come together</a:t>
            </a:r>
          </a:p>
          <a:p>
            <a:pPr eaLnBrk="1" hangingPunct="1">
              <a:spcBef>
                <a:spcPct val="0"/>
              </a:spcBef>
            </a:pPr>
            <a:endParaRPr lang="en-US" smtClean="0"/>
          </a:p>
          <a:p>
            <a:pPr eaLnBrk="1" hangingPunct="1">
              <a:spcBef>
                <a:spcPct val="0"/>
              </a:spcBef>
            </a:pPr>
            <a:r>
              <a:rPr lang="en-US" smtClean="0"/>
              <a:t>PSO: Destination/ what do you want to do/identify the outcome the student plans to do</a:t>
            </a:r>
          </a:p>
          <a:p>
            <a:pPr eaLnBrk="1" hangingPunct="1">
              <a:spcBef>
                <a:spcPct val="0"/>
              </a:spcBef>
            </a:pPr>
            <a:r>
              <a:rPr lang="en-US" smtClean="0"/>
              <a:t>	COS: Transportation ie. ticket to ride/ your mode of transportation</a:t>
            </a:r>
          </a:p>
          <a:p>
            <a:pPr eaLnBrk="1" hangingPunct="1">
              <a:spcBef>
                <a:spcPct val="0"/>
              </a:spcBef>
            </a:pPr>
            <a:endParaRPr lang="en-US" smtClean="0"/>
          </a:p>
          <a:p>
            <a:pPr eaLnBrk="1" hangingPunct="1">
              <a:spcBef>
                <a:spcPct val="0"/>
              </a:spcBef>
            </a:pPr>
            <a:r>
              <a:rPr lang="en-US" smtClean="0"/>
              <a:t>Transition Services: the concierge, the travel agent, support you on your trip planning</a:t>
            </a:r>
          </a:p>
          <a:p>
            <a:pPr eaLnBrk="1" hangingPunct="1">
              <a:spcBef>
                <a:spcPct val="0"/>
              </a:spcBef>
            </a:pPr>
            <a:endParaRPr lang="en-US" smtClean="0"/>
          </a:p>
          <a:p>
            <a:pPr eaLnBrk="1" hangingPunct="1">
              <a:spcBef>
                <a:spcPct val="0"/>
              </a:spcBef>
            </a:pPr>
            <a:r>
              <a:rPr lang="en-US" smtClean="0"/>
              <a:t>G/O: Daily activities/ part of the scrapbook/ day to day/ the packing list</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On this slide, I will talk about the various different kinds of assessment tools that might be available in school. (They are almost always available in Jefferson County schools.) </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Transition Planning Inventory (TPI)</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first assessment is the Transition Planning Inventory. This is a survey that is completed by the three major players in the student’s plan: the young adult, the family, and the school team. It looks at different pieces of the transition process and the perspective of each of those three players on how well the young adult is accessing or finding success in various areas. Some examples of those areas would be: how well they get around on their own, to what degree do they advocate for themselves, do they have self-determination, what are their academic skills, what are their relationships like with resources and community activities, how do they socialize, what kinds of things do they do as far as self-care and grooming, budgeting, money management, use of time, organization skills, etc. The survey is very long and when used by all three members of the student’s team (the youth, the family, and the school members), it can give a good portrait of where the adult is. It also makes some really good suggestions about next steps in terms of what kinds of things need to be included as annual goals and objectives, links that need to be made to other agencies, or other things that need to be included as the young adult moves forward in their school program.  </a:t>
            </a:r>
          </a:p>
          <a:p>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Student</a:t>
            </a:r>
            <a:r>
              <a:rPr lang="en-US" sz="1200" b="1" kern="1200" baseline="0" dirty="0" smtClean="0">
                <a:solidFill>
                  <a:schemeClr val="tx1"/>
                </a:solidFill>
                <a:latin typeface="Arial" charset="0"/>
                <a:ea typeface="+mn-ea"/>
                <a:cs typeface="+mn-cs"/>
              </a:rPr>
              <a:t>-Centered Planning</a:t>
            </a:r>
            <a:endParaRPr lang="en-US" sz="1200" b="1"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Many students who are currently planning</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may be aware of path plans, person centered plans, maps, or other different strategies that are used to help the youth identify goals for themselves and the steps they need to have in place to reach those goals. They also need to be aware of potential barriers, allies, resources, as well as what needs to be in place for the next 3 months, 6 months, a year, etc.  It fits in very well with the way transition services are being approached under IDEA (2004). </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Parent and Student Questionnaires</a:t>
            </a:r>
          </a:p>
          <a:p>
            <a:r>
              <a:rPr lang="en-US" sz="1200" kern="1200" dirty="0" smtClean="0">
                <a:solidFill>
                  <a:schemeClr val="tx1"/>
                </a:solidFill>
                <a:latin typeface="Arial" charset="0"/>
                <a:ea typeface="+mn-ea"/>
                <a:cs typeface="+mn-cs"/>
              </a:rPr>
              <a:t>In Jefferson County school district it has become an increasingly important tool in helping the young adult identify their hopes and dreams and how they’re going to get there. Many of our buildings have annual parent and student questionnaires to update information about goals, interests, and activities the young adult want to include as part of their future lives. </a:t>
            </a:r>
          </a:p>
          <a:p>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College in Colorado</a:t>
            </a:r>
          </a:p>
          <a:p>
            <a:r>
              <a:rPr lang="en-US" sz="1200" kern="1200" dirty="0" smtClean="0">
                <a:solidFill>
                  <a:schemeClr val="tx1"/>
                </a:solidFill>
                <a:latin typeface="Arial" charset="0"/>
                <a:ea typeface="+mn-ea"/>
                <a:cs typeface="+mn-cs"/>
              </a:rPr>
              <a:t>College in Colorado is a website that is supported by the state government. More than college prep activities, it also includes activities, databases, assessment tools, and other activities that help the young adult identify career interests, post-secondary education interests, as well as the resources to achieve those goals.</a:t>
            </a:r>
          </a:p>
          <a:p>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Interest Inventories</a:t>
            </a:r>
          </a:p>
          <a:p>
            <a:r>
              <a:rPr lang="en-US" sz="1200" kern="1200" dirty="0" smtClean="0">
                <a:solidFill>
                  <a:schemeClr val="tx1"/>
                </a:solidFill>
                <a:latin typeface="Arial" charset="0"/>
                <a:ea typeface="+mn-ea"/>
                <a:cs typeface="+mn-cs"/>
              </a:rPr>
              <a:t>Interest inventories are available online and in high schools. They are another way to help the young adult identify the kinds of occupations, work settings, and other things they find important when they start thinking about the world of work.</a:t>
            </a:r>
          </a:p>
          <a:p>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Community</a:t>
            </a:r>
            <a:r>
              <a:rPr lang="en-US" sz="1200" b="1" kern="1200" baseline="0" dirty="0" smtClean="0">
                <a:solidFill>
                  <a:schemeClr val="tx1"/>
                </a:solidFill>
                <a:latin typeface="Arial" charset="0"/>
                <a:ea typeface="+mn-ea"/>
                <a:cs typeface="+mn-cs"/>
              </a:rPr>
              <a:t>-Based Work Experience</a:t>
            </a:r>
            <a:endParaRPr lang="en-US" sz="1200" b="1"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Community based work experiences help validate employment choices. It actually gives them the experience of what it is like to work in the kitchen of a restaurant or in hospital setting, working with animals or working with machinery, working inside or outside, tending a garden or landscaping – those sorts of things.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All of these tools (and MANY more!) are available and can be useful to help every young adult figure out the next steps for themselves, as well as our role in helping them get there.</a:t>
            </a:r>
            <a:endParaRPr lang="en-US" sz="1200" kern="1200" dirty="0">
              <a:solidFill>
                <a:schemeClr val="tx1"/>
              </a:solidFill>
              <a:latin typeface="Arial" charset="0"/>
              <a:ea typeface="+mn-ea"/>
              <a:cs typeface="+mn-cs"/>
            </a:endParaRPr>
          </a:p>
        </p:txBody>
      </p:sp>
      <p:sp>
        <p:nvSpPr>
          <p:cNvPr id="47108" name="Slide Number Placeholder 3"/>
          <p:cNvSpPr>
            <a:spLocks noGrp="1"/>
          </p:cNvSpPr>
          <p:nvPr>
            <p:ph type="sldNum" sz="quarter" idx="5"/>
          </p:nvPr>
        </p:nvSpPr>
        <p:spPr>
          <a:noFill/>
        </p:spPr>
        <p:txBody>
          <a:bodyPr/>
          <a:lstStyle/>
          <a:p>
            <a:fld id="{DEA73842-3FAE-4272-9B51-F5D5972A5808}" type="slidenum">
              <a:rPr lang="en-US" smtClean="0"/>
              <a:pPr/>
              <a:t>15</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z="1200" kern="1200" dirty="0">
              <a:solidFill>
                <a:schemeClr val="tx1"/>
              </a:solidFill>
              <a:latin typeface="Arial" charset="0"/>
              <a:ea typeface="+mn-ea"/>
              <a:cs typeface="+mn-cs"/>
            </a:endParaRPr>
          </a:p>
        </p:txBody>
      </p:sp>
      <p:sp>
        <p:nvSpPr>
          <p:cNvPr id="45060" name="Slide Number Placeholder 3"/>
          <p:cNvSpPr>
            <a:spLocks noGrp="1"/>
          </p:cNvSpPr>
          <p:nvPr>
            <p:ph type="sldNum" sz="quarter" idx="5"/>
          </p:nvPr>
        </p:nvSpPr>
        <p:spPr>
          <a:noFill/>
        </p:spPr>
        <p:txBody>
          <a:bodyPr/>
          <a:lstStyle/>
          <a:p>
            <a:fld id="{62BCC3C5-18E6-44E3-8844-AD4997B29DA1}" type="slidenum">
              <a:rPr lang="en-US" smtClean="0"/>
              <a:pPr/>
              <a:t>16</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2813"/>
            <a:fld id="{9ECC4E06-CCCA-407D-A3C6-AE7840BD087F}" type="slidenum">
              <a:rPr lang="en-US" sz="1200"/>
              <a:pPr algn="r" defTabSz="912813"/>
              <a:t>17</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a:ln/>
        </p:spPr>
        <p:txBody>
          <a:bodyPr/>
          <a:lstStyle/>
          <a:p>
            <a:pPr fontAlgn="auto">
              <a:lnSpc>
                <a:spcPct val="80000"/>
              </a:lnSpc>
              <a:spcBef>
                <a:spcPts val="0"/>
              </a:spcBef>
              <a:spcAft>
                <a:spcPts val="0"/>
              </a:spcAft>
              <a:buFont typeface="Wingdings" pitchFamily="2" charset="2"/>
              <a:buNone/>
              <a:defRPr/>
            </a:pPr>
            <a:r>
              <a:rPr lang="en-US" sz="1400" dirty="0" smtClean="0"/>
              <a:t>A written statement that:</a:t>
            </a:r>
          </a:p>
          <a:p>
            <a:pPr fontAlgn="auto">
              <a:lnSpc>
                <a:spcPct val="80000"/>
              </a:lnSpc>
              <a:spcBef>
                <a:spcPts val="0"/>
              </a:spcBef>
              <a:spcAft>
                <a:spcPts val="0"/>
              </a:spcAft>
              <a:buFont typeface="Wingdings" pitchFamily="2" charset="2"/>
              <a:buNone/>
              <a:defRPr/>
            </a:pPr>
            <a:endParaRPr lang="en-US" sz="1400" dirty="0" smtClean="0"/>
          </a:p>
          <a:p>
            <a:pPr fontAlgn="auto">
              <a:lnSpc>
                <a:spcPct val="80000"/>
              </a:lnSpc>
              <a:spcBef>
                <a:spcPts val="0"/>
              </a:spcBef>
              <a:spcAft>
                <a:spcPts val="0"/>
              </a:spcAft>
              <a:defRPr/>
            </a:pPr>
            <a:r>
              <a:rPr lang="en-US" dirty="0" smtClean="0"/>
              <a:t>Provides an accurate educational report reflecting relevant disability history</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Documents the student’s strengths, needs, preferences and </a:t>
            </a:r>
            <a:r>
              <a:rPr lang="en-US" dirty="0" smtClean="0">
                <a:solidFill>
                  <a:srgbClr val="FF0000"/>
                </a:solidFill>
              </a:rPr>
              <a:t>current performance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solidFill>
                  <a:srgbClr val="FF0000"/>
                </a:solidFill>
              </a:rPr>
              <a:t>Justifies a student’s eligibility for services and accommodations and includes information on all areas that are affected by the disability.</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solidFill>
                  <a:srgbClr val="FF0000"/>
                </a:solidFill>
              </a:rPr>
              <a:t>Indicates how the disability impacts the student's progress within the general education curriculum and movement towards post-school outcomes </a:t>
            </a:r>
          </a:p>
          <a:p>
            <a:pPr fontAlgn="auto">
              <a:lnSpc>
                <a:spcPct val="80000"/>
              </a:lnSpc>
              <a:spcBef>
                <a:spcPts val="0"/>
              </a:spcBef>
              <a:spcAft>
                <a:spcPts val="0"/>
              </a:spcAft>
              <a:defRPr/>
            </a:pPr>
            <a:endParaRPr lang="en-US" dirty="0" smtClean="0"/>
          </a:p>
          <a:p>
            <a:pPr marL="224668" indent="-224668" fontAlgn="auto">
              <a:spcBef>
                <a:spcPts val="0"/>
              </a:spcBef>
              <a:spcAft>
                <a:spcPts val="0"/>
              </a:spcAft>
              <a:defRPr/>
            </a:pPr>
            <a:r>
              <a:rPr lang="en-US" b="1" dirty="0" smtClean="0"/>
              <a:t>First 5 components are items that IDEA requires and all adult agencies need for eligibility justification</a:t>
            </a:r>
          </a:p>
          <a:p>
            <a:pPr marL="224668" indent="-224668" fontAlgn="auto">
              <a:spcBef>
                <a:spcPts val="0"/>
              </a:spcBef>
              <a:spcAft>
                <a:spcPts val="0"/>
              </a:spcAft>
              <a:defRPr/>
            </a:pPr>
            <a:r>
              <a:rPr lang="en-US" b="1" dirty="0" smtClean="0"/>
              <a:t>Linkages to agencies and parental concerns are required for IDEA</a:t>
            </a:r>
          </a:p>
          <a:p>
            <a:pPr marL="224668" indent="-224668" fontAlgn="auto">
              <a:spcBef>
                <a:spcPts val="0"/>
              </a:spcBef>
              <a:spcAft>
                <a:spcPts val="0"/>
              </a:spcAft>
              <a:defRPr/>
            </a:pPr>
            <a:endParaRPr lang="en-US" b="1" dirty="0" smtClean="0"/>
          </a:p>
          <a:p>
            <a:pPr marL="224668" indent="-224668" fontAlgn="auto">
              <a:spcBef>
                <a:spcPts val="0"/>
              </a:spcBef>
              <a:spcAft>
                <a:spcPts val="0"/>
              </a:spcAft>
              <a:buFontTx/>
              <a:buChar char="•"/>
              <a:defRPr/>
            </a:pPr>
            <a:r>
              <a:rPr lang="en-US" b="1" dirty="0" smtClean="0"/>
              <a:t>HANDOUT 2 AND 3   Check list and Developing a Comprehensive  PLAAFP</a:t>
            </a:r>
          </a:p>
          <a:p>
            <a:pPr marL="224668" indent="-224668" fontAlgn="auto">
              <a:spcBef>
                <a:spcPts val="0"/>
              </a:spcBef>
              <a:spcAft>
                <a:spcPts val="0"/>
              </a:spcAft>
              <a:buFontTx/>
              <a:buChar char="•"/>
              <a:defRPr/>
            </a:pPr>
            <a:r>
              <a:rPr lang="en-US" b="1" dirty="0" smtClean="0"/>
              <a:t>Handout accommodations and modifications and discuss differences:  </a:t>
            </a:r>
          </a:p>
          <a:p>
            <a:pPr marL="224668" indent="-224668" fontAlgn="auto">
              <a:spcBef>
                <a:spcPts val="0"/>
              </a:spcBef>
              <a:spcAft>
                <a:spcPts val="0"/>
              </a:spcAft>
              <a:defRPr/>
            </a:pPr>
            <a:r>
              <a:rPr lang="en-US" b="1" dirty="0" smtClean="0"/>
              <a:t>	Accommodations: </a:t>
            </a:r>
            <a:r>
              <a:rPr lang="en-US" b="1" u="sng" dirty="0" smtClean="0"/>
              <a:t> HOW</a:t>
            </a:r>
            <a:r>
              <a:rPr lang="en-US" b="1" dirty="0" smtClean="0"/>
              <a:t> a student receives information (access)</a:t>
            </a:r>
          </a:p>
          <a:p>
            <a:pPr marL="224668" indent="-224668" fontAlgn="auto">
              <a:spcBef>
                <a:spcPts val="0"/>
              </a:spcBef>
              <a:spcAft>
                <a:spcPts val="0"/>
              </a:spcAft>
              <a:defRPr/>
            </a:pPr>
            <a:r>
              <a:rPr lang="en-US" b="1" dirty="0" smtClean="0"/>
              <a:t>	Modifications:  A change to</a:t>
            </a:r>
            <a:r>
              <a:rPr lang="en-US" b="1" u="sng" dirty="0" smtClean="0"/>
              <a:t> WHAT</a:t>
            </a:r>
            <a:r>
              <a:rPr lang="en-US" b="1" dirty="0" smtClean="0"/>
              <a:t> a student is expected to know/ alters the essential</a:t>
            </a:r>
          </a:p>
          <a:p>
            <a:pPr marL="224668" indent="-224668" fontAlgn="auto">
              <a:spcBef>
                <a:spcPts val="0"/>
              </a:spcBef>
              <a:spcAft>
                <a:spcPts val="0"/>
              </a:spcAft>
              <a:defRPr/>
            </a:pPr>
            <a:r>
              <a:rPr lang="en-US" b="1" dirty="0" smtClean="0"/>
              <a:t>	</a:t>
            </a:r>
            <a:r>
              <a:rPr lang="en-US" dirty="0" smtClean="0"/>
              <a:t>In what condition did the accommodation take place?  Do they used the accommodations?  How does the accommodations work over time?  What is the difference 	</a:t>
            </a:r>
            <a:r>
              <a:rPr lang="en-US" b="1" dirty="0" smtClean="0"/>
              <a:t>WITH</a:t>
            </a:r>
            <a:r>
              <a:rPr lang="en-US" dirty="0" smtClean="0"/>
              <a:t> the accommodations and </a:t>
            </a:r>
            <a:r>
              <a:rPr lang="en-US" b="1" dirty="0" smtClean="0"/>
              <a:t>WITHOUT</a:t>
            </a:r>
            <a:r>
              <a:rPr lang="en-US" dirty="0" smtClean="0"/>
              <a:t>? Recommendations for future accommodations?</a:t>
            </a:r>
          </a:p>
          <a:p>
            <a:pPr marL="224668" indent="-224668" fontAlgn="auto">
              <a:spcBef>
                <a:spcPts val="0"/>
              </a:spcBef>
              <a:spcAft>
                <a:spcPts val="0"/>
              </a:spcAft>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z="1200" kern="1200" smtClean="0">
                <a:solidFill>
                  <a:schemeClr val="tx1"/>
                </a:solidFill>
                <a:latin typeface="Arial" charset="0"/>
                <a:ea typeface="+mn-ea"/>
                <a:cs typeface="+mn-cs"/>
              </a:rPr>
              <a:t>I mentioned the measurable post-school goals, and I will talk more about those on this slide. </a:t>
            </a:r>
          </a:p>
          <a:p>
            <a:endParaRPr lang="en-US" sz="1200" kern="1200" smtClean="0">
              <a:solidFill>
                <a:schemeClr val="tx1"/>
              </a:solidFill>
              <a:latin typeface="Arial" charset="0"/>
              <a:ea typeface="+mn-ea"/>
              <a:cs typeface="+mn-cs"/>
            </a:endParaRPr>
          </a:p>
          <a:p>
            <a:r>
              <a:rPr lang="en-US" sz="1200" kern="1200" smtClean="0">
                <a:solidFill>
                  <a:schemeClr val="tx1"/>
                </a:solidFill>
                <a:latin typeface="Arial" charset="0"/>
                <a:ea typeface="+mn-ea"/>
                <a:cs typeface="+mn-cs"/>
              </a:rPr>
              <a:t>Post-school goals in the areas of education and training, career and employment, and adult independent living must focus on what the student will do after exiting high school. They should not be verbalized in a way that suggests things the school system is going to do for the young adult (that is going to come later). It must focus on what the student has identified for themselves as goals for when they leave public education. The statements must be written as rule statements rather than wants, wishes, or hopes. For example, the goal should NOT be “Jim wants to be an artist” or “Tina wants to work in the hotel industry”. They need</a:t>
            </a:r>
            <a:r>
              <a:rPr lang="en-US" sz="1200" kern="1200" baseline="0" smtClean="0">
                <a:solidFill>
                  <a:schemeClr val="tx1"/>
                </a:solidFill>
                <a:latin typeface="Arial" charset="0"/>
                <a:ea typeface="+mn-ea"/>
                <a:cs typeface="+mn-cs"/>
              </a:rPr>
              <a:t> to</a:t>
            </a:r>
            <a:r>
              <a:rPr lang="en-US" sz="1200" kern="1200" smtClean="0">
                <a:solidFill>
                  <a:schemeClr val="tx1"/>
                </a:solidFill>
                <a:latin typeface="Arial" charset="0"/>
                <a:ea typeface="+mn-ea"/>
                <a:cs typeface="+mn-cs"/>
              </a:rPr>
              <a:t> be much more emphatic, concrete, and measurable. For example, a goal can be “Jim </a:t>
            </a:r>
            <a:r>
              <a:rPr lang="en-US" sz="1200" b="1" kern="1200" smtClean="0">
                <a:solidFill>
                  <a:schemeClr val="tx1"/>
                </a:solidFill>
                <a:latin typeface="Arial" charset="0"/>
                <a:ea typeface="+mn-ea"/>
                <a:cs typeface="+mn-cs"/>
              </a:rPr>
              <a:t>will</a:t>
            </a:r>
            <a:r>
              <a:rPr lang="en-US" sz="1200" kern="1200" smtClean="0">
                <a:solidFill>
                  <a:schemeClr val="tx1"/>
                </a:solidFill>
                <a:latin typeface="Arial" charset="0"/>
                <a:ea typeface="+mn-ea"/>
                <a:cs typeface="+mn-cs"/>
              </a:rPr>
              <a:t> work in the construction industry” or “Tina </a:t>
            </a:r>
            <a:r>
              <a:rPr lang="en-US" sz="1200" b="1" kern="1200" smtClean="0">
                <a:solidFill>
                  <a:schemeClr val="tx1"/>
                </a:solidFill>
                <a:latin typeface="Arial" charset="0"/>
                <a:ea typeface="+mn-ea"/>
                <a:cs typeface="+mn-cs"/>
              </a:rPr>
              <a:t>will</a:t>
            </a:r>
            <a:r>
              <a:rPr lang="en-US" sz="1200" kern="1200" smtClean="0">
                <a:solidFill>
                  <a:schemeClr val="tx1"/>
                </a:solidFill>
                <a:latin typeface="Arial" charset="0"/>
                <a:ea typeface="+mn-ea"/>
                <a:cs typeface="+mn-cs"/>
              </a:rPr>
              <a:t> be employed at a restaurant” or “Shawn </a:t>
            </a:r>
            <a:r>
              <a:rPr lang="en-US" sz="1200" b="1" kern="1200" smtClean="0">
                <a:solidFill>
                  <a:schemeClr val="tx1"/>
                </a:solidFill>
                <a:latin typeface="Arial" charset="0"/>
                <a:ea typeface="+mn-ea"/>
                <a:cs typeface="+mn-cs"/>
              </a:rPr>
              <a:t>will</a:t>
            </a:r>
            <a:r>
              <a:rPr lang="en-US" sz="1200" kern="1200" smtClean="0">
                <a:solidFill>
                  <a:schemeClr val="tx1"/>
                </a:solidFill>
                <a:latin typeface="Arial" charset="0"/>
                <a:ea typeface="+mn-ea"/>
                <a:cs typeface="+mn-cs"/>
              </a:rPr>
              <a:t> work as a dog-walker”. The reason for this shift in language is because it identifies the point that we are trying to help the student in getting to. Transition services then identify what types of things educators are going to do to help the youth move toward achieving those post-school goals.  </a:t>
            </a:r>
          </a:p>
          <a:p>
            <a:endParaRPr lang="en-US" sz="1200" kern="1200" smtClean="0">
              <a:solidFill>
                <a:schemeClr val="tx1"/>
              </a:solidFill>
              <a:latin typeface="Arial" charset="0"/>
              <a:ea typeface="+mn-ea"/>
              <a:cs typeface="+mn-cs"/>
            </a:endParaRPr>
          </a:p>
          <a:p>
            <a:r>
              <a:rPr lang="en-US" sz="1200" kern="1200" smtClean="0">
                <a:solidFill>
                  <a:schemeClr val="tx1"/>
                </a:solidFill>
                <a:latin typeface="Arial" charset="0"/>
                <a:ea typeface="+mn-ea"/>
                <a:cs typeface="+mn-cs"/>
              </a:rPr>
              <a:t>We also talked about transition assessment in the previous slide. The post-school goals should be based on results of ongoing transition assessments. Remember, the assessments can be formal or informal. They can help to validate what the young adult has identified as good post-school outcomes for themselves, or it also help to modify existing goals. An example of modifying a goal might be, “This is what the youth has stated they will be doing when they leave public education, but through some experiences and/or assessments (in terms of their academic skills or their functioning performance), those post-school goals need to be modified or amended to fit more in line with the</a:t>
            </a:r>
            <a:r>
              <a:rPr lang="en-US" sz="1200" kern="1200" baseline="0" smtClean="0">
                <a:solidFill>
                  <a:schemeClr val="tx1"/>
                </a:solidFill>
                <a:latin typeface="Arial" charset="0"/>
                <a:ea typeface="+mn-ea"/>
                <a:cs typeface="+mn-cs"/>
              </a:rPr>
              <a:t> young adult’s</a:t>
            </a:r>
            <a:r>
              <a:rPr lang="en-US" sz="1200" kern="1200" smtClean="0">
                <a:solidFill>
                  <a:schemeClr val="tx1"/>
                </a:solidFill>
                <a:latin typeface="Arial" charset="0"/>
                <a:ea typeface="+mn-ea"/>
                <a:cs typeface="+mn-cs"/>
              </a:rPr>
              <a:t> hopes, dreams, abilities, and talents.” Post-school goals will only</a:t>
            </a:r>
            <a:r>
              <a:rPr lang="en-US" sz="1200" kern="1200" baseline="0" smtClean="0">
                <a:solidFill>
                  <a:schemeClr val="tx1"/>
                </a:solidFill>
                <a:latin typeface="Arial" charset="0"/>
                <a:ea typeface="+mn-ea"/>
                <a:cs typeface="+mn-cs"/>
              </a:rPr>
              <a:t> work</a:t>
            </a:r>
            <a:r>
              <a:rPr lang="en-US" sz="1200" kern="1200" smtClean="0">
                <a:solidFill>
                  <a:schemeClr val="tx1"/>
                </a:solidFill>
                <a:latin typeface="Arial" charset="0"/>
                <a:ea typeface="+mn-ea"/>
                <a:cs typeface="+mn-cs"/>
              </a:rPr>
              <a:t> if the school IEP team (includes the family and the young adult!) has corresponding annual goals and services that line up with the</a:t>
            </a:r>
            <a:r>
              <a:rPr lang="en-US" sz="1200" kern="1200" baseline="0" smtClean="0">
                <a:solidFill>
                  <a:schemeClr val="tx1"/>
                </a:solidFill>
                <a:latin typeface="Arial" charset="0"/>
                <a:ea typeface="+mn-ea"/>
                <a:cs typeface="+mn-cs"/>
              </a:rPr>
              <a:t> post-school goals</a:t>
            </a:r>
            <a:r>
              <a:rPr lang="en-US" sz="1200" kern="1200" smtClean="0">
                <a:solidFill>
                  <a:schemeClr val="tx1"/>
                </a:solidFill>
                <a:latin typeface="Arial" charset="0"/>
                <a:ea typeface="+mn-ea"/>
                <a:cs typeface="+mn-cs"/>
              </a:rPr>
              <a:t>. </a:t>
            </a:r>
          </a:p>
          <a:p>
            <a:endParaRPr lang="en-US" sz="1200" kern="1200" smtClean="0">
              <a:solidFill>
                <a:schemeClr val="tx1"/>
              </a:solidFill>
              <a:latin typeface="Arial" charset="0"/>
              <a:ea typeface="+mn-ea"/>
              <a:cs typeface="+mn-cs"/>
            </a:endParaRPr>
          </a:p>
          <a:p>
            <a:r>
              <a:rPr lang="en-US" sz="1200" kern="1200" smtClean="0">
                <a:solidFill>
                  <a:schemeClr val="tx1"/>
                </a:solidFill>
                <a:latin typeface="Arial" charset="0"/>
                <a:ea typeface="+mn-ea"/>
                <a:cs typeface="+mn-cs"/>
              </a:rPr>
              <a:t>In summary, the young adult (with the assistance of teachers and family members) identifies what they want to do when they get out of school.</a:t>
            </a:r>
            <a:r>
              <a:rPr lang="en-US" sz="1200" kern="1200" baseline="0" smtClean="0">
                <a:solidFill>
                  <a:schemeClr val="tx1"/>
                </a:solidFill>
                <a:latin typeface="Arial" charset="0"/>
                <a:ea typeface="+mn-ea"/>
                <a:cs typeface="+mn-cs"/>
              </a:rPr>
              <a:t> Once identified, they </a:t>
            </a:r>
            <a:r>
              <a:rPr lang="en-US" sz="1200" kern="1200" smtClean="0">
                <a:solidFill>
                  <a:schemeClr val="tx1"/>
                </a:solidFill>
                <a:latin typeface="Arial" charset="0"/>
                <a:ea typeface="+mn-ea"/>
                <a:cs typeface="+mn-cs"/>
              </a:rPr>
              <a:t>become the post-school outcomes. (The post-school outcomes are identified through ongoing transition assessment.) They are then developed into annual goals that support movement, instruction, and training for reaching those goals, as well as other kinds of transition services that will support the young adult’s transition to</a:t>
            </a:r>
            <a:r>
              <a:rPr lang="en-US" sz="1200" kern="1200" baseline="0" smtClean="0">
                <a:solidFill>
                  <a:schemeClr val="tx1"/>
                </a:solidFill>
                <a:latin typeface="Arial" charset="0"/>
                <a:ea typeface="+mn-ea"/>
                <a:cs typeface="+mn-cs"/>
              </a:rPr>
              <a:t> life after high school</a:t>
            </a:r>
            <a:r>
              <a:rPr lang="en-US" sz="1200" kern="1200" smtClean="0">
                <a:solidFill>
                  <a:schemeClr val="tx1"/>
                </a:solidFill>
                <a:latin typeface="Arial" charset="0"/>
                <a:ea typeface="+mn-ea"/>
                <a:cs typeface="+mn-cs"/>
              </a:rPr>
              <a:t>.  </a:t>
            </a:r>
            <a:endParaRPr lang="en-US" sz="1200" kern="1200" dirty="0">
              <a:solidFill>
                <a:schemeClr val="tx1"/>
              </a:solidFill>
              <a:latin typeface="Arial" charset="0"/>
              <a:ea typeface="+mn-ea"/>
              <a:cs typeface="+mn-cs"/>
            </a:endParaRPr>
          </a:p>
        </p:txBody>
      </p:sp>
      <p:sp>
        <p:nvSpPr>
          <p:cNvPr id="45060" name="Slide Number Placeholder 3"/>
          <p:cNvSpPr>
            <a:spLocks noGrp="1"/>
          </p:cNvSpPr>
          <p:nvPr>
            <p:ph type="sldNum" sz="quarter" idx="5"/>
          </p:nvPr>
        </p:nvSpPr>
        <p:spPr>
          <a:noFill/>
        </p:spPr>
        <p:txBody>
          <a:bodyPr/>
          <a:lstStyle/>
          <a:p>
            <a:fld id="{62BCC3C5-18E6-44E3-8844-AD4997B29DA1}" type="slidenum">
              <a:rPr lang="en-US" smtClean="0"/>
              <a:pPr/>
              <a:t>18</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On this slide, there</a:t>
            </a:r>
            <a:r>
              <a:rPr lang="en-US" sz="1200" kern="1200" baseline="0" dirty="0" smtClean="0">
                <a:solidFill>
                  <a:schemeClr val="tx1"/>
                </a:solidFill>
                <a:latin typeface="Arial" charset="0"/>
                <a:ea typeface="+mn-ea"/>
                <a:cs typeface="+mn-cs"/>
              </a:rPr>
              <a:t> are</a:t>
            </a:r>
            <a:r>
              <a:rPr lang="en-US" sz="1200" kern="1200" dirty="0" smtClean="0">
                <a:solidFill>
                  <a:schemeClr val="tx1"/>
                </a:solidFill>
                <a:latin typeface="Arial" charset="0"/>
                <a:ea typeface="+mn-ea"/>
                <a:cs typeface="+mn-cs"/>
              </a:rPr>
              <a:t> two examples of post-school outcomes. The top one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 “Tamara will attend college part-time, taking courses to become a certified nursing assistant”</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 is very concrete. Anyone reading it, whether they know Tamara personally or not, would understand quickly</a:t>
            </a:r>
            <a:r>
              <a:rPr lang="en-US" sz="1200" kern="1200" baseline="0" dirty="0" smtClean="0">
                <a:solidFill>
                  <a:schemeClr val="tx1"/>
                </a:solidFill>
                <a:latin typeface="Arial" charset="0"/>
                <a:ea typeface="+mn-ea"/>
                <a:cs typeface="+mn-cs"/>
              </a:rPr>
              <a:t> and </a:t>
            </a:r>
            <a:r>
              <a:rPr lang="en-US" sz="1200" kern="1200" dirty="0" smtClean="0">
                <a:solidFill>
                  <a:schemeClr val="tx1"/>
                </a:solidFill>
                <a:latin typeface="Arial" charset="0"/>
                <a:ea typeface="+mn-ea"/>
                <a:cs typeface="+mn-cs"/>
              </a:rPr>
              <a:t>completely what it is that Tamara wants to </a:t>
            </a:r>
            <a:r>
              <a:rPr lang="en-US" sz="1200" b="1" kern="1200" dirty="0" smtClean="0">
                <a:solidFill>
                  <a:schemeClr val="tx1"/>
                </a:solidFill>
                <a:latin typeface="Arial" charset="0"/>
                <a:ea typeface="+mn-ea"/>
                <a:cs typeface="+mn-cs"/>
              </a:rPr>
              <a:t>do</a:t>
            </a:r>
            <a:r>
              <a:rPr lang="en-US" sz="1200" kern="1200" dirty="0" smtClean="0">
                <a:solidFill>
                  <a:schemeClr val="tx1"/>
                </a:solidFill>
                <a:latin typeface="Arial" charset="0"/>
                <a:ea typeface="+mn-ea"/>
                <a:cs typeface="+mn-cs"/>
              </a:rPr>
              <a:t> in terms of post-school education and employment. The bottom one talks a little more about how Tamara </a:t>
            </a:r>
            <a:r>
              <a:rPr lang="en-US" sz="1200" b="1" kern="1200" dirty="0" smtClean="0">
                <a:solidFill>
                  <a:schemeClr val="tx1"/>
                </a:solidFill>
                <a:latin typeface="Arial" charset="0"/>
                <a:ea typeface="+mn-ea"/>
                <a:cs typeface="+mn-cs"/>
              </a:rPr>
              <a:t>would like to</a:t>
            </a:r>
            <a:r>
              <a:rPr lang="en-US" sz="1200" kern="1200" dirty="0" smtClean="0">
                <a:solidFill>
                  <a:schemeClr val="tx1"/>
                </a:solidFill>
                <a:latin typeface="Arial" charset="0"/>
                <a:ea typeface="+mn-ea"/>
                <a:cs typeface="+mn-cs"/>
              </a:rPr>
              <a:t>, attend college  to become a certified nursing assistant.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It seems like a very subtle difference between the top statement and the bottom statement;</a:t>
            </a:r>
            <a:r>
              <a:rPr lang="en-US" sz="1200" b="1" kern="1200" baseline="0" dirty="0" smtClean="0">
                <a:solidFill>
                  <a:schemeClr val="tx1"/>
                </a:solidFill>
                <a:latin typeface="Arial" charset="0"/>
                <a:ea typeface="+mn-ea"/>
                <a:cs typeface="+mn-cs"/>
              </a:rPr>
              <a:t> however,</a:t>
            </a:r>
            <a:r>
              <a:rPr lang="en-US" sz="1200" b="1" kern="1200" dirty="0" smtClean="0">
                <a:solidFill>
                  <a:schemeClr val="tx1"/>
                </a:solidFill>
                <a:latin typeface="Arial" charset="0"/>
                <a:ea typeface="+mn-ea"/>
                <a:cs typeface="+mn-cs"/>
              </a:rPr>
              <a:t> this type of wording is VERY critical to how we approach working with Tamara and the kinds of instruction and services we provide to her as part of public education.</a:t>
            </a:r>
          </a:p>
          <a:p>
            <a:endParaRPr lang="en-US" dirty="0" smtClean="0"/>
          </a:p>
        </p:txBody>
      </p:sp>
      <p:sp>
        <p:nvSpPr>
          <p:cNvPr id="46084" name="Slide Number Placeholder 3"/>
          <p:cNvSpPr>
            <a:spLocks noGrp="1"/>
          </p:cNvSpPr>
          <p:nvPr>
            <p:ph type="sldNum" sz="quarter" idx="5"/>
          </p:nvPr>
        </p:nvSpPr>
        <p:spPr>
          <a:noFill/>
        </p:spPr>
        <p:txBody>
          <a:bodyPr/>
          <a:lstStyle/>
          <a:p>
            <a:fld id="{1F326A34-A388-48BF-B8F0-8F8DBC033BFE}" type="slidenum">
              <a:rPr lang="en-US" smtClean="0"/>
              <a:pPr/>
              <a:t>19</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We’ve mentioned transition services throughout the presentation. Remember previously I mentioned post-school goals are written in the form of what the young adult, in this case we’ll say Jon, WILL do when they leave public education. Transition services are based on Jon’s outcomes. What are WE as the school district, as the teachers, therapists, social workers, psychologists, and general education teachers, going to do as a school team to help Jon move toward successful completion of, or movement toward, those post-school outcomes? What staff will be facilitating the movement from school to post-school?</a:t>
            </a:r>
            <a:r>
              <a:rPr lang="en-US" sz="1200" kern="1200" baseline="0" dirty="0" smtClean="0">
                <a:solidFill>
                  <a:schemeClr val="tx1"/>
                </a:solidFill>
                <a:latin typeface="Arial" charset="0"/>
                <a:ea typeface="+mn-ea"/>
                <a:cs typeface="+mn-cs"/>
              </a:rPr>
              <a:t> </a:t>
            </a:r>
          </a:p>
          <a:p>
            <a:endParaRPr lang="en-US" sz="120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They need to be specific and individualized for each student. What Jon wants is probably different than what Sally or Shawn want for themselves. Therefore, it needs to be tailored to the particular goals and outcomes each student has identified for themselves.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Related services, such as speech therapy, occupational therapy, physical therapy, assistive technology, or augmentative communication strategies,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all need to be related to post-school goals. For example, if Jon states that he want to work in an IT shop, all of the services and all of the things that are in place for Jon throughout his school day should be geared toward helping him move toward gaining more knowledge about that as a career. The field of IT would most likely include some post-secondary education, so giving Jon information about schools in Colorado that have IT programs and schools that are more supportive of young adults with special needs would be</a:t>
            </a:r>
            <a:r>
              <a:rPr lang="en-US" sz="1200" kern="1200" baseline="0" dirty="0" smtClean="0">
                <a:solidFill>
                  <a:schemeClr val="tx1"/>
                </a:solidFill>
                <a:latin typeface="Arial" charset="0"/>
                <a:ea typeface="+mn-ea"/>
                <a:cs typeface="+mn-cs"/>
              </a:rPr>
              <a:t> important</a:t>
            </a:r>
            <a:r>
              <a:rPr lang="en-US" sz="1200" kern="1200" dirty="0" smtClean="0">
                <a:solidFill>
                  <a:schemeClr val="tx1"/>
                </a:solidFill>
                <a:latin typeface="Arial" charset="0"/>
                <a:ea typeface="+mn-ea"/>
                <a:cs typeface="+mn-cs"/>
              </a:rPr>
              <a:t>. He also might need information on how to access scholarships or funding to help him complete the coursework he needs to become marketable in the area of IT.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Finally, how can other agencies be brought the bear in terms of helping Jon move toward successful completion of that post-school goal? Are there other agencies that can provide funding, training, or support? Certainly these agencies are out there. For each young adult, it is about figuring out how to get them involved at the right time and helping the young adult establish eligibility so the services can be included in their movement toward their post-school outcome. </a:t>
            </a:r>
          </a:p>
          <a:p>
            <a:endParaRPr lang="en-US" dirty="0" smtClean="0"/>
          </a:p>
        </p:txBody>
      </p:sp>
      <p:sp>
        <p:nvSpPr>
          <p:cNvPr id="48132" name="Slide Number Placeholder 3"/>
          <p:cNvSpPr>
            <a:spLocks noGrp="1"/>
          </p:cNvSpPr>
          <p:nvPr>
            <p:ph type="sldNum" sz="quarter" idx="5"/>
          </p:nvPr>
        </p:nvSpPr>
        <p:spPr>
          <a:noFill/>
        </p:spPr>
        <p:txBody>
          <a:bodyPr/>
          <a:lstStyle/>
          <a:p>
            <a:fld id="{8A99C1D0-A6B2-46D6-8FA3-EB75CC080463}" type="slidenum">
              <a:rPr lang="en-US" smtClean="0"/>
              <a:pPr/>
              <a:t>20</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dirty="0" smtClean="0"/>
          </a:p>
          <a:p>
            <a:pPr eaLnBrk="1" hangingPunct="1"/>
            <a:endParaRPr lang="en-US" dirty="0" smtClean="0"/>
          </a:p>
          <a:p>
            <a:pPr eaLnBrk="1" hangingPunct="1"/>
            <a:r>
              <a:rPr lang="en-US" dirty="0" smtClean="0"/>
              <a:t>In this session,</a:t>
            </a:r>
            <a:r>
              <a:rPr lang="en-US" baseline="0" dirty="0" smtClean="0"/>
              <a:t> we have three objectives:</a:t>
            </a:r>
          </a:p>
          <a:p>
            <a:pPr marL="228600" indent="-228600" eaLnBrk="1" hangingPunct="1">
              <a:buAutoNum type="arabicPeriod"/>
            </a:pPr>
            <a:r>
              <a:rPr lang="en-US" baseline="0" dirty="0" smtClean="0"/>
              <a:t>Discuss how to partner with your school to plan for your future</a:t>
            </a:r>
          </a:p>
          <a:p>
            <a:pPr marL="228600" indent="-228600" eaLnBrk="1" hangingPunct="1">
              <a:buAutoNum type="arabicPeriod"/>
            </a:pPr>
            <a:r>
              <a:rPr lang="en-US" baseline="0" dirty="0" smtClean="0"/>
              <a:t>Review transition pages required for your Individualized Education Plan</a:t>
            </a:r>
          </a:p>
          <a:p>
            <a:pPr marL="228600" indent="-228600" eaLnBrk="1" hangingPunct="1">
              <a:buAutoNum type="arabicPeriod"/>
            </a:pPr>
            <a:r>
              <a:rPr lang="en-US" baseline="0" dirty="0" smtClean="0"/>
              <a:t>Identify the three outcome areas </a:t>
            </a:r>
            <a:r>
              <a:rPr lang="en-US" baseline="0" smtClean="0"/>
              <a:t>for transition</a:t>
            </a:r>
            <a:endParaRPr lang="en-US" baseline="0" dirty="0" smtClean="0"/>
          </a:p>
          <a:p>
            <a:pPr marL="228600" indent="-228600" eaLnBrk="1" hangingPunct="1">
              <a:buAutoNum type="arabicPeriod"/>
            </a:pPr>
            <a:r>
              <a:rPr lang="en-US" baseline="0" dirty="0" smtClean="0"/>
              <a:t>Identify tools/resources that can help you plan for your future</a:t>
            </a:r>
          </a:p>
          <a:p>
            <a:pPr marL="228600" indent="-228600" eaLnBrk="1" hangingPunct="1">
              <a:buAutoNum type="arabicPeriod"/>
            </a:pPr>
            <a:endParaRPr lang="en-US" baseline="0" dirty="0" smtClean="0"/>
          </a:p>
          <a:p>
            <a:pPr marL="228600" indent="-228600" eaLnBrk="1" hangingPunct="1">
              <a:buNone/>
            </a:pPr>
            <a:endParaRPr lang="en-US" dirty="0" smtClean="0"/>
          </a:p>
        </p:txBody>
      </p:sp>
      <p:sp>
        <p:nvSpPr>
          <p:cNvPr id="39940" name="Slide Number Placeholder 3"/>
          <p:cNvSpPr>
            <a:spLocks noGrp="1"/>
          </p:cNvSpPr>
          <p:nvPr>
            <p:ph type="sldNum" sz="quarter" idx="5"/>
          </p:nvPr>
        </p:nvSpPr>
        <p:spPr>
          <a:noFill/>
        </p:spPr>
        <p:txBody>
          <a:bodyPr/>
          <a:lstStyle/>
          <a:p>
            <a:fld id="{C06CEDBA-3231-4415-9CBD-EB99069E1A0C}" type="slidenum">
              <a:rPr lang="en-US" smtClean="0"/>
              <a:pPr/>
              <a:t>2</a:t>
            </a:fld>
            <a:endParaRPr lang="en-US" dirty="0" smtClean="0"/>
          </a:p>
        </p:txBody>
      </p:sp>
      <p:sp>
        <p:nvSpPr>
          <p:cNvPr id="5" name="Footer Placeholder 4"/>
          <p:cNvSpPr>
            <a:spLocks noGrp="1"/>
          </p:cNvSpPr>
          <p:nvPr>
            <p:ph type="ftr" sz="quarter" idx="10"/>
          </p:nvPr>
        </p:nvSpPr>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IEP team may suggest people AND family can</a:t>
            </a:r>
            <a:r>
              <a:rPr lang="en-US" baseline="0" dirty="0" smtClean="0"/>
              <a:t> invite anyone.  If school invites permission form must be completed, family needs to provide written consent.  Family can invite whoever they wish.</a:t>
            </a:r>
          </a:p>
          <a:p>
            <a:r>
              <a:rPr lang="en-US" baseline="0" dirty="0" smtClean="0"/>
              <a:t>Family is encouraged to share who they are currently connected with if not prompted by school team.  If family is already connected with agency listed on page that box is not checked however it’s documented elsewhere in the IEP.  Can be in different spots so look at PLAAFP or Service page.</a:t>
            </a:r>
          </a:p>
          <a:p>
            <a:r>
              <a:rPr lang="en-US" baseline="0" dirty="0" smtClean="0"/>
              <a:t>There is not requirement that agencies/individuals outside of District attend/participate in meeting or</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2C01A-3C95-4579-AAAD-508EFDB934D7}" type="slidenum">
              <a:rPr lang="en-US"/>
              <a:pPr/>
              <a:t>22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The power of many voices can be felt when united by a common focus – best practice supports the efficacy of bringing all voices together and ensuring that the focus is not lost when students transition from one setting to the next.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One more thing that is included in the IDEA 2004 authorization is the notion of a </a:t>
            </a:r>
            <a:r>
              <a:rPr lang="en-US" sz="1200" i="1" kern="1200" dirty="0" smtClean="0">
                <a:solidFill>
                  <a:schemeClr val="tx1"/>
                </a:solidFill>
                <a:latin typeface="Arial" charset="0"/>
                <a:ea typeface="+mn-ea"/>
                <a:cs typeface="+mn-cs"/>
              </a:rPr>
              <a:t>“Summary of Performance”. </a:t>
            </a:r>
            <a:r>
              <a:rPr lang="en-US" sz="1200" kern="1200" dirty="0" smtClean="0">
                <a:solidFill>
                  <a:schemeClr val="tx1"/>
                </a:solidFill>
                <a:latin typeface="Arial" charset="0"/>
                <a:ea typeface="+mn-ea"/>
                <a:cs typeface="+mn-cs"/>
              </a:rPr>
              <a:t>Basically what this means is that for every student that is exiting public education with an IEP or as a student with a disability, we are bound to provide to them and complete with them,</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what’s called a summary of performance. Think of it as a more customer friendly version of the IEP in the sense that we are supposed to take the information that we have included in the IEP and we know about the young adult in terms of their skills, abilities, need to access other agency services, and the kinds of things that have worked for them in public education in terms of accommodations are put on paper so that the young adult can use that document to access other services. </a:t>
            </a:r>
          </a:p>
          <a:p>
            <a:r>
              <a:rPr lang="en-US" sz="1200" kern="1200" dirty="0" smtClean="0">
                <a:solidFill>
                  <a:schemeClr val="tx1"/>
                </a:solidFill>
                <a:latin typeface="Arial" charset="0"/>
                <a:ea typeface="+mn-ea"/>
                <a:cs typeface="+mn-cs"/>
              </a:rPr>
              <a:t>Optimally, the summary of performance could be presented to the school, the counselor, the disability services center at the college, or possibly to the division of vocational rehabilitation or workforce center staff.  This helps to introduce the young adult but also gives the receiving agency or service accurate and up-to-date information on what works best for this young person and how they can be supportive of the young adult as they move forward and provide services through their own agency. </a:t>
            </a:r>
          </a:p>
        </p:txBody>
      </p:sp>
      <p:sp>
        <p:nvSpPr>
          <p:cNvPr id="49156" name="Slide Number Placeholder 3"/>
          <p:cNvSpPr>
            <a:spLocks noGrp="1"/>
          </p:cNvSpPr>
          <p:nvPr>
            <p:ph type="sldNum" sz="quarter" idx="5"/>
          </p:nvPr>
        </p:nvSpPr>
        <p:spPr>
          <a:noFill/>
        </p:spPr>
        <p:txBody>
          <a:bodyPr/>
          <a:lstStyle/>
          <a:p>
            <a:fld id="{E5EE758D-DF42-4EEF-BC42-B3D781A7E31F}" type="slidenum">
              <a:rPr lang="en-US" smtClean="0"/>
              <a:pPr/>
              <a:t>24</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D13E9-58FD-40E0-BF91-E833DB1E1DBA}" type="slidenum">
              <a:rPr lang="en-US"/>
              <a:pPr/>
              <a:t>25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What occurs if we do not transfer control?   Emphasize need to move from external – internal, though our expectations differ from grade to grade</a:t>
            </a:r>
          </a:p>
          <a:p>
            <a:endParaRPr lang="en-US"/>
          </a:p>
          <a:p>
            <a:r>
              <a:rPr lang="en-US"/>
              <a:t>Self-Directed IEP’s </a:t>
            </a:r>
          </a:p>
          <a:p>
            <a:r>
              <a:rPr lang="en-US"/>
              <a:t>Mapping / Path Plans / Future Planning</a:t>
            </a:r>
          </a:p>
          <a:p>
            <a:endParaRPr lang="en-US"/>
          </a:p>
          <a:p>
            <a:r>
              <a:rPr lang="en-US"/>
              <a:t>Student monitoring of own behavior, goals, progress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Lastly, I’ll finish the last part of my presentation with some tips for transition as it relates to public education. Many of these apply to young adults, but some also apply to family members as well.</a:t>
            </a:r>
          </a:p>
          <a:p>
            <a:endParaRPr lang="en-US" sz="1200" kern="1200" dirty="0" smtClean="0">
              <a:solidFill>
                <a:schemeClr val="tx1"/>
              </a:solidFill>
              <a:latin typeface="Arial" charset="0"/>
              <a:ea typeface="+mn-ea"/>
              <a:cs typeface="+mn-cs"/>
            </a:endParaRPr>
          </a:p>
          <a:p>
            <a:r>
              <a:rPr lang="en-US" sz="1200" b="1" u="sng" kern="1200" dirty="0" smtClean="0">
                <a:solidFill>
                  <a:schemeClr val="tx1"/>
                </a:solidFill>
                <a:latin typeface="Arial" charset="0"/>
                <a:ea typeface="+mn-ea"/>
                <a:cs typeface="+mn-cs"/>
              </a:rPr>
              <a:t>Tips for Transition</a:t>
            </a:r>
          </a:p>
          <a:p>
            <a:pPr marL="228600" lvl="0" indent="-228600">
              <a:buFont typeface="+mj-lt"/>
              <a:buAutoNum type="arabicPeriod"/>
            </a:pPr>
            <a:r>
              <a:rPr lang="en-US" sz="1200" b="1" kern="1200" dirty="0" smtClean="0">
                <a:solidFill>
                  <a:schemeClr val="tx1"/>
                </a:solidFill>
                <a:latin typeface="Arial" charset="0"/>
                <a:ea typeface="+mn-ea"/>
                <a:cs typeface="+mn-cs"/>
              </a:rPr>
              <a:t>Make sure you attend your yearly education plan meeting and participate! </a:t>
            </a:r>
            <a:r>
              <a:rPr lang="en-US" sz="1200" kern="1200" dirty="0" smtClean="0">
                <a:solidFill>
                  <a:schemeClr val="tx1"/>
                </a:solidFill>
                <a:latin typeface="Arial" charset="0"/>
                <a:ea typeface="+mn-ea"/>
                <a:cs typeface="+mn-cs"/>
              </a:rPr>
              <a:t>You are certainly welcome to invite friends that can help you through the process. Sometimes for young adults it is scary and a little intimidating to walk into a room with all of your school teachers and your family members and listen to people talk about you and the progress you have made over the last year and the things that the adults want you to work on over the next year. But remember, it’s your life and really, the most important person who needs to speak up (loudly!) at the meeting is you! You need to let everyone know what you see for your life after high school and how those adults sitting around the table can help you get there. </a:t>
            </a:r>
          </a:p>
          <a:p>
            <a:pPr marL="228600" lvl="0" indent="-228600">
              <a:buFont typeface="+mj-lt"/>
              <a:buAutoNum type="arabicPeriod"/>
            </a:pPr>
            <a:r>
              <a:rPr lang="en-US" sz="1200" b="1" kern="1200" dirty="0" smtClean="0">
                <a:solidFill>
                  <a:schemeClr val="tx1"/>
                </a:solidFill>
                <a:latin typeface="Arial" charset="0"/>
                <a:ea typeface="+mn-ea"/>
                <a:cs typeface="+mn-cs"/>
              </a:rPr>
              <a:t>Prepare for the meeting by thinking about your goals for the future</a:t>
            </a:r>
            <a:r>
              <a:rPr lang="en-US" sz="1200" kern="1200" dirty="0" smtClean="0">
                <a:solidFill>
                  <a:schemeClr val="tx1"/>
                </a:solidFill>
                <a:latin typeface="Arial" charset="0"/>
                <a:ea typeface="+mn-ea"/>
                <a:cs typeface="+mn-cs"/>
              </a:rPr>
              <a:t>. Know what you want to do. If you don’t know what you want to do, like a lot of young adults out there, talk with your teachers and your parent(s) about things they can do to help you. For example, you can tell your teacher, “Teacher, get me out and get me some job shadows. Provide some opportunities to talk with employers. Help me complete some interest inventories so I can get to know what kinds of things interest me and might make me happy as I enter the world of work”. </a:t>
            </a:r>
          </a:p>
          <a:p>
            <a:pPr marL="228600" lvl="0" indent="-228600">
              <a:buFont typeface="+mj-lt"/>
              <a:buAutoNum type="arabicPeriod"/>
            </a:pPr>
            <a:r>
              <a:rPr lang="en-US" sz="1200" b="1" kern="1200" dirty="0" smtClean="0">
                <a:solidFill>
                  <a:schemeClr val="tx1"/>
                </a:solidFill>
                <a:latin typeface="Arial" charset="0"/>
                <a:ea typeface="+mn-ea"/>
                <a:cs typeface="+mn-cs"/>
              </a:rPr>
              <a:t>Complete any pre-planning tools that might be useful at the meeting</a:t>
            </a:r>
            <a:r>
              <a:rPr lang="en-US" sz="1200" kern="1200" dirty="0" smtClean="0">
                <a:solidFill>
                  <a:schemeClr val="tx1"/>
                </a:solidFill>
                <a:latin typeface="Arial" charset="0"/>
                <a:ea typeface="+mn-ea"/>
                <a:cs typeface="+mn-cs"/>
              </a:rPr>
              <a:t>. For example, the questionnaires</a:t>
            </a:r>
            <a:r>
              <a:rPr lang="en-US" sz="1200" kern="1200" baseline="0" dirty="0" smtClean="0">
                <a:solidFill>
                  <a:schemeClr val="tx1"/>
                </a:solidFill>
                <a:latin typeface="Arial" charset="0"/>
                <a:ea typeface="+mn-ea"/>
                <a:cs typeface="+mn-cs"/>
              </a:rPr>
              <a:t> or other</a:t>
            </a:r>
            <a:r>
              <a:rPr lang="en-US" sz="1200" kern="1200" dirty="0" smtClean="0">
                <a:solidFill>
                  <a:schemeClr val="tx1"/>
                </a:solidFill>
                <a:latin typeface="Arial" charset="0"/>
                <a:ea typeface="+mn-ea"/>
                <a:cs typeface="+mn-cs"/>
              </a:rPr>
              <a:t> kinds of things that will help you be more specific and clear about the things that work for you in school and the things that you want in place as you move out of public education.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1" kern="1200" dirty="0" smtClean="0">
                <a:solidFill>
                  <a:schemeClr val="tx1"/>
                </a:solidFill>
                <a:latin typeface="Arial" charset="0"/>
                <a:ea typeface="+mn-ea"/>
                <a:cs typeface="+mn-cs"/>
              </a:rPr>
              <a:t>Talk with your parent(s) about your goals for the future</a:t>
            </a:r>
            <a:r>
              <a:rPr lang="en-US" sz="1200" kern="1200" dirty="0" smtClean="0">
                <a:solidFill>
                  <a:schemeClr val="tx1"/>
                </a:solidFill>
                <a:latin typeface="Arial" charset="0"/>
                <a:ea typeface="+mn-ea"/>
                <a:cs typeface="+mn-cs"/>
              </a:rPr>
              <a:t>. Sometimes what you want for your life is going to conflict with what your family has assumed would be in place for you when you leave high school. Understand that your parent(s) have the right to their opinion, but at the same time, it’s your life. Working out your different opinions before you go into the conference is an important step in making the conference work to your advantage. </a:t>
            </a:r>
          </a:p>
        </p:txBody>
      </p:sp>
      <p:sp>
        <p:nvSpPr>
          <p:cNvPr id="50180" name="Slide Number Placeholder 3"/>
          <p:cNvSpPr>
            <a:spLocks noGrp="1"/>
          </p:cNvSpPr>
          <p:nvPr>
            <p:ph type="sldNum" sz="quarter" idx="5"/>
          </p:nvPr>
        </p:nvSpPr>
        <p:spPr>
          <a:noFill/>
        </p:spPr>
        <p:txBody>
          <a:bodyPr/>
          <a:lstStyle/>
          <a:p>
            <a:fld id="{DEF1F5F6-2565-4D0A-BE68-306F6E2982F0}" type="slidenum">
              <a:rPr lang="en-US" smtClean="0"/>
              <a:pPr/>
              <a:t>26</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228600" lvl="0" indent="-228600">
              <a:buFont typeface="+mj-lt"/>
              <a:buNone/>
            </a:pPr>
            <a:r>
              <a:rPr lang="en-US" sz="1200" kern="1200" dirty="0" smtClean="0">
                <a:solidFill>
                  <a:schemeClr val="tx1"/>
                </a:solidFill>
                <a:latin typeface="Arial" charset="0"/>
                <a:ea typeface="+mn-ea"/>
                <a:cs typeface="+mn-cs"/>
              </a:rPr>
              <a:t>(tips continued from previous</a:t>
            </a:r>
            <a:r>
              <a:rPr lang="en-US" sz="1200" kern="1200" baseline="0" dirty="0" smtClean="0">
                <a:solidFill>
                  <a:schemeClr val="tx1"/>
                </a:solidFill>
                <a:latin typeface="Arial" charset="0"/>
                <a:ea typeface="+mn-ea"/>
                <a:cs typeface="+mn-cs"/>
              </a:rPr>
              <a:t> slide)</a:t>
            </a:r>
          </a:p>
          <a:p>
            <a:pPr marL="228600" lvl="0" indent="-228600">
              <a:buFont typeface="+mj-lt"/>
              <a:buAutoNum type="arabicPeriod" startAt="5"/>
            </a:pPr>
            <a:endParaRPr lang="en-US" sz="1200" kern="1200" dirty="0" smtClean="0">
              <a:solidFill>
                <a:schemeClr val="tx1"/>
              </a:solidFill>
              <a:latin typeface="Arial" charset="0"/>
              <a:ea typeface="+mn-ea"/>
              <a:cs typeface="+mn-cs"/>
            </a:endParaRPr>
          </a:p>
          <a:p>
            <a:pPr marL="228600" lvl="0" indent="-228600">
              <a:buFont typeface="+mj-lt"/>
              <a:buAutoNum type="arabicPeriod" startAt="5"/>
            </a:pPr>
            <a:r>
              <a:rPr lang="en-US" sz="1200" b="1" kern="1200" dirty="0" smtClean="0">
                <a:solidFill>
                  <a:schemeClr val="tx1"/>
                </a:solidFill>
                <a:latin typeface="Arial" charset="0"/>
                <a:ea typeface="+mn-ea"/>
                <a:cs typeface="+mn-cs"/>
              </a:rPr>
              <a:t>If comfortable, chair the meeting. </a:t>
            </a:r>
            <a:r>
              <a:rPr lang="en-US" sz="1200" kern="1200" dirty="0" smtClean="0">
                <a:solidFill>
                  <a:schemeClr val="tx1"/>
                </a:solidFill>
                <a:latin typeface="Arial" charset="0"/>
                <a:ea typeface="+mn-ea"/>
                <a:cs typeface="+mn-cs"/>
              </a:rPr>
              <a:t>Again, it’s your life.</a:t>
            </a:r>
            <a:r>
              <a:rPr lang="en-US" sz="1200" kern="1200" baseline="0" dirty="0" smtClean="0">
                <a:solidFill>
                  <a:schemeClr val="tx1"/>
                </a:solidFill>
                <a:latin typeface="Arial" charset="0"/>
                <a:ea typeface="+mn-ea"/>
                <a:cs typeface="+mn-cs"/>
              </a:rPr>
              <a:t> I</a:t>
            </a:r>
            <a:r>
              <a:rPr lang="en-US" sz="1200" kern="1200" dirty="0" smtClean="0">
                <a:solidFill>
                  <a:schemeClr val="tx1"/>
                </a:solidFill>
                <a:latin typeface="Arial" charset="0"/>
                <a:ea typeface="+mn-ea"/>
                <a:cs typeface="+mn-cs"/>
              </a:rPr>
              <a:t>t’s your meeting. Many of the teachers in Jefferson County will help you, support you, and give you tips on how you can run the meeting, invite the people who are most important to you, and really set the agenda for want you</a:t>
            </a:r>
            <a:r>
              <a:rPr lang="en-US" sz="1200" kern="1200" baseline="0" dirty="0" smtClean="0">
                <a:solidFill>
                  <a:schemeClr val="tx1"/>
                </a:solidFill>
                <a:latin typeface="Arial" charset="0"/>
                <a:ea typeface="+mn-ea"/>
                <a:cs typeface="+mn-cs"/>
              </a:rPr>
              <a:t> want to</a:t>
            </a:r>
            <a:r>
              <a:rPr lang="en-US" sz="1200" kern="1200" dirty="0" smtClean="0">
                <a:solidFill>
                  <a:schemeClr val="tx1"/>
                </a:solidFill>
                <a:latin typeface="Arial" charset="0"/>
                <a:ea typeface="+mn-ea"/>
                <a:cs typeface="+mn-cs"/>
              </a:rPr>
              <a:t> talk about. It is a wonderful step in helping you prepare for life as an adult, because when you go to college or you go to work, your parents and teachers aren’t always going to be there to help you. The responsibility will be yours to make sure that what you want in your life, you fight for.</a:t>
            </a:r>
          </a:p>
          <a:p>
            <a:pPr marL="228600" lvl="0" indent="-228600">
              <a:buFont typeface="+mj-lt"/>
              <a:buAutoNum type="arabicPeriod" startAt="5"/>
            </a:pPr>
            <a:r>
              <a:rPr lang="en-US" sz="1200" b="1" kern="1200" dirty="0" smtClean="0">
                <a:solidFill>
                  <a:schemeClr val="tx1"/>
                </a:solidFill>
                <a:latin typeface="Arial" charset="0"/>
                <a:ea typeface="+mn-ea"/>
                <a:cs typeface="+mn-cs"/>
              </a:rPr>
              <a:t>Share your hopes and dreams with the group. </a:t>
            </a:r>
            <a:r>
              <a:rPr lang="en-US" sz="1200" kern="1200" dirty="0" smtClean="0">
                <a:solidFill>
                  <a:schemeClr val="tx1"/>
                </a:solidFill>
                <a:latin typeface="Arial" charset="0"/>
                <a:ea typeface="+mn-ea"/>
                <a:cs typeface="+mn-cs"/>
              </a:rPr>
              <a:t>Be honest. Tell them what it is that you want to do. Ask questions if you don’t understand what the people around the table are saying. </a:t>
            </a:r>
          </a:p>
          <a:p>
            <a:pPr marL="228600" lvl="0" indent="-228600">
              <a:buFont typeface="+mj-lt"/>
              <a:buAutoNum type="arabicPeriod" startAt="5"/>
            </a:pPr>
            <a:r>
              <a:rPr lang="en-US" sz="1200" b="1" kern="1200" dirty="0" smtClean="0">
                <a:solidFill>
                  <a:schemeClr val="tx1"/>
                </a:solidFill>
                <a:latin typeface="Arial" charset="0"/>
                <a:ea typeface="+mn-ea"/>
                <a:cs typeface="+mn-cs"/>
              </a:rPr>
              <a:t>Review what happened at the meeting. </a:t>
            </a:r>
            <a:r>
              <a:rPr lang="en-US" sz="1200" kern="1200" dirty="0" smtClean="0">
                <a:solidFill>
                  <a:schemeClr val="tx1"/>
                </a:solidFill>
                <a:latin typeface="Arial" charset="0"/>
                <a:ea typeface="+mn-ea"/>
                <a:cs typeface="+mn-cs"/>
              </a:rPr>
              <a:t>Finally, when the meeting is over and you get home and have a chance to relax, think back about what was talked about and how it went for you. Did it work for you? Are you happy with the results of the meeting? If not, do something about it. Talk to your parent(s). Talk to your teachers at school and say, “You know what? We didn’t talk at all about employment” or “We didn’t talk at all about how I’m going to find money to go to college” and “that’s really important to me. What are you going to do to help me with that?”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Those tips will really help you make giant strides in becoming an adult, and also in making sure that the things that are important to you are considered and addressed as part of your meeting each year. </a:t>
            </a:r>
          </a:p>
          <a:p>
            <a:pPr eaLnBrk="1" hangingPunct="1"/>
            <a:endParaRPr lang="en-US" dirty="0" smtClean="0"/>
          </a:p>
        </p:txBody>
      </p:sp>
      <p:sp>
        <p:nvSpPr>
          <p:cNvPr id="51204" name="Slide Number Placeholder 3"/>
          <p:cNvSpPr>
            <a:spLocks noGrp="1"/>
          </p:cNvSpPr>
          <p:nvPr>
            <p:ph type="sldNum" sz="quarter" idx="5"/>
          </p:nvPr>
        </p:nvSpPr>
        <p:spPr>
          <a:noFill/>
        </p:spPr>
        <p:txBody>
          <a:bodyPr/>
          <a:lstStyle/>
          <a:p>
            <a:fld id="{83B7730F-28DA-42F2-86A1-543DEED6DC0B}" type="slidenum">
              <a:rPr lang="en-US" smtClean="0"/>
              <a:pPr/>
              <a:t>27</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smtClean="0"/>
              <a:t>Why is it that transition services are required under the federal legislation, and mandated for public education districts around Colorado?  </a:t>
            </a:r>
          </a:p>
          <a:p>
            <a:pPr eaLnBrk="1" hangingPunct="1"/>
            <a:endParaRPr lang="en-US" dirty="0" smtClean="0"/>
          </a:p>
          <a:p>
            <a:pPr eaLnBrk="1" hangingPunct="1"/>
            <a:r>
              <a:rPr lang="en-US" dirty="0" smtClean="0"/>
              <a:t>Compared to their peers without disabilities, people with disabilities experience very different outcomes from their non-disabled peers once they leave public education. </a:t>
            </a:r>
          </a:p>
          <a:p>
            <a:pPr eaLnBrk="1" hangingPunct="1"/>
            <a:endParaRPr lang="en-US" dirty="0" smtClean="0"/>
          </a:p>
          <a:p>
            <a:pPr eaLnBrk="1" hangingPunct="1"/>
            <a:r>
              <a:rPr lang="en-US" dirty="0" smtClean="0"/>
              <a:t>For example, folks with disabilities experience half the graduation rate of students without disabilities.  There is a significantly higher dropout rate for people with disabilities.  Fewer individuals with disabilities enter college, and fewer of them complete their college experience.  Employment outcomes for people with disabilities are very different from those who are not disabled.  For people with disabilities there is a much higher dependency on public assistance, also a much higher poverty rate, and also there is a lower </a:t>
            </a:r>
            <a:r>
              <a:rPr lang="en-US" dirty="0" err="1" smtClean="0"/>
              <a:t>satisfation</a:t>
            </a:r>
            <a:r>
              <a:rPr lang="en-US" smtClean="0"/>
              <a:t> rate for life in general.</a:t>
            </a:r>
          </a:p>
        </p:txBody>
      </p:sp>
      <p:sp>
        <p:nvSpPr>
          <p:cNvPr id="43012" name="Slide Number Placeholder 3"/>
          <p:cNvSpPr>
            <a:spLocks noGrp="1"/>
          </p:cNvSpPr>
          <p:nvPr>
            <p:ph type="sldNum" sz="quarter" idx="5"/>
          </p:nvPr>
        </p:nvSpPr>
        <p:spPr>
          <a:noFill/>
        </p:spPr>
        <p:txBody>
          <a:bodyPr/>
          <a:lstStyle/>
          <a:p>
            <a:fld id="{AC48E86F-69F4-4FC3-BF42-3067D13AADA1}" type="slidenum">
              <a:rPr lang="en-US" smtClean="0"/>
              <a:pPr/>
              <a:t>4</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B7F3D9-5ED1-4601-ADA2-B07F7DE2D69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dirty="0" smtClean="0"/>
              <a:t>The Individuals with Disabilities Education Act,</a:t>
            </a:r>
            <a:r>
              <a:rPr lang="en-US" baseline="0" dirty="0" smtClean="0"/>
              <a:t> which </a:t>
            </a:r>
            <a:r>
              <a:rPr lang="en-US" dirty="0" smtClean="0"/>
              <a:t>was reauthorized in 2004, defines transition services as "...a coordinated set of activities designed to be within a results-oriented process, that is focused on improving the academic and functional achievement of the child with a disability to facilitate the child's movement from school to post-school activities- IDEA, 2004."</a:t>
            </a:r>
          </a:p>
          <a:p>
            <a:pPr eaLnBrk="1" hangingPunct="1"/>
            <a:endParaRPr lang="en-US" dirty="0" smtClean="0"/>
          </a:p>
          <a:p>
            <a:pPr eaLnBrk="1" hangingPunct="1"/>
            <a:r>
              <a:rPr lang="en-US" dirty="0" smtClean="0"/>
              <a:t>Coordinated simply means that all of the folks on the public education team need to be consistent and </a:t>
            </a:r>
            <a:r>
              <a:rPr lang="en-US" dirty="0" err="1" smtClean="0"/>
              <a:t>planful</a:t>
            </a:r>
            <a:r>
              <a:rPr lang="en-US" dirty="0" smtClean="0"/>
              <a:t> in how they arrange activities and provide instruction for the young adult.</a:t>
            </a:r>
          </a:p>
          <a:p>
            <a:pPr eaLnBrk="1" hangingPunct="1"/>
            <a:endParaRPr lang="en-US" dirty="0" smtClean="0"/>
          </a:p>
          <a:p>
            <a:pPr eaLnBrk="1" hangingPunct="1"/>
            <a:r>
              <a:rPr lang="en-US" dirty="0" smtClean="0"/>
              <a:t>Results-oriented process means that the young adult plays a pivotal role in identifying what they want their lives to look like the day after they leave public education.  Our efforts as educators should be directed toward helping guide the young adult on the pathway to success, in the adult areas of employment, education, and adult independent living.</a:t>
            </a:r>
          </a:p>
        </p:txBody>
      </p:sp>
      <p:sp>
        <p:nvSpPr>
          <p:cNvPr id="41988" name="Slide Number Placeholder 3"/>
          <p:cNvSpPr>
            <a:spLocks noGrp="1"/>
          </p:cNvSpPr>
          <p:nvPr>
            <p:ph type="sldNum" sz="quarter" idx="5"/>
          </p:nvPr>
        </p:nvSpPr>
        <p:spPr>
          <a:noFill/>
        </p:spPr>
        <p:txBody>
          <a:bodyPr/>
          <a:lstStyle/>
          <a:p>
            <a:fld id="{7A5271BA-70BE-4E87-A163-275A292B68A9}" type="slidenum">
              <a:rPr lang="en-US" smtClean="0"/>
              <a:pPr/>
              <a:t>8</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dirty="0" smtClean="0"/>
              <a:t>IDEA 2004, requires that the conversation regarding transition services as a part of the young adults individual education plan (their IEP) begin at age 16.</a:t>
            </a:r>
          </a:p>
          <a:p>
            <a:pPr eaLnBrk="1" hangingPunct="1"/>
            <a:endParaRPr lang="en-US" dirty="0" smtClean="0"/>
          </a:p>
          <a:p>
            <a:pPr eaLnBrk="1" hangingPunct="1"/>
            <a:r>
              <a:rPr lang="en-US" dirty="0" smtClean="0"/>
              <a:t>Here in Colorado we have required that the conversation begin no later than age 15.  Specifically, at Jefferson County schools, we've required that in addition the conversation should begin no later than 9th grade, but certainly can begin earlier than that if the education team and the family members agree through the IEP meeting that such a discussion is warranted based on the circumstances and outcomes for that particular young adult.  </a:t>
            </a:r>
          </a:p>
          <a:p>
            <a:pPr eaLnBrk="1" hangingPunct="1"/>
            <a:endParaRPr lang="en-US" dirty="0" smtClean="0"/>
          </a:p>
          <a:p>
            <a:pPr eaLnBrk="1" hangingPunct="1"/>
            <a:r>
              <a:rPr lang="en-US" dirty="0" smtClean="0"/>
              <a:t>In addition, there are some very specific points that we need to address part of that conversation.  The first point is in the area of measurable post-school outcomes in three critical areas.  The first of these areas is education and training.  Post-secondary education and training can mean more than just a college experience.  It can also mean a </a:t>
            </a:r>
            <a:r>
              <a:rPr lang="en-US" dirty="0" err="1" smtClean="0"/>
              <a:t>a</a:t>
            </a:r>
            <a:r>
              <a:rPr lang="en-US" dirty="0" smtClean="0"/>
              <a:t> four-year or two-year college experience, or involvement in career and technical education courses, it can mean involvement in a vocational technical program, internships, apprenticeships, any kind of on the job training, etc.  Any type of training that helps the young adult increase their skills an facilitate their movement through life can be included in post-secondary education and training.  The second area that we need to address regarding measurable post-school outcomes, is the area of career and employment.  What does a young person want to do in terms of employment?  Do they want to work full time, part-time?  What kind of industry or setting?  Do they like working with people, or data , or machinery?  Where do they want to live while they work?  All of these areas need to be identified as the optimal work experience or employment setting for the young adult.  The third area regarding measurable post school goals is the area of adult independent living.  What kind of transportation does the young person use?  What do they do for fun?  Are they aware of various courses in leisurely activities around town?  Are they aware of their rights as a citizen?  Do they know what is means to enter into a contract or a lease agreement?  Do they know how to access community services?  Do they know how to care for themselves in terms of health issues?  How do they take care of their house/apartment?  Do they know how to budget for food and other expenses?  Do they know how to prepare meals or what kind of foods they need to include as a part of their daily diet?  Do they know how to clean or launder?  Do they know how to get along with other people?  To what degree do they interact and socialize with others?  All of these questions fall under the area of adult independent living.  We need to help the young adult identify all of these measurable post school goals before they leave public education.  </a:t>
            </a:r>
          </a:p>
          <a:p>
            <a:pPr eaLnBrk="1" hangingPunct="1"/>
            <a:endParaRPr lang="en-US" dirty="0" smtClean="0"/>
          </a:p>
          <a:p>
            <a:pPr eaLnBrk="1" hangingPunct="1"/>
            <a:r>
              <a:rPr lang="en-US" dirty="0" smtClean="0"/>
              <a:t>How do we determine these goals?  One of the things that the government has mandated as a federal law is the idea of ongoing age appropriate transition assessments.  By that I mean, how do we help the young adult discover their gifts, their talents, their potential barriers, both in formal and informal testing situations.  This can be done with </a:t>
            </a:r>
            <a:r>
              <a:rPr lang="en-US" dirty="0" err="1" smtClean="0"/>
              <a:t>questionarres</a:t>
            </a:r>
            <a:r>
              <a:rPr lang="en-US" dirty="0" smtClean="0"/>
              <a:t>, job shadowing, experiences in the community, helping them learn about different resources that are available to them and then working with them to determine how well they access those services.  The transition assessments need to be age appropriate and they need to be ongoing from the very beginning of the provision of transition services. </a:t>
            </a:r>
          </a:p>
          <a:p>
            <a:pPr eaLnBrk="1" hangingPunct="1"/>
            <a:endParaRPr lang="en-US" dirty="0" smtClean="0"/>
          </a:p>
          <a:p>
            <a:pPr eaLnBrk="1" hangingPunct="1"/>
            <a:r>
              <a:rPr lang="en-US" dirty="0" smtClean="0"/>
              <a:t>Transition services should also be rendered to identify what adults will do to assist young adults in reaching their post school goals, also we continue to create accompanying goals annually to help the youth down the path toward achievement of those post school outcomes.  </a:t>
            </a:r>
          </a:p>
          <a:p>
            <a:pPr eaLnBrk="1" hangingPunct="1"/>
            <a:endParaRPr lang="en-US" dirty="0" smtClean="0"/>
          </a:p>
          <a:p>
            <a:pPr eaLnBrk="1" hangingPunct="1"/>
            <a:r>
              <a:rPr lang="en-US" dirty="0" smtClean="0"/>
              <a:t>Finally, how do we include other agencies in that discussion?  How do we make sure that the players that are available for folks with disabilities in our communities are invited and participate in a discussion with the IEP team and with a discussion with the young adult.  The discussion should be about the young adult and what kind of services are available to them, their eligibility requirements, and how they get involved in those services.</a:t>
            </a:r>
          </a:p>
        </p:txBody>
      </p:sp>
      <p:sp>
        <p:nvSpPr>
          <p:cNvPr id="44036" name="Slide Number Placeholder 3"/>
          <p:cNvSpPr>
            <a:spLocks noGrp="1"/>
          </p:cNvSpPr>
          <p:nvPr>
            <p:ph type="sldNum" sz="quarter" idx="5"/>
          </p:nvPr>
        </p:nvSpPr>
        <p:spPr>
          <a:noFill/>
        </p:spPr>
        <p:txBody>
          <a:bodyPr/>
          <a:lstStyle/>
          <a:p>
            <a:fld id="{80E18958-0CD1-43D9-96DC-52E79F67FA01}" type="slidenum">
              <a:rPr lang="en-US" smtClean="0"/>
              <a:pPr/>
              <a:t>9</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b="0">
              <a:latin typeface="Times New Roman" pitchFamily="18" charset="0"/>
            </a:endParaRPr>
          </a:p>
        </p:txBody>
      </p:sp>
      <p:pic>
        <p:nvPicPr>
          <p:cNvPr id="5" name="Picture 8" descr="YouthWorks"/>
          <p:cNvPicPr>
            <a:picLocks noChangeAspect="1" noChangeArrowheads="1"/>
          </p:cNvPicPr>
          <p:nvPr userDrawn="1"/>
        </p:nvPicPr>
        <p:blipFill>
          <a:blip r:embed="rId2" cstate="print"/>
          <a:srcRect/>
          <a:stretch>
            <a:fillRect/>
          </a:stretch>
        </p:blipFill>
        <p:spPr bwMode="auto">
          <a:xfrm>
            <a:off x="0" y="6107113"/>
            <a:ext cx="2438400" cy="674687"/>
          </a:xfrm>
          <a:prstGeom prst="rect">
            <a:avLst/>
          </a:prstGeom>
          <a:noFill/>
          <a:ln w="9525">
            <a:noFill/>
            <a:miter lim="800000"/>
            <a:headEnd/>
            <a:tailEnd/>
          </a:ln>
        </p:spPr>
      </p:pic>
      <p:pic>
        <p:nvPicPr>
          <p:cNvPr id="6" name="Picture 9" descr="tifbluesmall"/>
          <p:cNvPicPr>
            <a:picLocks noChangeAspect="1" noChangeArrowheads="1"/>
          </p:cNvPicPr>
          <p:nvPr userDrawn="1"/>
        </p:nvPicPr>
        <p:blipFill>
          <a:blip r:embed="rId3" cstate="print"/>
          <a:srcRect/>
          <a:stretch>
            <a:fillRect/>
          </a:stretch>
        </p:blipFill>
        <p:spPr bwMode="auto">
          <a:xfrm>
            <a:off x="2667000" y="5715000"/>
            <a:ext cx="762000" cy="609600"/>
          </a:xfrm>
          <a:prstGeom prst="rect">
            <a:avLst/>
          </a:prstGeom>
          <a:noFill/>
          <a:ln w="9525">
            <a:noFill/>
            <a:miter lim="800000"/>
            <a:headEnd/>
            <a:tailEnd/>
          </a:ln>
        </p:spPr>
      </p:pic>
      <p:pic>
        <p:nvPicPr>
          <p:cNvPr id="7" name="Picture 10" descr="JeffcoLogo"/>
          <p:cNvPicPr>
            <a:picLocks noChangeAspect="1" noChangeArrowheads="1"/>
          </p:cNvPicPr>
          <p:nvPr userDrawn="1"/>
        </p:nvPicPr>
        <p:blipFill>
          <a:blip r:embed="rId4" cstate="print"/>
          <a:srcRect/>
          <a:stretch>
            <a:fillRect/>
          </a:stretch>
        </p:blipFill>
        <p:spPr bwMode="auto">
          <a:xfrm>
            <a:off x="3505200" y="6172200"/>
            <a:ext cx="1295400" cy="609600"/>
          </a:xfrm>
          <a:prstGeom prst="rect">
            <a:avLst/>
          </a:prstGeom>
          <a:noFill/>
          <a:ln w="9525">
            <a:noFill/>
            <a:miter lim="800000"/>
            <a:headEnd/>
            <a:tailEnd/>
          </a:ln>
        </p:spPr>
      </p:pic>
      <p:pic>
        <p:nvPicPr>
          <p:cNvPr id="8" name="Picture 11" descr="Proof3_New WIN Logo"/>
          <p:cNvPicPr>
            <a:picLocks noChangeAspect="1" noChangeArrowheads="1"/>
          </p:cNvPicPr>
          <p:nvPr userDrawn="1"/>
        </p:nvPicPr>
        <p:blipFill>
          <a:blip r:embed="rId5" cstate="print"/>
          <a:srcRect/>
          <a:stretch>
            <a:fillRect/>
          </a:stretch>
        </p:blipFill>
        <p:spPr bwMode="auto">
          <a:xfrm>
            <a:off x="6781800" y="5562600"/>
            <a:ext cx="1219200" cy="666750"/>
          </a:xfrm>
          <a:prstGeom prst="rect">
            <a:avLst/>
          </a:prstGeom>
          <a:noFill/>
          <a:ln w="9525">
            <a:noFill/>
            <a:miter lim="800000"/>
            <a:headEnd/>
            <a:tailEnd/>
          </a:ln>
        </p:spPr>
      </p:pic>
      <p:pic>
        <p:nvPicPr>
          <p:cNvPr id="9" name="top4_r1_c1" descr="DDRC Home Page"/>
          <p:cNvPicPr>
            <a:picLocks noChangeAspect="1" noChangeArrowheads="1"/>
          </p:cNvPicPr>
          <p:nvPr userDrawn="1"/>
        </p:nvPicPr>
        <p:blipFill>
          <a:blip r:embed="rId6" cstate="print"/>
          <a:srcRect/>
          <a:stretch>
            <a:fillRect/>
          </a:stretch>
        </p:blipFill>
        <p:spPr bwMode="auto">
          <a:xfrm>
            <a:off x="5791200" y="6091238"/>
            <a:ext cx="1295400" cy="690562"/>
          </a:xfrm>
          <a:prstGeom prst="rect">
            <a:avLst/>
          </a:prstGeom>
          <a:noFill/>
          <a:ln w="9525">
            <a:noFill/>
            <a:miter lim="800000"/>
            <a:headEnd/>
            <a:tailEnd/>
          </a:ln>
        </p:spPr>
      </p:pic>
      <p:pic>
        <p:nvPicPr>
          <p:cNvPr id="10" name="Picture 14"/>
          <p:cNvPicPr>
            <a:picLocks noChangeAspect="1" noChangeArrowheads="1"/>
          </p:cNvPicPr>
          <p:nvPr userDrawn="1"/>
        </p:nvPicPr>
        <p:blipFill>
          <a:blip r:embed="rId7" cstate="print"/>
          <a:srcRect/>
          <a:stretch>
            <a:fillRect/>
          </a:stretch>
        </p:blipFill>
        <p:spPr bwMode="auto">
          <a:xfrm>
            <a:off x="4648200" y="5715000"/>
            <a:ext cx="1295400" cy="358775"/>
          </a:xfrm>
          <a:prstGeom prst="rect">
            <a:avLst/>
          </a:prstGeom>
          <a:noFill/>
          <a:ln w="9525">
            <a:noFill/>
            <a:miter lim="800000"/>
            <a:headEnd/>
            <a:tailEnd/>
          </a:ln>
        </p:spPr>
      </p:pic>
      <p:pic>
        <p:nvPicPr>
          <p:cNvPr id="11" name="Picture 15"/>
          <p:cNvPicPr>
            <a:picLocks noChangeAspect="1" noChangeArrowheads="1"/>
          </p:cNvPicPr>
          <p:nvPr userDrawn="1"/>
        </p:nvPicPr>
        <p:blipFill>
          <a:blip r:embed="rId8" cstate="print"/>
          <a:srcRect/>
          <a:stretch>
            <a:fillRect/>
          </a:stretch>
        </p:blipFill>
        <p:spPr bwMode="auto">
          <a:xfrm>
            <a:off x="7924800" y="6019800"/>
            <a:ext cx="685800" cy="649288"/>
          </a:xfrm>
          <a:prstGeom prst="rect">
            <a:avLst/>
          </a:prstGeom>
          <a:noFill/>
          <a:ln w="9525">
            <a:noFill/>
            <a:miter lim="800000"/>
            <a:headEnd/>
            <a:tailEnd/>
          </a:ln>
        </p:spPr>
      </p:pic>
      <p:sp>
        <p:nvSpPr>
          <p:cNvPr id="552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52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12"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3"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9667681-8363-4400-8ACA-E12628877D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9CD35A4-5642-4534-B9D1-EDE1FAC1F8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7FE06C3-C223-473E-930A-256CF39107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F1BE880-A63E-4B24-90A5-1DBE4B3AFE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96EEA1B-A7C9-4261-9890-366F05E767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DBD8EE6-3247-45E7-AFB4-2498E82770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9D6ED4F-DB1D-41B8-B9E3-1D54F47E2C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91547CB-7A87-4D6E-A5CC-F7A055882F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1B941C0-0386-4AA4-BD1E-2F84ABBFA7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94DB28F-B0A3-48DF-9DF3-1E48E1FE77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9535E6D-4AC8-4DDE-BD2A-86FA3EACEA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312DCD5-A628-420F-8825-96AF84B3C3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b="0">
              <a:latin typeface="Times New Roman" pitchFamily="18" charset="0"/>
            </a:endParaRPr>
          </a:p>
        </p:txBody>
      </p:sp>
      <p:sp>
        <p:nvSpPr>
          <p:cNvPr id="542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b="0"/>
          </a:p>
        </p:txBody>
      </p:sp>
      <p:sp>
        <p:nvSpPr>
          <p:cNvPr id="542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542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0"/>
            </a:lvl1pPr>
          </a:lstStyle>
          <a:p>
            <a:pPr>
              <a:defRPr/>
            </a:pPr>
            <a:endParaRPr lang="en-US"/>
          </a:p>
        </p:txBody>
      </p:sp>
      <p:sp>
        <p:nvSpPr>
          <p:cNvPr id="542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fld id="{3570F052-E86E-4AC8-919D-27CF8000CB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png"/><Relationship Id="rId5" Type="http://schemas.openxmlformats.org/officeDocument/2006/relationships/image" Target="cid:image001.gif@01C8CD38.22E5FE60" TargetMode="External"/><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4.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5.wmf"/><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9.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0.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1.gi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6.w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8.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9.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e.state.co.us/cdesped/TK.asp" TargetMode="Externa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3.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7.wmf"/><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8.wmf"/><Relationship Id="rId1" Type="http://schemas.openxmlformats.org/officeDocument/2006/relationships/tags" Target="../tags/tag5.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C:\Documents and Settings\drarich\Local Settings\Temporary Internet Files\Content.IE5\74MZ3E8H\MP900321197[1].jpg"/>
          <p:cNvPicPr>
            <a:picLocks noChangeAspect="1" noChangeArrowheads="1"/>
          </p:cNvPicPr>
          <p:nvPr/>
        </p:nvPicPr>
        <p:blipFill>
          <a:blip r:embed="rId3" cstate="print"/>
          <a:srcRect/>
          <a:stretch>
            <a:fillRect/>
          </a:stretch>
        </p:blipFill>
        <p:spPr bwMode="auto">
          <a:xfrm>
            <a:off x="6324600" y="228600"/>
            <a:ext cx="2609850" cy="3657600"/>
          </a:xfrm>
          <a:prstGeom prst="rect">
            <a:avLst/>
          </a:prstGeom>
          <a:noFill/>
        </p:spPr>
      </p:pic>
      <p:sp>
        <p:nvSpPr>
          <p:cNvPr id="2" name="Title 1"/>
          <p:cNvSpPr>
            <a:spLocks noGrp="1"/>
          </p:cNvSpPr>
          <p:nvPr>
            <p:ph type="title"/>
          </p:nvPr>
        </p:nvSpPr>
        <p:spPr/>
        <p:txBody>
          <a:bodyPr/>
          <a:lstStyle/>
          <a:p>
            <a:r>
              <a:rPr lang="en-US" dirty="0" smtClean="0">
                <a:latin typeface="+mn-lt"/>
              </a:rPr>
              <a:t>Transition</a:t>
            </a:r>
            <a:r>
              <a:rPr lang="en-US" dirty="0" smtClean="0"/>
              <a:t> IEP</a:t>
            </a:r>
            <a:br>
              <a:rPr lang="en-US" dirty="0" smtClean="0"/>
            </a:br>
            <a:endParaRPr lang="en-US" sz="2000" dirty="0"/>
          </a:p>
        </p:txBody>
      </p:sp>
      <p:sp>
        <p:nvSpPr>
          <p:cNvPr id="5" name="Content Placeholder 4"/>
          <p:cNvSpPr>
            <a:spLocks noGrp="1"/>
          </p:cNvSpPr>
          <p:nvPr>
            <p:ph idx="1"/>
          </p:nvPr>
        </p:nvSpPr>
        <p:spPr>
          <a:xfrm>
            <a:off x="566738" y="1752600"/>
            <a:ext cx="8001000" cy="4267200"/>
          </a:xfrm>
        </p:spPr>
        <p:txBody>
          <a:bodyPr/>
          <a:lstStyle/>
          <a:p>
            <a:pPr>
              <a:buNone/>
            </a:pPr>
            <a:r>
              <a:rPr lang="en-US" sz="3600" dirty="0" smtClean="0"/>
              <a:t>Using </a:t>
            </a:r>
            <a:r>
              <a:rPr lang="en-US" sz="3600" dirty="0"/>
              <a:t>Your IEP to Plan </a:t>
            </a:r>
            <a:endParaRPr lang="en-US" sz="3600" dirty="0" smtClean="0"/>
          </a:p>
          <a:p>
            <a:pPr>
              <a:buNone/>
            </a:pPr>
            <a:r>
              <a:rPr lang="en-US" sz="3600" dirty="0" smtClean="0"/>
              <a:t>for Your Life After </a:t>
            </a:r>
          </a:p>
          <a:p>
            <a:pPr>
              <a:buNone/>
            </a:pPr>
            <a:r>
              <a:rPr lang="en-US" sz="3600" dirty="0" smtClean="0"/>
              <a:t>High School</a:t>
            </a:r>
          </a:p>
          <a:p>
            <a:pPr>
              <a:buNone/>
            </a:pPr>
            <a:endParaRPr lang="en-US" sz="2800" dirty="0" smtClean="0"/>
          </a:p>
          <a:p>
            <a:pPr>
              <a:buNone/>
            </a:pPr>
            <a:r>
              <a:rPr lang="en-US" sz="2800" dirty="0" smtClean="0"/>
              <a:t>Presented by the Transition Alliance Group</a:t>
            </a:r>
            <a:endParaRPr lang="en-US" sz="2800"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1</a:t>
            </a:fld>
            <a:endParaRPr lang="en-US" dirty="0"/>
          </a:p>
        </p:txBody>
      </p:sp>
      <p:pic>
        <p:nvPicPr>
          <p:cNvPr id="1026" name="top4_r1_c1" descr="DDRC Home Page"/>
          <p:cNvPicPr>
            <a:picLocks noChangeAspect="1" noChangeArrowheads="1"/>
          </p:cNvPicPr>
          <p:nvPr/>
        </p:nvPicPr>
        <p:blipFill>
          <a:blip r:embed="rId4" r:link="rId5" cstate="print"/>
          <a:srcRect/>
          <a:stretch>
            <a:fillRect/>
          </a:stretch>
        </p:blipFill>
        <p:spPr bwMode="auto">
          <a:xfrm>
            <a:off x="685800" y="4876800"/>
            <a:ext cx="2057400" cy="1258804"/>
          </a:xfrm>
          <a:prstGeom prst="rect">
            <a:avLst/>
          </a:prstGeom>
          <a:noFill/>
          <a:ln w="9525">
            <a:noFill/>
            <a:miter lim="800000"/>
            <a:headEnd/>
            <a:tailEnd/>
          </a:ln>
        </p:spPr>
      </p:pic>
      <p:pic>
        <p:nvPicPr>
          <p:cNvPr id="1028" name="Picture 2" descr="JeffcoLogo"/>
          <p:cNvPicPr>
            <a:picLocks noChangeAspect="1" noChangeArrowheads="1"/>
          </p:cNvPicPr>
          <p:nvPr/>
        </p:nvPicPr>
        <p:blipFill>
          <a:blip r:embed="rId6" cstate="print"/>
          <a:srcRect/>
          <a:stretch>
            <a:fillRect/>
          </a:stretch>
        </p:blipFill>
        <p:spPr bwMode="auto">
          <a:xfrm>
            <a:off x="6553200" y="5029200"/>
            <a:ext cx="2163679" cy="990600"/>
          </a:xfrm>
          <a:prstGeom prst="rect">
            <a:avLst/>
          </a:prstGeom>
          <a:noFill/>
          <a:ln w="9525">
            <a:noFill/>
            <a:miter lim="800000"/>
            <a:headEnd/>
            <a:tailEnd/>
          </a:ln>
        </p:spPr>
      </p:pic>
      <p:pic>
        <p:nvPicPr>
          <p:cNvPr id="3" name="Picture 2" descr="U:\= ArcJC Logos\JPG &amp; PNG Files MS Office\PNG Files Transparent Backgrounds\Arc_JeffrsnClrCrkGilpin_Color_Pos_PNG.png"/>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7999" y="4748212"/>
            <a:ext cx="3797311" cy="14239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13</a:t>
            </a:r>
            <a:endParaRPr lang="en-US" dirty="0"/>
          </a:p>
        </p:txBody>
      </p:sp>
      <p:sp>
        <p:nvSpPr>
          <p:cNvPr id="3" name="Content Placeholder 2"/>
          <p:cNvSpPr>
            <a:spLocks noGrp="1"/>
          </p:cNvSpPr>
          <p:nvPr>
            <p:ph idx="1"/>
          </p:nvPr>
        </p:nvSpPr>
        <p:spPr/>
        <p:txBody>
          <a:bodyPr/>
          <a:lstStyle/>
          <a:p>
            <a:r>
              <a:rPr lang="en-US" dirty="0" smtClean="0"/>
              <a:t>Annual review of </a:t>
            </a:r>
            <a:r>
              <a:rPr lang="en-US" dirty="0" err="1" smtClean="0"/>
              <a:t>JeffCo</a:t>
            </a:r>
            <a:r>
              <a:rPr lang="en-US" dirty="0" smtClean="0"/>
              <a:t> secondary IEPs to ensure compliance with requirements under Federal regulations. </a:t>
            </a:r>
          </a:p>
          <a:p>
            <a:r>
              <a:rPr lang="en-US" dirty="0" smtClean="0"/>
              <a:t>Encourages school teams to review and amend development of student IEP. </a:t>
            </a:r>
          </a:p>
          <a:p>
            <a:r>
              <a:rPr lang="en-US" dirty="0" smtClean="0"/>
              <a:t>Just Completed- </a:t>
            </a:r>
            <a:r>
              <a:rPr lang="en-US" dirty="0" err="1" smtClean="0"/>
              <a:t>JeffCo</a:t>
            </a:r>
            <a:r>
              <a:rPr lang="en-US" dirty="0" smtClean="0"/>
              <a:t> is compliant! </a:t>
            </a:r>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10</a:t>
            </a:fld>
            <a:endParaRPr lang="en-US"/>
          </a:p>
        </p:txBody>
      </p:sp>
      <p:pic>
        <p:nvPicPr>
          <p:cNvPr id="13314" name="Picture 2" descr="C:\Documents and Settings\drarich\Local Settings\Temporary Internet Files\Content.IE5\Z1MYOUDA\MC900437062[1].png"/>
          <p:cNvPicPr>
            <a:picLocks noChangeAspect="1" noChangeArrowheads="1"/>
          </p:cNvPicPr>
          <p:nvPr/>
        </p:nvPicPr>
        <p:blipFill>
          <a:blip r:embed="rId3" cstate="print"/>
          <a:srcRect/>
          <a:stretch>
            <a:fillRect/>
          </a:stretch>
        </p:blipFill>
        <p:spPr bwMode="auto">
          <a:xfrm>
            <a:off x="6934200" y="0"/>
            <a:ext cx="1714500" cy="1714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14</a:t>
            </a:r>
            <a:endParaRPr lang="en-US" dirty="0"/>
          </a:p>
        </p:txBody>
      </p:sp>
      <p:sp>
        <p:nvSpPr>
          <p:cNvPr id="3" name="Content Placeholder 2"/>
          <p:cNvSpPr>
            <a:spLocks noGrp="1"/>
          </p:cNvSpPr>
          <p:nvPr>
            <p:ph idx="1"/>
          </p:nvPr>
        </p:nvSpPr>
        <p:spPr/>
        <p:txBody>
          <a:bodyPr/>
          <a:lstStyle/>
          <a:p>
            <a:r>
              <a:rPr lang="en-US" dirty="0" smtClean="0"/>
              <a:t>How are our students doing one year following graduation in regard to education, employment and </a:t>
            </a:r>
          </a:p>
          <a:p>
            <a:pPr>
              <a:buNone/>
            </a:pPr>
            <a:r>
              <a:rPr lang="en-US" dirty="0" smtClean="0"/>
              <a:t>   quality of life?</a:t>
            </a:r>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11</a:t>
            </a:fld>
            <a:endParaRPr lang="en-US"/>
          </a:p>
        </p:txBody>
      </p:sp>
      <p:pic>
        <p:nvPicPr>
          <p:cNvPr id="6" name="Picture 5"/>
          <p:cNvPicPr>
            <a:picLocks noChangeAspect="1"/>
          </p:cNvPicPr>
          <p:nvPr/>
        </p:nvPicPr>
        <p:blipFill>
          <a:blip r:embed="rId2" cstate="print"/>
          <a:stretch>
            <a:fillRect/>
          </a:stretch>
        </p:blipFill>
        <p:spPr>
          <a:xfrm>
            <a:off x="5029200" y="3429000"/>
            <a:ext cx="2971800" cy="2679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8001000" cy="1216025"/>
          </a:xfrm>
        </p:spPr>
        <p:txBody>
          <a:bodyPr/>
          <a:lstStyle/>
          <a:p>
            <a:pPr eaLnBrk="1" hangingPunct="1"/>
            <a:r>
              <a:rPr lang="en-US" dirty="0" smtClean="0"/>
              <a:t>What is Transition?</a:t>
            </a:r>
            <a:endParaRPr lang="en-US" dirty="0" smtClean="0">
              <a:solidFill>
                <a:schemeClr val="bg1"/>
              </a:solidFill>
              <a:latin typeface="Verdana" pitchFamily="34" charset="0"/>
            </a:endParaRPr>
          </a:p>
        </p:txBody>
      </p:sp>
      <p:sp>
        <p:nvSpPr>
          <p:cNvPr id="352259" name="Rectangle 3"/>
          <p:cNvSpPr>
            <a:spLocks noGrp="1" noChangeArrowheads="1"/>
          </p:cNvSpPr>
          <p:nvPr>
            <p:ph type="body" idx="1"/>
          </p:nvPr>
        </p:nvSpPr>
        <p:spPr>
          <a:xfrm>
            <a:off x="762000" y="1827213"/>
            <a:ext cx="7313612" cy="5030787"/>
          </a:xfrm>
        </p:spPr>
        <p:txBody>
          <a:bodyPr/>
          <a:lstStyle/>
          <a:p>
            <a:pPr eaLnBrk="1" hangingPunct="1"/>
            <a:r>
              <a:rPr lang="en-US" dirty="0" smtClean="0"/>
              <a:t>The successful movement from school to a productive adult life.</a:t>
            </a:r>
          </a:p>
          <a:p>
            <a:pPr eaLnBrk="1" hangingPunct="1">
              <a:buFont typeface="Wingdings" pitchFamily="2" charset="2"/>
              <a:buNone/>
            </a:pPr>
            <a:endParaRPr lang="en-US" sz="800" dirty="0" smtClean="0"/>
          </a:p>
          <a:p>
            <a:pPr eaLnBrk="1" hangingPunct="1"/>
            <a:r>
              <a:rPr lang="en-US" dirty="0" smtClean="0"/>
              <a:t>Based on student needs, interests, and preferences reflected in the following areas:</a:t>
            </a:r>
          </a:p>
          <a:p>
            <a:pPr eaLnBrk="1" hangingPunct="1">
              <a:buFont typeface="Wingdings" pitchFamily="2" charset="2"/>
              <a:buNone/>
            </a:pPr>
            <a:endParaRPr lang="en-US" sz="800" dirty="0" smtClean="0"/>
          </a:p>
          <a:p>
            <a:pPr lvl="1" eaLnBrk="1" hangingPunct="1"/>
            <a:r>
              <a:rPr lang="en-US" dirty="0" smtClean="0"/>
              <a:t>Education/Training</a:t>
            </a:r>
          </a:p>
          <a:p>
            <a:pPr lvl="1" eaLnBrk="1" hangingPunct="1"/>
            <a:r>
              <a:rPr lang="en-US" dirty="0" smtClean="0"/>
              <a:t>Career/Employment</a:t>
            </a:r>
          </a:p>
          <a:p>
            <a:pPr lvl="1" eaLnBrk="1" hangingPunct="1"/>
            <a:r>
              <a:rPr lang="en-US" dirty="0" smtClean="0"/>
              <a:t>Independent Living</a:t>
            </a:r>
          </a:p>
          <a:p>
            <a:pPr lvl="1" eaLnBrk="1" hangingPunct="1"/>
            <a:endParaRPr lang="en-US" dirty="0" smtClean="0"/>
          </a:p>
        </p:txBody>
      </p:sp>
      <p:pic>
        <p:nvPicPr>
          <p:cNvPr id="5124" name="Picture 6" descr="MC900441144[1]"/>
          <p:cNvPicPr>
            <a:picLocks noChangeAspect="1" noChangeArrowheads="1"/>
          </p:cNvPicPr>
          <p:nvPr/>
        </p:nvPicPr>
        <p:blipFill>
          <a:blip r:embed="rId3" cstate="print"/>
          <a:srcRect/>
          <a:stretch>
            <a:fillRect/>
          </a:stretch>
        </p:blipFill>
        <p:spPr bwMode="auto">
          <a:xfrm>
            <a:off x="6400800" y="4706938"/>
            <a:ext cx="2076450" cy="1598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1000" fill="hold"/>
                                        <p:tgtEl>
                                          <p:spTgt spid="35225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52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anim calcmode="lin" valueType="num">
                                      <p:cBhvr additive="base">
                                        <p:cTn id="13" dur="1000" fill="hold"/>
                                        <p:tgtEl>
                                          <p:spTgt spid="35225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5225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anim calcmode="lin" valueType="num">
                                      <p:cBhvr additive="base">
                                        <p:cTn id="17" dur="1000" fill="hold"/>
                                        <p:tgtEl>
                                          <p:spTgt spid="352259">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5225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2259">
                                            <p:txEl>
                                              <p:pRg st="5" end="5"/>
                                            </p:txEl>
                                          </p:spTgt>
                                        </p:tgtEl>
                                        <p:attrNameLst>
                                          <p:attrName>style.visibility</p:attrName>
                                        </p:attrNameLst>
                                      </p:cBhvr>
                                      <p:to>
                                        <p:strVal val="visible"/>
                                      </p:to>
                                    </p:set>
                                    <p:anim calcmode="lin" valueType="num">
                                      <p:cBhvr additive="base">
                                        <p:cTn id="21" dur="1000" fill="hold"/>
                                        <p:tgtEl>
                                          <p:spTgt spid="352259">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5225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52259">
                                            <p:txEl>
                                              <p:pRg st="6" end="6"/>
                                            </p:txEl>
                                          </p:spTgt>
                                        </p:tgtEl>
                                        <p:attrNameLst>
                                          <p:attrName>style.visibility</p:attrName>
                                        </p:attrNameLst>
                                      </p:cBhvr>
                                      <p:to>
                                        <p:strVal val="visible"/>
                                      </p:to>
                                    </p:set>
                                    <p:anim calcmode="lin" valueType="num">
                                      <p:cBhvr additive="base">
                                        <p:cTn id="25" dur="1000" fill="hold"/>
                                        <p:tgtEl>
                                          <p:spTgt spid="352259">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52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0"/>
            <a:ext cx="8077200" cy="1524000"/>
          </a:xfrm>
        </p:spPr>
        <p:txBody>
          <a:bodyPr/>
          <a:lstStyle/>
          <a:p>
            <a:pPr eaLnBrk="1" hangingPunct="1"/>
            <a:r>
              <a:rPr lang="en-US" sz="3200" dirty="0" smtClean="0">
                <a:latin typeface="+mn-lt"/>
              </a:rPr>
              <a:t>What are the critical elements of Transition Planning?</a:t>
            </a:r>
            <a:endParaRPr lang="en-US" sz="3200" dirty="0" smtClean="0">
              <a:solidFill>
                <a:schemeClr val="bg1"/>
              </a:solidFill>
              <a:latin typeface="Verdana" pitchFamily="34" charset="0"/>
            </a:endParaRPr>
          </a:p>
        </p:txBody>
      </p:sp>
      <p:sp>
        <p:nvSpPr>
          <p:cNvPr id="357379" name="Rectangle 3"/>
          <p:cNvSpPr>
            <a:spLocks noGrp="1" noChangeArrowheads="1"/>
          </p:cNvSpPr>
          <p:nvPr>
            <p:ph idx="1"/>
          </p:nvPr>
        </p:nvSpPr>
        <p:spPr/>
        <p:txBody>
          <a:bodyPr/>
          <a:lstStyle/>
          <a:p>
            <a:pPr eaLnBrk="1" hangingPunct="1"/>
            <a:r>
              <a:rPr lang="en-US" dirty="0" smtClean="0"/>
              <a:t>Transition Assessments</a:t>
            </a:r>
          </a:p>
          <a:p>
            <a:pPr eaLnBrk="1" hangingPunct="1"/>
            <a:r>
              <a:rPr lang="en-US" dirty="0" smtClean="0"/>
              <a:t>PLAAFP</a:t>
            </a:r>
          </a:p>
          <a:p>
            <a:pPr eaLnBrk="1" hangingPunct="1"/>
            <a:r>
              <a:rPr lang="en-US" dirty="0" smtClean="0"/>
              <a:t>Post Secondary Outcome</a:t>
            </a:r>
          </a:p>
          <a:p>
            <a:pPr eaLnBrk="1" hangingPunct="1"/>
            <a:r>
              <a:rPr lang="en-US" dirty="0" smtClean="0"/>
              <a:t>Course of Study</a:t>
            </a:r>
          </a:p>
          <a:p>
            <a:pPr eaLnBrk="1" hangingPunct="1"/>
            <a:r>
              <a:rPr lang="en-US" dirty="0" smtClean="0"/>
              <a:t>Transition Services</a:t>
            </a:r>
          </a:p>
          <a:p>
            <a:pPr eaLnBrk="1" hangingPunct="1"/>
            <a:r>
              <a:rPr lang="en-US" dirty="0" smtClean="0"/>
              <a:t>Agency Linkages </a:t>
            </a:r>
          </a:p>
          <a:p>
            <a:pPr eaLnBrk="1" hangingPunct="1"/>
            <a:r>
              <a:rPr lang="en-US" dirty="0" smtClean="0"/>
              <a:t>Annual Goals and Objectives</a:t>
            </a:r>
          </a:p>
          <a:p>
            <a:pPr eaLnBrk="1" hangingPunct="1"/>
            <a:r>
              <a:rPr lang="en-US" dirty="0" smtClean="0"/>
              <a:t>Student Voice/Invitation</a:t>
            </a:r>
          </a:p>
          <a:p>
            <a:pPr eaLnBrk="1" hangingPunct="1">
              <a:buFont typeface="Wingdings" pitchFamily="2" charset="2"/>
              <a:buNone/>
            </a:pPr>
            <a:endParaRPr lang="en-US" dirty="0" smtClean="0"/>
          </a:p>
          <a:p>
            <a:pPr eaLnBrk="1" hangingPunct="1"/>
            <a:endParaRPr lang="en-US" dirty="0" smtClean="0"/>
          </a:p>
          <a:p>
            <a:pPr eaLnBrk="1" hangingPunct="1">
              <a:buFont typeface="Wingdings" pitchFamily="2" charset="2"/>
              <a:buNone/>
            </a:pPr>
            <a:endParaRPr lang="en-US" dirty="0" smtClean="0"/>
          </a:p>
        </p:txBody>
      </p:sp>
      <p:pic>
        <p:nvPicPr>
          <p:cNvPr id="3076" name="Picture 5" descr="MC900231610[1]"/>
          <p:cNvPicPr>
            <a:picLocks noChangeAspect="1" noChangeArrowheads="1"/>
          </p:cNvPicPr>
          <p:nvPr/>
        </p:nvPicPr>
        <p:blipFill>
          <a:blip r:embed="rId3" cstate="print"/>
          <a:srcRect/>
          <a:stretch>
            <a:fillRect/>
          </a:stretch>
        </p:blipFill>
        <p:spPr bwMode="auto">
          <a:xfrm>
            <a:off x="6172200" y="2286000"/>
            <a:ext cx="24765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1000" fill="hold"/>
                                        <p:tgtEl>
                                          <p:spTgt spid="35737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57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7379">
                                            <p:txEl>
                                              <p:pRg st="1" end="1"/>
                                            </p:txEl>
                                          </p:spTgt>
                                        </p:tgtEl>
                                        <p:attrNameLst>
                                          <p:attrName>style.visibility</p:attrName>
                                        </p:attrNameLst>
                                      </p:cBhvr>
                                      <p:to>
                                        <p:strVal val="visible"/>
                                      </p:to>
                                    </p:set>
                                    <p:anim calcmode="lin" valueType="num">
                                      <p:cBhvr additive="base">
                                        <p:cTn id="13" dur="1000" fill="hold"/>
                                        <p:tgtEl>
                                          <p:spTgt spid="35737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57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7379">
                                            <p:txEl>
                                              <p:pRg st="2" end="2"/>
                                            </p:txEl>
                                          </p:spTgt>
                                        </p:tgtEl>
                                        <p:attrNameLst>
                                          <p:attrName>style.visibility</p:attrName>
                                        </p:attrNameLst>
                                      </p:cBhvr>
                                      <p:to>
                                        <p:strVal val="visible"/>
                                      </p:to>
                                    </p:set>
                                    <p:anim calcmode="lin" valueType="num">
                                      <p:cBhvr additive="base">
                                        <p:cTn id="19" dur="1000" fill="hold"/>
                                        <p:tgtEl>
                                          <p:spTgt spid="35737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57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7379">
                                            <p:txEl>
                                              <p:pRg st="3" end="3"/>
                                            </p:txEl>
                                          </p:spTgt>
                                        </p:tgtEl>
                                        <p:attrNameLst>
                                          <p:attrName>style.visibility</p:attrName>
                                        </p:attrNameLst>
                                      </p:cBhvr>
                                      <p:to>
                                        <p:strVal val="visible"/>
                                      </p:to>
                                    </p:set>
                                    <p:anim calcmode="lin" valueType="num">
                                      <p:cBhvr additive="base">
                                        <p:cTn id="25" dur="1000" fill="hold"/>
                                        <p:tgtEl>
                                          <p:spTgt spid="35737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57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7379">
                                            <p:txEl>
                                              <p:pRg st="4" end="4"/>
                                            </p:txEl>
                                          </p:spTgt>
                                        </p:tgtEl>
                                        <p:attrNameLst>
                                          <p:attrName>style.visibility</p:attrName>
                                        </p:attrNameLst>
                                      </p:cBhvr>
                                      <p:to>
                                        <p:strVal val="visible"/>
                                      </p:to>
                                    </p:set>
                                    <p:anim calcmode="lin" valueType="num">
                                      <p:cBhvr additive="base">
                                        <p:cTn id="31" dur="1000" fill="hold"/>
                                        <p:tgtEl>
                                          <p:spTgt spid="357379">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573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7379">
                                            <p:txEl>
                                              <p:pRg st="5" end="5"/>
                                            </p:txEl>
                                          </p:spTgt>
                                        </p:tgtEl>
                                        <p:attrNameLst>
                                          <p:attrName>style.visibility</p:attrName>
                                        </p:attrNameLst>
                                      </p:cBhvr>
                                      <p:to>
                                        <p:strVal val="visible"/>
                                      </p:to>
                                    </p:set>
                                    <p:anim calcmode="lin" valueType="num">
                                      <p:cBhvr additive="base">
                                        <p:cTn id="37" dur="1000" fill="hold"/>
                                        <p:tgtEl>
                                          <p:spTgt spid="357379">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573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7379">
                                            <p:txEl>
                                              <p:pRg st="6" end="6"/>
                                            </p:txEl>
                                          </p:spTgt>
                                        </p:tgtEl>
                                        <p:attrNameLst>
                                          <p:attrName>style.visibility</p:attrName>
                                        </p:attrNameLst>
                                      </p:cBhvr>
                                      <p:to>
                                        <p:strVal val="visible"/>
                                      </p:to>
                                    </p:set>
                                    <p:anim calcmode="lin" valueType="num">
                                      <p:cBhvr additive="base">
                                        <p:cTn id="43" dur="1000" fill="hold"/>
                                        <p:tgtEl>
                                          <p:spTgt spid="357379">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573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7379">
                                            <p:txEl>
                                              <p:pRg st="7" end="7"/>
                                            </p:txEl>
                                          </p:spTgt>
                                        </p:tgtEl>
                                        <p:attrNameLst>
                                          <p:attrName>style.visibility</p:attrName>
                                        </p:attrNameLst>
                                      </p:cBhvr>
                                      <p:to>
                                        <p:strVal val="visible"/>
                                      </p:to>
                                    </p:set>
                                    <p:anim calcmode="lin" valueType="num">
                                      <p:cBhvr additive="base">
                                        <p:cTn id="49" dur="1000" fill="hold"/>
                                        <p:tgtEl>
                                          <p:spTgt spid="357379">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573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C:\Documents and Settings\drarich\Local Settings\Temporary Internet Files\Content.IE5\Z1MYOUDA\MC900441426[1].png"/>
          <p:cNvPicPr>
            <a:picLocks noChangeAspect="1" noChangeArrowheads="1"/>
          </p:cNvPicPr>
          <p:nvPr/>
        </p:nvPicPr>
        <p:blipFill>
          <a:blip r:embed="rId3" cstate="print"/>
          <a:srcRect/>
          <a:stretch>
            <a:fillRect/>
          </a:stretch>
        </p:blipFill>
        <p:spPr bwMode="auto">
          <a:xfrm>
            <a:off x="6248400" y="3962400"/>
            <a:ext cx="2895600" cy="2895600"/>
          </a:xfrm>
          <a:prstGeom prst="rect">
            <a:avLst/>
          </a:prstGeom>
          <a:noFill/>
        </p:spPr>
      </p:pic>
      <p:sp>
        <p:nvSpPr>
          <p:cNvPr id="2" name="Title 1"/>
          <p:cNvSpPr>
            <a:spLocks noGrp="1"/>
          </p:cNvSpPr>
          <p:nvPr>
            <p:ph type="title"/>
          </p:nvPr>
        </p:nvSpPr>
        <p:spPr/>
        <p:txBody>
          <a:bodyPr/>
          <a:lstStyle/>
          <a:p>
            <a:r>
              <a:rPr lang="en-US" dirty="0" smtClean="0"/>
              <a:t>Transition Assessment</a:t>
            </a:r>
            <a:endParaRPr lang="en-US" dirty="0"/>
          </a:p>
        </p:txBody>
      </p:sp>
      <p:sp>
        <p:nvSpPr>
          <p:cNvPr id="3" name="Content Placeholder 2"/>
          <p:cNvSpPr>
            <a:spLocks noGrp="1"/>
          </p:cNvSpPr>
          <p:nvPr>
            <p:ph idx="1"/>
          </p:nvPr>
        </p:nvSpPr>
        <p:spPr/>
        <p:txBody>
          <a:bodyPr/>
          <a:lstStyle/>
          <a:p>
            <a:r>
              <a:rPr lang="en-US" dirty="0" smtClean="0"/>
              <a:t>Formal and informal</a:t>
            </a:r>
          </a:p>
          <a:p>
            <a:r>
              <a:rPr lang="en-US" dirty="0" smtClean="0"/>
              <a:t>Designed to gather information about student: interests, abilities, skills, preferences, potential barriers, health, family support, ETC!</a:t>
            </a:r>
          </a:p>
          <a:p>
            <a:r>
              <a:rPr lang="en-US" dirty="0" smtClean="0"/>
              <a:t>Ongoing throughout period of transition planning</a:t>
            </a:r>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C30B6BB9-3473-49A5-AB4B-29CA43B3187B}" type="slidenum">
              <a:rPr lang="en-US" smtClean="0"/>
              <a:pPr/>
              <a:t>15</a:t>
            </a:fld>
            <a:endParaRPr lang="en-US" smtClean="0"/>
          </a:p>
        </p:txBody>
      </p:sp>
      <p:sp>
        <p:nvSpPr>
          <p:cNvPr id="15363" name="Rectangle 2"/>
          <p:cNvSpPr>
            <a:spLocks noGrp="1" noChangeArrowheads="1"/>
          </p:cNvSpPr>
          <p:nvPr>
            <p:ph type="title"/>
          </p:nvPr>
        </p:nvSpPr>
        <p:spPr/>
        <p:txBody>
          <a:bodyPr/>
          <a:lstStyle/>
          <a:p>
            <a:pPr eaLnBrk="1" hangingPunct="1"/>
            <a:r>
              <a:rPr lang="en-US" dirty="0" smtClean="0"/>
              <a:t>Some examples of Transition Assessment </a:t>
            </a:r>
          </a:p>
        </p:txBody>
      </p:sp>
      <p:sp>
        <p:nvSpPr>
          <p:cNvPr id="15364" name="Rectangle 3"/>
          <p:cNvSpPr>
            <a:spLocks noGrp="1" noChangeArrowheads="1"/>
          </p:cNvSpPr>
          <p:nvPr>
            <p:ph type="body" idx="1"/>
          </p:nvPr>
        </p:nvSpPr>
        <p:spPr/>
        <p:txBody>
          <a:bodyPr/>
          <a:lstStyle/>
          <a:p>
            <a:pPr eaLnBrk="1" hangingPunct="1"/>
            <a:r>
              <a:rPr lang="en-US" sz="2800" dirty="0" smtClean="0"/>
              <a:t>TPI – Transition Planning Inventory</a:t>
            </a:r>
          </a:p>
          <a:p>
            <a:pPr eaLnBrk="1" hangingPunct="1"/>
            <a:r>
              <a:rPr lang="en-US" sz="2800" dirty="0" smtClean="0"/>
              <a:t>Student-centered planning</a:t>
            </a:r>
          </a:p>
          <a:p>
            <a:pPr eaLnBrk="1" hangingPunct="1"/>
            <a:r>
              <a:rPr lang="en-US" sz="2800" dirty="0" smtClean="0"/>
              <a:t>Parent and student questionnaires</a:t>
            </a:r>
          </a:p>
          <a:p>
            <a:pPr eaLnBrk="1" hangingPunct="1"/>
            <a:r>
              <a:rPr lang="en-US" sz="2800" dirty="0" err="1" smtClean="0"/>
              <a:t>Naviance</a:t>
            </a:r>
            <a:r>
              <a:rPr lang="en-US" sz="2800" dirty="0" smtClean="0"/>
              <a:t>, College in Colorado</a:t>
            </a:r>
          </a:p>
          <a:p>
            <a:pPr eaLnBrk="1" hangingPunct="1"/>
            <a:r>
              <a:rPr lang="en-US" sz="2800" dirty="0" smtClean="0"/>
              <a:t>Interest inventories- verbal, reading-free</a:t>
            </a:r>
          </a:p>
          <a:p>
            <a:pPr eaLnBrk="1" hangingPunct="1"/>
            <a:r>
              <a:rPr lang="en-US" sz="2800" dirty="0" smtClean="0"/>
              <a:t>Community-based work experiences and work samples</a:t>
            </a:r>
          </a:p>
          <a:p>
            <a:pPr eaLnBrk="1" hangingPunct="1"/>
            <a:r>
              <a:rPr lang="en-US" sz="2800" dirty="0" smtClean="0"/>
              <a:t>Review of records</a:t>
            </a:r>
          </a:p>
        </p:txBody>
      </p:sp>
      <p:pic>
        <p:nvPicPr>
          <p:cNvPr id="17410" name="Picture 2" descr="C:\Documents and Settings\drarich\Local Settings\Temporary Internet Files\Content.IE5\2TPCL282\MC900432606[1].png"/>
          <p:cNvPicPr>
            <a:picLocks noChangeAspect="1" noChangeArrowheads="1"/>
          </p:cNvPicPr>
          <p:nvPr/>
        </p:nvPicPr>
        <p:blipFill>
          <a:blip r:embed="rId4" cstate="print"/>
          <a:srcRect/>
          <a:stretch>
            <a:fillRect/>
          </a:stretch>
        </p:blipFill>
        <p:spPr bwMode="auto">
          <a:xfrm>
            <a:off x="7315428" y="5029428"/>
            <a:ext cx="1828572" cy="182857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PLAAFP</a:t>
            </a:r>
          </a:p>
        </p:txBody>
      </p:sp>
      <p:sp>
        <p:nvSpPr>
          <p:cNvPr id="13315" name="Rectangle 3"/>
          <p:cNvSpPr>
            <a:spLocks noGrp="1" noChangeArrowheads="1"/>
          </p:cNvSpPr>
          <p:nvPr>
            <p:ph type="body" idx="1"/>
          </p:nvPr>
        </p:nvSpPr>
        <p:spPr>
          <a:xfrm>
            <a:off x="566738" y="1752600"/>
            <a:ext cx="8120062" cy="4648200"/>
          </a:xfrm>
        </p:spPr>
        <p:txBody>
          <a:bodyPr/>
          <a:lstStyle/>
          <a:p>
            <a:pPr>
              <a:lnSpc>
                <a:spcPct val="90000"/>
              </a:lnSpc>
            </a:pPr>
            <a:r>
              <a:rPr lang="en-US" sz="2800" dirty="0" smtClean="0"/>
              <a:t>Present level of </a:t>
            </a:r>
            <a:r>
              <a:rPr lang="en-US" sz="2800" smtClean="0"/>
              <a:t>Academic Achievement and Functional Performance</a:t>
            </a:r>
            <a:endParaRPr lang="en-US" sz="2800" dirty="0" smtClean="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16</a:t>
            </a:fld>
            <a:endParaRPr lang="en-US"/>
          </a:p>
        </p:txBody>
      </p:sp>
      <p:pic>
        <p:nvPicPr>
          <p:cNvPr id="19458" name="Picture 2" descr="C:\Documents and Settings\drarich\Local Settings\Temporary Internet Files\Content.IE5\2VJVYPM6\MC900237619[1].wmf"/>
          <p:cNvPicPr>
            <a:picLocks noChangeAspect="1" noChangeArrowheads="1"/>
          </p:cNvPicPr>
          <p:nvPr/>
        </p:nvPicPr>
        <p:blipFill>
          <a:blip r:embed="rId4" cstate="print"/>
          <a:srcRect/>
          <a:stretch>
            <a:fillRect/>
          </a:stretch>
        </p:blipFill>
        <p:spPr bwMode="auto">
          <a:xfrm>
            <a:off x="3657600" y="2590800"/>
            <a:ext cx="1452563" cy="2420938"/>
          </a:xfrm>
          <a:prstGeom prst="rect">
            <a:avLst/>
          </a:prstGeom>
          <a:noFill/>
        </p:spPr>
      </p:pic>
      <p:pic>
        <p:nvPicPr>
          <p:cNvPr id="19459" name="Picture 3" descr="C:\Documents and Settings\drarich\Local Settings\Temporary Internet Files\Content.IE5\74MZ3E8H\MC900435233[1].png"/>
          <p:cNvPicPr>
            <a:picLocks noChangeAspect="1" noChangeArrowheads="1"/>
          </p:cNvPicPr>
          <p:nvPr/>
        </p:nvPicPr>
        <p:blipFill>
          <a:blip r:embed="rId5" cstate="print"/>
          <a:srcRect/>
          <a:stretch>
            <a:fillRect/>
          </a:stretch>
        </p:blipFill>
        <p:spPr bwMode="auto">
          <a:xfrm>
            <a:off x="0" y="4648200"/>
            <a:ext cx="4341770" cy="1774825"/>
          </a:xfrm>
          <a:prstGeom prst="rect">
            <a:avLst/>
          </a:prstGeom>
          <a:noFill/>
        </p:spPr>
      </p:pic>
      <p:pic>
        <p:nvPicPr>
          <p:cNvPr id="19460" name="Picture 4" descr="C:\Documents and Settings\drarich\Local Settings\Temporary Internet Files\Content.IE5\2VJVYPM6\MP900439432[1].jpg"/>
          <p:cNvPicPr>
            <a:picLocks noChangeAspect="1" noChangeArrowheads="1"/>
          </p:cNvPicPr>
          <p:nvPr/>
        </p:nvPicPr>
        <p:blipFill>
          <a:blip r:embed="rId6" cstate="print"/>
          <a:srcRect/>
          <a:stretch>
            <a:fillRect/>
          </a:stretch>
        </p:blipFill>
        <p:spPr bwMode="auto">
          <a:xfrm>
            <a:off x="5715000" y="2743200"/>
            <a:ext cx="3200400" cy="240487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z="3200" dirty="0" smtClean="0">
                <a:latin typeface="Verdana" pitchFamily="34" charset="0"/>
              </a:rPr>
              <a:t>Eight Components </a:t>
            </a:r>
            <a:br>
              <a:rPr lang="en-US" sz="3200" dirty="0" smtClean="0">
                <a:latin typeface="Verdana" pitchFamily="34" charset="0"/>
              </a:rPr>
            </a:br>
            <a:r>
              <a:rPr lang="en-US" sz="3200" dirty="0" smtClean="0">
                <a:latin typeface="Verdana" pitchFamily="34" charset="0"/>
              </a:rPr>
              <a:t>of the PLAAFP</a:t>
            </a:r>
          </a:p>
        </p:txBody>
      </p:sp>
      <p:sp>
        <p:nvSpPr>
          <p:cNvPr id="25603" name="Rectangle 3"/>
          <p:cNvSpPr>
            <a:spLocks noGrp="1" noChangeArrowheads="1"/>
          </p:cNvSpPr>
          <p:nvPr>
            <p:ph type="body" idx="1"/>
          </p:nvPr>
        </p:nvSpPr>
        <p:spPr>
          <a:xfrm>
            <a:off x="533400" y="1752600"/>
            <a:ext cx="8382000" cy="4495800"/>
          </a:xfrm>
        </p:spPr>
        <p:txBody>
          <a:bodyPr rtlCol="0">
            <a:normAutofit fontScale="92500" lnSpcReduction="10000"/>
          </a:bodyPr>
          <a:lstStyle/>
          <a:p>
            <a:pPr fontAlgn="auto">
              <a:lnSpc>
                <a:spcPct val="90000"/>
              </a:lnSpc>
              <a:spcAft>
                <a:spcPts val="0"/>
              </a:spcAft>
              <a:buFont typeface="Arial" pitchFamily="34" charset="0"/>
              <a:buChar char="•"/>
              <a:defRPr/>
            </a:pPr>
            <a:r>
              <a:rPr lang="en-US" sz="2500" dirty="0" smtClean="0"/>
              <a:t>Disability Determination/History of </a:t>
            </a:r>
          </a:p>
          <a:p>
            <a:pPr fontAlgn="auto">
              <a:lnSpc>
                <a:spcPct val="90000"/>
              </a:lnSpc>
              <a:spcAft>
                <a:spcPts val="0"/>
              </a:spcAft>
              <a:buNone/>
              <a:defRPr/>
            </a:pPr>
            <a:r>
              <a:rPr lang="en-US" sz="2500" dirty="0" smtClean="0"/>
              <a:t>     Disability</a:t>
            </a:r>
          </a:p>
          <a:p>
            <a:pPr fontAlgn="auto">
              <a:lnSpc>
                <a:spcPct val="90000"/>
              </a:lnSpc>
              <a:spcAft>
                <a:spcPts val="0"/>
              </a:spcAft>
              <a:buFont typeface="Arial" pitchFamily="34" charset="0"/>
              <a:buChar char="•"/>
              <a:defRPr/>
            </a:pPr>
            <a:endParaRPr lang="en-US" sz="700" dirty="0" smtClean="0"/>
          </a:p>
          <a:p>
            <a:pPr fontAlgn="auto">
              <a:lnSpc>
                <a:spcPct val="90000"/>
              </a:lnSpc>
              <a:spcAft>
                <a:spcPts val="0"/>
              </a:spcAft>
              <a:buFont typeface="Arial" pitchFamily="34" charset="0"/>
              <a:buChar char="•"/>
              <a:defRPr/>
            </a:pPr>
            <a:r>
              <a:rPr lang="en-US" sz="2500" dirty="0" smtClean="0"/>
              <a:t>Description of Progression or </a:t>
            </a:r>
          </a:p>
          <a:p>
            <a:pPr fontAlgn="auto">
              <a:lnSpc>
                <a:spcPct val="90000"/>
              </a:lnSpc>
              <a:spcAft>
                <a:spcPts val="0"/>
              </a:spcAft>
              <a:buNone/>
              <a:defRPr/>
            </a:pPr>
            <a:r>
              <a:rPr lang="en-US" sz="2500" dirty="0" smtClean="0"/>
              <a:t>     Stability of Disability</a:t>
            </a:r>
          </a:p>
          <a:p>
            <a:pPr fontAlgn="auto">
              <a:lnSpc>
                <a:spcPct val="90000"/>
              </a:lnSpc>
              <a:spcAft>
                <a:spcPts val="0"/>
              </a:spcAft>
              <a:buFont typeface="Arial" pitchFamily="34" charset="0"/>
              <a:buChar char="•"/>
              <a:defRPr/>
            </a:pPr>
            <a:endParaRPr lang="en-US" sz="700" dirty="0" smtClean="0"/>
          </a:p>
          <a:p>
            <a:pPr fontAlgn="auto">
              <a:lnSpc>
                <a:spcPct val="90000"/>
              </a:lnSpc>
              <a:spcAft>
                <a:spcPts val="0"/>
              </a:spcAft>
              <a:buFont typeface="Arial" pitchFamily="34" charset="0"/>
              <a:buChar char="•"/>
              <a:defRPr/>
            </a:pPr>
            <a:r>
              <a:rPr lang="en-US" sz="2500" dirty="0" smtClean="0"/>
              <a:t>Current Assessment and Data/Progress on past Goals and Objectives</a:t>
            </a:r>
          </a:p>
          <a:p>
            <a:pPr fontAlgn="auto">
              <a:lnSpc>
                <a:spcPct val="90000"/>
              </a:lnSpc>
              <a:spcAft>
                <a:spcPts val="0"/>
              </a:spcAft>
              <a:buFont typeface="Arial" pitchFamily="34" charset="0"/>
              <a:buChar char="•"/>
              <a:defRPr/>
            </a:pPr>
            <a:endParaRPr lang="en-US" sz="700" dirty="0" smtClean="0"/>
          </a:p>
          <a:p>
            <a:pPr fontAlgn="auto">
              <a:lnSpc>
                <a:spcPct val="90000"/>
              </a:lnSpc>
              <a:spcAft>
                <a:spcPts val="0"/>
              </a:spcAft>
              <a:buFont typeface="Arial" pitchFamily="34" charset="0"/>
              <a:buChar char="•"/>
              <a:defRPr/>
            </a:pPr>
            <a:r>
              <a:rPr lang="en-US" sz="2500" dirty="0" smtClean="0"/>
              <a:t>Limitations and Implications of Disability</a:t>
            </a:r>
          </a:p>
          <a:p>
            <a:pPr fontAlgn="auto">
              <a:lnSpc>
                <a:spcPct val="90000"/>
              </a:lnSpc>
              <a:spcAft>
                <a:spcPts val="0"/>
              </a:spcAft>
              <a:buFont typeface="Arial" pitchFamily="34" charset="0"/>
              <a:buChar char="•"/>
              <a:defRPr/>
            </a:pPr>
            <a:endParaRPr lang="en-US" sz="700" dirty="0" smtClean="0"/>
          </a:p>
          <a:p>
            <a:pPr fontAlgn="auto">
              <a:lnSpc>
                <a:spcPct val="90000"/>
              </a:lnSpc>
              <a:spcAft>
                <a:spcPts val="0"/>
              </a:spcAft>
              <a:buFont typeface="Arial" pitchFamily="34" charset="0"/>
              <a:buChar char="•"/>
              <a:defRPr/>
            </a:pPr>
            <a:r>
              <a:rPr lang="en-US" sz="2500" dirty="0" smtClean="0"/>
              <a:t>Accommodations and Modifications</a:t>
            </a:r>
          </a:p>
          <a:p>
            <a:pPr fontAlgn="auto">
              <a:lnSpc>
                <a:spcPct val="90000"/>
              </a:lnSpc>
              <a:spcAft>
                <a:spcPts val="0"/>
              </a:spcAft>
              <a:buFont typeface="Arial" pitchFamily="34" charset="0"/>
              <a:buChar char="•"/>
              <a:defRPr/>
            </a:pPr>
            <a:endParaRPr lang="en-US" sz="700" dirty="0" smtClean="0"/>
          </a:p>
          <a:p>
            <a:pPr fontAlgn="auto">
              <a:lnSpc>
                <a:spcPct val="90000"/>
              </a:lnSpc>
              <a:spcAft>
                <a:spcPts val="0"/>
              </a:spcAft>
              <a:buFont typeface="Arial" pitchFamily="34" charset="0"/>
              <a:buChar char="•"/>
              <a:defRPr/>
            </a:pPr>
            <a:r>
              <a:rPr lang="en-US" sz="2500" dirty="0" smtClean="0"/>
              <a:t>Self-Determination</a:t>
            </a:r>
          </a:p>
          <a:p>
            <a:pPr fontAlgn="auto">
              <a:lnSpc>
                <a:spcPct val="90000"/>
              </a:lnSpc>
              <a:spcAft>
                <a:spcPts val="0"/>
              </a:spcAft>
              <a:buFont typeface="Arial" pitchFamily="34" charset="0"/>
              <a:buChar char="•"/>
              <a:defRPr/>
            </a:pPr>
            <a:endParaRPr lang="en-US" sz="700" dirty="0" smtClean="0"/>
          </a:p>
          <a:p>
            <a:pPr fontAlgn="auto">
              <a:lnSpc>
                <a:spcPct val="90000"/>
              </a:lnSpc>
              <a:spcAft>
                <a:spcPts val="0"/>
              </a:spcAft>
              <a:buFont typeface="Arial" pitchFamily="34" charset="0"/>
              <a:buChar char="•"/>
              <a:defRPr/>
            </a:pPr>
            <a:r>
              <a:rPr lang="en-US" sz="2500" dirty="0" smtClean="0"/>
              <a:t>Linkages to Agencies and Services Provided</a:t>
            </a:r>
          </a:p>
          <a:p>
            <a:pPr fontAlgn="auto">
              <a:lnSpc>
                <a:spcPct val="90000"/>
              </a:lnSpc>
              <a:spcAft>
                <a:spcPts val="0"/>
              </a:spcAft>
              <a:buFont typeface="Wingdings" pitchFamily="2" charset="2"/>
              <a:buNone/>
              <a:defRPr/>
            </a:pPr>
            <a:endParaRPr lang="en-US" sz="700" dirty="0" smtClean="0"/>
          </a:p>
          <a:p>
            <a:pPr fontAlgn="auto">
              <a:lnSpc>
                <a:spcPct val="90000"/>
              </a:lnSpc>
              <a:spcAft>
                <a:spcPts val="0"/>
              </a:spcAft>
              <a:buFont typeface="Arial" pitchFamily="34" charset="0"/>
              <a:buChar char="•"/>
              <a:defRPr/>
            </a:pPr>
            <a:r>
              <a:rPr lang="en-US" sz="2500" dirty="0" smtClean="0"/>
              <a:t>Parental Concerns</a:t>
            </a:r>
          </a:p>
        </p:txBody>
      </p:sp>
      <p:pic>
        <p:nvPicPr>
          <p:cNvPr id="21506" name="Picture 2" descr="C:\Documents and Settings\drarich\Local Settings\Temporary Internet Files\Content.IE5\2TPCL282\MP900448429[1].jpg"/>
          <p:cNvPicPr>
            <a:picLocks noChangeAspect="1" noChangeArrowheads="1"/>
          </p:cNvPicPr>
          <p:nvPr/>
        </p:nvPicPr>
        <p:blipFill>
          <a:blip r:embed="rId3" cstate="print"/>
          <a:srcRect/>
          <a:stretch>
            <a:fillRect/>
          </a:stretch>
        </p:blipFill>
        <p:spPr bwMode="auto">
          <a:xfrm>
            <a:off x="7086600" y="304800"/>
            <a:ext cx="1690170" cy="2362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 calcmode="lin" valueType="num">
                                      <p:cBhvr additive="base">
                                        <p:cTn id="2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 calcmode="lin" valueType="num">
                                      <p:cBhvr additive="base">
                                        <p:cTn id="31"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8" end="8"/>
                                            </p:txEl>
                                          </p:spTgt>
                                        </p:tgtEl>
                                        <p:attrNameLst>
                                          <p:attrName>style.visibility</p:attrName>
                                        </p:attrNameLst>
                                      </p:cBhvr>
                                      <p:to>
                                        <p:strVal val="visible"/>
                                      </p:to>
                                    </p:set>
                                    <p:anim calcmode="lin" valueType="num">
                                      <p:cBhvr additive="base">
                                        <p:cTn id="37"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10" end="10"/>
                                            </p:txEl>
                                          </p:spTgt>
                                        </p:tgtEl>
                                        <p:attrNameLst>
                                          <p:attrName>style.visibility</p:attrName>
                                        </p:attrNameLst>
                                      </p:cBhvr>
                                      <p:to>
                                        <p:strVal val="visible"/>
                                      </p:to>
                                    </p:set>
                                    <p:anim calcmode="lin" valueType="num">
                                      <p:cBhvr additive="base">
                                        <p:cTn id="43" dur="10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560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03">
                                            <p:txEl>
                                              <p:pRg st="12" end="12"/>
                                            </p:txEl>
                                          </p:spTgt>
                                        </p:tgtEl>
                                        <p:attrNameLst>
                                          <p:attrName>style.visibility</p:attrName>
                                        </p:attrNameLst>
                                      </p:cBhvr>
                                      <p:to>
                                        <p:strVal val="visible"/>
                                      </p:to>
                                    </p:set>
                                    <p:anim calcmode="lin" valueType="num">
                                      <p:cBhvr additive="base">
                                        <p:cTn id="49" dur="1000" fill="hold"/>
                                        <p:tgtEl>
                                          <p:spTgt spid="25603">
                                            <p:txEl>
                                              <p:pRg st="12" end="12"/>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560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03">
                                            <p:txEl>
                                              <p:pRg st="14" end="14"/>
                                            </p:txEl>
                                          </p:spTgt>
                                        </p:tgtEl>
                                        <p:attrNameLst>
                                          <p:attrName>style.visibility</p:attrName>
                                        </p:attrNameLst>
                                      </p:cBhvr>
                                      <p:to>
                                        <p:strVal val="visible"/>
                                      </p:to>
                                    </p:set>
                                    <p:anim calcmode="lin" valueType="num">
                                      <p:cBhvr additive="base">
                                        <p:cTn id="55" dur="1000" fill="hold"/>
                                        <p:tgtEl>
                                          <p:spTgt spid="25603">
                                            <p:txEl>
                                              <p:pRg st="14" end="14"/>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2560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603">
                                            <p:txEl>
                                              <p:pRg st="16" end="16"/>
                                            </p:txEl>
                                          </p:spTgt>
                                        </p:tgtEl>
                                        <p:attrNameLst>
                                          <p:attrName>style.visibility</p:attrName>
                                        </p:attrNameLst>
                                      </p:cBhvr>
                                      <p:to>
                                        <p:strVal val="visible"/>
                                      </p:to>
                                    </p:set>
                                    <p:anim calcmode="lin" valueType="num">
                                      <p:cBhvr additive="base">
                                        <p:cTn id="61" dur="1000" fill="hold"/>
                                        <p:tgtEl>
                                          <p:spTgt spid="25603">
                                            <p:txEl>
                                              <p:pRg st="16" end="16"/>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2560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Measurable Post School Outcomes</a:t>
            </a:r>
          </a:p>
        </p:txBody>
      </p:sp>
      <p:sp>
        <p:nvSpPr>
          <p:cNvPr id="13315" name="Rectangle 3"/>
          <p:cNvSpPr>
            <a:spLocks noGrp="1" noChangeArrowheads="1"/>
          </p:cNvSpPr>
          <p:nvPr>
            <p:ph type="body" idx="1"/>
          </p:nvPr>
        </p:nvSpPr>
        <p:spPr>
          <a:xfrm>
            <a:off x="566738" y="1752600"/>
            <a:ext cx="8120062" cy="4648200"/>
          </a:xfrm>
        </p:spPr>
        <p:txBody>
          <a:bodyPr/>
          <a:lstStyle/>
          <a:p>
            <a:pPr>
              <a:lnSpc>
                <a:spcPct val="90000"/>
              </a:lnSpc>
            </a:pPr>
            <a:r>
              <a:rPr lang="en-US" sz="2800" dirty="0" smtClean="0"/>
              <a:t>Must focus on what the student will do after exiting high school</a:t>
            </a:r>
          </a:p>
          <a:p>
            <a:pPr>
              <a:lnSpc>
                <a:spcPct val="90000"/>
              </a:lnSpc>
            </a:pPr>
            <a:r>
              <a:rPr lang="en-US" sz="2800" dirty="0" smtClean="0"/>
              <a:t>Must be a “will” statement, rather than wants, wishes, or hopes to</a:t>
            </a:r>
          </a:p>
          <a:p>
            <a:pPr>
              <a:lnSpc>
                <a:spcPct val="90000"/>
              </a:lnSpc>
            </a:pPr>
            <a:r>
              <a:rPr lang="en-US" sz="2800" dirty="0" smtClean="0"/>
              <a:t>Should be based on findings from transition assessments done with the student</a:t>
            </a:r>
          </a:p>
          <a:p>
            <a:pPr>
              <a:lnSpc>
                <a:spcPct val="90000"/>
              </a:lnSpc>
            </a:pPr>
            <a:r>
              <a:rPr lang="en-US" sz="2800" dirty="0" smtClean="0"/>
              <a:t>Post school goals must have corresponding goals and transition services</a:t>
            </a:r>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18</a:t>
            </a:fld>
            <a:endParaRPr lang="en-US"/>
          </a:p>
        </p:txBody>
      </p:sp>
      <p:pic>
        <p:nvPicPr>
          <p:cNvPr id="18434" name="Picture 2" descr="C:\Documents and Settings\drarich\Local Settings\Temporary Internet Files\Content.IE5\2VJVYPM6\MC900433845[1].png"/>
          <p:cNvPicPr>
            <a:picLocks noChangeAspect="1" noChangeArrowheads="1"/>
          </p:cNvPicPr>
          <p:nvPr/>
        </p:nvPicPr>
        <p:blipFill>
          <a:blip r:embed="rId4" cstate="print"/>
          <a:srcRect/>
          <a:stretch>
            <a:fillRect/>
          </a:stretch>
        </p:blipFill>
        <p:spPr bwMode="auto">
          <a:xfrm>
            <a:off x="6934200" y="0"/>
            <a:ext cx="1828800" cy="1828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Student Examples of Outcomes </a:t>
            </a:r>
          </a:p>
        </p:txBody>
      </p:sp>
      <p:sp>
        <p:nvSpPr>
          <p:cNvPr id="14339" name="Rectangle 3"/>
          <p:cNvSpPr>
            <a:spLocks noGrp="1" noChangeArrowheads="1"/>
          </p:cNvSpPr>
          <p:nvPr>
            <p:ph type="body" idx="1"/>
          </p:nvPr>
        </p:nvSpPr>
        <p:spPr/>
        <p:txBody>
          <a:bodyPr/>
          <a:lstStyle/>
          <a:p>
            <a:r>
              <a:rPr lang="en-US" dirty="0" smtClean="0"/>
              <a:t>What are your identified outcomes?</a:t>
            </a:r>
          </a:p>
          <a:p>
            <a:r>
              <a:rPr lang="en-US" dirty="0" smtClean="0"/>
              <a:t>How are you using your transition IEP to help prepare for your next steps in life?</a:t>
            </a:r>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19</a:t>
            </a:fld>
            <a:endParaRPr lang="en-US"/>
          </a:p>
        </p:txBody>
      </p:sp>
      <p:pic>
        <p:nvPicPr>
          <p:cNvPr id="6" name="Picture 5"/>
          <p:cNvPicPr>
            <a:picLocks noChangeAspect="1"/>
          </p:cNvPicPr>
          <p:nvPr/>
        </p:nvPicPr>
        <p:blipFill>
          <a:blip r:embed="rId4" cstate="print"/>
          <a:stretch>
            <a:fillRect/>
          </a:stretch>
        </p:blipFill>
        <p:spPr>
          <a:xfrm>
            <a:off x="914400" y="4267200"/>
            <a:ext cx="7543800" cy="161290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A0BCFC26-BAA4-49C4-B25E-4D3035C3DD6E}" type="slidenum">
              <a:rPr lang="en-US" smtClean="0"/>
              <a:pPr/>
              <a:t>2</a:t>
            </a:fld>
            <a:endParaRPr lang="en-US" dirty="0" smtClean="0"/>
          </a:p>
        </p:txBody>
      </p:sp>
      <p:sp>
        <p:nvSpPr>
          <p:cNvPr id="8195" name="Rectangle 2"/>
          <p:cNvSpPr>
            <a:spLocks noGrp="1" noChangeArrowheads="1"/>
          </p:cNvSpPr>
          <p:nvPr>
            <p:ph type="title"/>
          </p:nvPr>
        </p:nvSpPr>
        <p:spPr/>
        <p:txBody>
          <a:bodyPr/>
          <a:lstStyle/>
          <a:p>
            <a:pPr eaLnBrk="1" hangingPunct="1"/>
            <a:r>
              <a:rPr lang="en-US" sz="3400" dirty="0" smtClean="0">
                <a:latin typeface="+mn-lt"/>
              </a:rPr>
              <a:t>Session Objectives </a:t>
            </a:r>
            <a:endParaRPr lang="en-US" sz="3400" i="1" dirty="0" smtClean="0">
              <a:latin typeface="+mn-lt"/>
            </a:endParaRPr>
          </a:p>
        </p:txBody>
      </p:sp>
      <p:sp>
        <p:nvSpPr>
          <p:cNvPr id="8196" name="Rectangle 3"/>
          <p:cNvSpPr>
            <a:spLocks noGrp="1" noChangeArrowheads="1"/>
          </p:cNvSpPr>
          <p:nvPr>
            <p:ph type="body" idx="1"/>
          </p:nvPr>
        </p:nvSpPr>
        <p:spPr/>
        <p:txBody>
          <a:bodyPr/>
          <a:lstStyle/>
          <a:p>
            <a:pPr eaLnBrk="1" hangingPunct="1">
              <a:buFont typeface="Wingdings" pitchFamily="2" charset="2"/>
              <a:buNone/>
            </a:pPr>
            <a:r>
              <a:rPr lang="en-US" sz="2800" dirty="0" smtClean="0"/>
              <a:t> </a:t>
            </a:r>
          </a:p>
          <a:p>
            <a:pPr eaLnBrk="1" hangingPunct="1"/>
            <a:r>
              <a:rPr lang="en-US" sz="2800" dirty="0" smtClean="0"/>
              <a:t>Talk about ways to team up with your school to plan for your future</a:t>
            </a:r>
          </a:p>
          <a:p>
            <a:pPr eaLnBrk="1" hangingPunct="1"/>
            <a:r>
              <a:rPr lang="en-US" sz="2800" dirty="0" smtClean="0"/>
              <a:t>Discuss required transition pages important for your IEP</a:t>
            </a:r>
          </a:p>
          <a:p>
            <a:pPr eaLnBrk="1" hangingPunct="1"/>
            <a:r>
              <a:rPr lang="en-US" sz="2800" dirty="0" smtClean="0"/>
              <a:t>Identify the three outcome areas </a:t>
            </a:r>
          </a:p>
          <a:p>
            <a:pPr eaLnBrk="1" hangingPunct="1"/>
            <a:r>
              <a:rPr lang="en-US" sz="2800" dirty="0" smtClean="0"/>
              <a:t>Identify tools and resources in the community that</a:t>
            </a:r>
            <a:r>
              <a:rPr lang="en-US" dirty="0" smtClean="0"/>
              <a:t> can help you plan for your future </a:t>
            </a:r>
          </a:p>
          <a:p>
            <a:pPr eaLnBrk="1" hangingPunct="1">
              <a:buFont typeface="Wingdings" pitchFamily="2" charset="2"/>
              <a:buNone/>
            </a:pPr>
            <a:endParaRPr lang="en-US" dirty="0" smtClean="0"/>
          </a:p>
        </p:txBody>
      </p:sp>
      <p:pic>
        <p:nvPicPr>
          <p:cNvPr id="4098" name="Picture 2" descr="C:\Documents and Settings\drarich\Local Settings\Temporary Internet Files\Content.IE5\74MZ3E8H\MM900354686[1].gif"/>
          <p:cNvPicPr>
            <a:picLocks noChangeAspect="1" noChangeArrowheads="1" noCrop="1"/>
          </p:cNvPicPr>
          <p:nvPr/>
        </p:nvPicPr>
        <p:blipFill>
          <a:blip r:embed="rId4" cstate="print"/>
          <a:srcRect/>
          <a:stretch>
            <a:fillRect/>
          </a:stretch>
        </p:blipFill>
        <p:spPr bwMode="auto">
          <a:xfrm>
            <a:off x="6477000" y="368856"/>
            <a:ext cx="2371725" cy="152344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Transition Services</a:t>
            </a:r>
          </a:p>
        </p:txBody>
      </p:sp>
      <p:sp>
        <p:nvSpPr>
          <p:cNvPr id="16387" name="Rectangle 3"/>
          <p:cNvSpPr>
            <a:spLocks noGrp="1" noChangeArrowheads="1"/>
          </p:cNvSpPr>
          <p:nvPr>
            <p:ph type="body" idx="1"/>
          </p:nvPr>
        </p:nvSpPr>
        <p:spPr/>
        <p:txBody>
          <a:bodyPr/>
          <a:lstStyle/>
          <a:p>
            <a:pPr>
              <a:lnSpc>
                <a:spcPct val="90000"/>
              </a:lnSpc>
            </a:pPr>
            <a:r>
              <a:rPr lang="en-US" sz="2800" dirty="0" smtClean="0"/>
              <a:t>What the community of adults will do to facilitate movement from school to post school activities</a:t>
            </a:r>
          </a:p>
          <a:p>
            <a:pPr>
              <a:lnSpc>
                <a:spcPct val="90000"/>
              </a:lnSpc>
            </a:pPr>
            <a:r>
              <a:rPr lang="en-US" sz="2800" dirty="0" smtClean="0"/>
              <a:t>Specific and individualized for the student</a:t>
            </a:r>
          </a:p>
          <a:p>
            <a:pPr>
              <a:lnSpc>
                <a:spcPct val="90000"/>
              </a:lnSpc>
            </a:pPr>
            <a:r>
              <a:rPr lang="en-US" sz="2800" dirty="0" smtClean="0"/>
              <a:t>Related services (speech, motor, mental health) must be related to the post school goals</a:t>
            </a:r>
          </a:p>
          <a:p>
            <a:pPr>
              <a:lnSpc>
                <a:spcPct val="90000"/>
              </a:lnSpc>
            </a:pPr>
            <a:r>
              <a:rPr lang="en-US" sz="2800" dirty="0" smtClean="0"/>
              <a:t>May include the service of referral to another agency</a:t>
            </a:r>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20</a:t>
            </a:fld>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Interagency Linkages</a:t>
            </a:r>
            <a:endParaRPr lang="en-US" dirty="0"/>
          </a:p>
        </p:txBody>
      </p:sp>
      <p:sp>
        <p:nvSpPr>
          <p:cNvPr id="3" name="Content Placeholder 2"/>
          <p:cNvSpPr>
            <a:spLocks noGrp="1"/>
          </p:cNvSpPr>
          <p:nvPr>
            <p:ph idx="1"/>
          </p:nvPr>
        </p:nvSpPr>
        <p:spPr/>
        <p:txBody>
          <a:bodyPr/>
          <a:lstStyle/>
          <a:p>
            <a:r>
              <a:rPr lang="en-US" dirty="0" smtClean="0"/>
              <a:t>Documentation of current linkages</a:t>
            </a:r>
          </a:p>
          <a:p>
            <a:r>
              <a:rPr lang="en-US" dirty="0" smtClean="0"/>
              <a:t>Pamphlets/ Contact Info</a:t>
            </a:r>
          </a:p>
          <a:p>
            <a:r>
              <a:rPr lang="en-US" dirty="0" smtClean="0"/>
              <a:t>Permission to Invite Form</a:t>
            </a:r>
          </a:p>
          <a:p>
            <a:pPr lvl="1"/>
            <a:r>
              <a:rPr lang="en-US" dirty="0" smtClean="0"/>
              <a:t>Family can invite</a:t>
            </a:r>
          </a:p>
          <a:p>
            <a:pPr lvl="1"/>
            <a:r>
              <a:rPr lang="en-US" dirty="0" smtClean="0"/>
              <a:t>Inform vs. Invite</a:t>
            </a:r>
          </a:p>
          <a:p>
            <a:pPr lvl="1"/>
            <a:r>
              <a:rPr lang="en-US" dirty="0" smtClean="0"/>
              <a:t>District Resources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21</a:t>
            </a:fld>
            <a:endParaRPr lang="en-US"/>
          </a:p>
        </p:txBody>
      </p:sp>
      <p:pic>
        <p:nvPicPr>
          <p:cNvPr id="20483" name="Picture 3" descr="C:\Documents and Settings\drarich\Local Settings\Temporary Internet Files\Content.IE5\Z1MYOUDA\MC900441972[1].wmf"/>
          <p:cNvPicPr>
            <a:picLocks noChangeAspect="1" noChangeArrowheads="1"/>
          </p:cNvPicPr>
          <p:nvPr/>
        </p:nvPicPr>
        <p:blipFill>
          <a:blip r:embed="rId3" cstate="print"/>
          <a:srcRect/>
          <a:stretch>
            <a:fillRect/>
          </a:stretch>
        </p:blipFill>
        <p:spPr bwMode="auto">
          <a:xfrm>
            <a:off x="3962400" y="5486400"/>
            <a:ext cx="1831975" cy="533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9459" name="Picture 3" descr="MCj03342680000[1]"/>
          <p:cNvPicPr>
            <a:picLocks noGrp="1" noChangeAspect="1" noChangeArrowheads="1"/>
          </p:cNvPicPr>
          <p:nvPr>
            <p:ph sz="half" idx="4294967295"/>
          </p:nvPr>
        </p:nvPicPr>
        <p:blipFill>
          <a:blip r:embed="rId3" cstate="print"/>
          <a:srcRect/>
          <a:stretch>
            <a:fillRect/>
          </a:stretch>
        </p:blipFill>
        <p:spPr>
          <a:xfrm>
            <a:off x="1676400" y="304800"/>
            <a:ext cx="5943600" cy="3276600"/>
          </a:xfrm>
        </p:spPr>
      </p:pic>
      <p:sp>
        <p:nvSpPr>
          <p:cNvPr id="19460" name="Rectangle 4"/>
          <p:cNvSpPr>
            <a:spLocks noGrp="1" noChangeArrowheads="1"/>
          </p:cNvSpPr>
          <p:nvPr>
            <p:ph type="body" sz="half" idx="4294967295"/>
          </p:nvPr>
        </p:nvSpPr>
        <p:spPr>
          <a:xfrm>
            <a:off x="457200" y="4038600"/>
            <a:ext cx="8229600" cy="1844675"/>
          </a:xfrm>
        </p:spPr>
        <p:txBody>
          <a:bodyPr/>
          <a:lstStyle/>
          <a:p>
            <a:pPr algn="ctr">
              <a:buFont typeface="Wingdings" pitchFamily="2" charset="2"/>
              <a:buNone/>
            </a:pPr>
            <a:r>
              <a:rPr lang="en-US" dirty="0"/>
              <a:t>  </a:t>
            </a:r>
            <a:r>
              <a:rPr lang="en-US" b="1" dirty="0" smtClean="0"/>
              <a:t>Ensure systemic</a:t>
            </a:r>
            <a:r>
              <a:rPr lang="en-US" b="1" dirty="0"/>
              <a:t>, consistent and on-going communication between school staff, students, parents, community partners and resources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of Study</a:t>
            </a:r>
            <a:endParaRPr lang="en-US" dirty="0"/>
          </a:p>
        </p:txBody>
      </p:sp>
      <p:sp>
        <p:nvSpPr>
          <p:cNvPr id="3" name="Content Placeholder 2"/>
          <p:cNvSpPr>
            <a:spLocks noGrp="1"/>
          </p:cNvSpPr>
          <p:nvPr>
            <p:ph idx="1"/>
          </p:nvPr>
        </p:nvSpPr>
        <p:spPr>
          <a:xfrm>
            <a:off x="474663" y="1754187"/>
            <a:ext cx="8001000" cy="4267200"/>
          </a:xfrm>
        </p:spPr>
        <p:txBody>
          <a:bodyPr/>
          <a:lstStyle/>
          <a:p>
            <a:r>
              <a:rPr lang="en-US" sz="3200" dirty="0" smtClean="0"/>
              <a:t>Multi- year description of coursework</a:t>
            </a:r>
          </a:p>
          <a:p>
            <a:r>
              <a:rPr lang="en-US" sz="3200" dirty="0" smtClean="0"/>
              <a:t>Specific and Individualized</a:t>
            </a:r>
          </a:p>
          <a:p>
            <a:r>
              <a:rPr lang="en-US" sz="3200" dirty="0" smtClean="0"/>
              <a:t>Links to postsecondary outcomes</a:t>
            </a:r>
          </a:p>
          <a:p>
            <a:pPr>
              <a:buNone/>
            </a:pPr>
            <a:endParaRPr lang="en-US" sz="2400" dirty="0" smtClean="0"/>
          </a:p>
          <a:p>
            <a:pPr>
              <a:buNone/>
            </a:pPr>
            <a:r>
              <a:rPr lang="en-US" sz="3200" i="1" dirty="0" smtClean="0"/>
              <a:t>Can another school build a class schedule based on this information?</a:t>
            </a:r>
            <a:endParaRPr lang="en-US" sz="3200" i="1"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23</a:t>
            </a:fld>
            <a:endParaRPr lang="en-US"/>
          </a:p>
        </p:txBody>
      </p:sp>
      <p:pic>
        <p:nvPicPr>
          <p:cNvPr id="22530" name="Picture 2" descr="C:\Documents and Settings\drarich\Local Settings\Temporary Internet Files\Content.IE5\2TPCL282\MC900233966[1].wmf"/>
          <p:cNvPicPr>
            <a:picLocks noChangeAspect="1" noChangeArrowheads="1"/>
          </p:cNvPicPr>
          <p:nvPr/>
        </p:nvPicPr>
        <p:blipFill>
          <a:blip r:embed="rId3" cstate="print"/>
          <a:srcRect/>
          <a:stretch>
            <a:fillRect/>
          </a:stretch>
        </p:blipFill>
        <p:spPr bwMode="auto">
          <a:xfrm>
            <a:off x="6788150" y="1676400"/>
            <a:ext cx="2355850" cy="1917700"/>
          </a:xfrm>
          <a:prstGeom prst="rect">
            <a:avLst/>
          </a:prstGeom>
          <a:noFill/>
        </p:spPr>
      </p:pic>
      <p:pic>
        <p:nvPicPr>
          <p:cNvPr id="22532" name="Picture 4" descr="C:\Documents and Settings\drarich\Local Settings\Temporary Internet Files\Content.IE5\2VJVYPM6\MC900060327[1].wmf"/>
          <p:cNvPicPr>
            <a:picLocks noChangeAspect="1" noChangeArrowheads="1"/>
          </p:cNvPicPr>
          <p:nvPr/>
        </p:nvPicPr>
        <p:blipFill>
          <a:blip r:embed="rId4" cstate="print"/>
          <a:srcRect/>
          <a:stretch>
            <a:fillRect/>
          </a:stretch>
        </p:blipFill>
        <p:spPr bwMode="auto">
          <a:xfrm>
            <a:off x="5334000" y="228600"/>
            <a:ext cx="1805026" cy="1281074"/>
          </a:xfrm>
          <a:prstGeom prst="rect">
            <a:avLst/>
          </a:prstGeom>
          <a:noFill/>
        </p:spPr>
      </p:pic>
      <p:pic>
        <p:nvPicPr>
          <p:cNvPr id="22535" name="Picture 7" descr="C:\Documents and Settings\drarich\Local Settings\Temporary Internet Files\Content.IE5\Z1MYOUDA\MC900065305[1].wmf"/>
          <p:cNvPicPr>
            <a:picLocks noChangeAspect="1" noChangeArrowheads="1"/>
          </p:cNvPicPr>
          <p:nvPr/>
        </p:nvPicPr>
        <p:blipFill>
          <a:blip r:embed="rId5" cstate="print"/>
          <a:srcRect/>
          <a:stretch>
            <a:fillRect/>
          </a:stretch>
        </p:blipFill>
        <p:spPr bwMode="auto">
          <a:xfrm>
            <a:off x="7239000" y="4191000"/>
            <a:ext cx="1543050" cy="18081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Summary of Performance</a:t>
            </a:r>
          </a:p>
        </p:txBody>
      </p:sp>
      <p:sp>
        <p:nvSpPr>
          <p:cNvPr id="17411" name="Rectangle 3"/>
          <p:cNvSpPr>
            <a:spLocks noGrp="1" noChangeArrowheads="1"/>
          </p:cNvSpPr>
          <p:nvPr>
            <p:ph type="body" idx="1"/>
          </p:nvPr>
        </p:nvSpPr>
        <p:spPr/>
        <p:txBody>
          <a:bodyPr/>
          <a:lstStyle/>
          <a:p>
            <a:pPr>
              <a:buFont typeface="Wingdings" pitchFamily="2" charset="2"/>
              <a:buNone/>
            </a:pPr>
            <a:endParaRPr lang="en-US" dirty="0" smtClean="0"/>
          </a:p>
          <a:p>
            <a:pPr>
              <a:buFont typeface="Wingdings" pitchFamily="2" charset="2"/>
              <a:buNone/>
            </a:pPr>
            <a:r>
              <a:rPr lang="en-US" i="1" dirty="0" smtClean="0"/>
              <a:t>”Summary of Performance” </a:t>
            </a:r>
            <a:r>
              <a:rPr lang="en-US" dirty="0" smtClean="0"/>
              <a:t>must be completed for exiting students to facilitate communication and connection with agencies providing post high school services.</a:t>
            </a:r>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24</a:t>
            </a:fld>
            <a:endParaRPr lang="en-US"/>
          </a:p>
        </p:txBody>
      </p:sp>
      <p:pic>
        <p:nvPicPr>
          <p:cNvPr id="23555" name="Picture 3" descr="C:\Documents and Settings\drarich\Local Settings\Temporary Internet Files\Content.IE5\Z1MYOUDA\MC900030044[1].wmf"/>
          <p:cNvPicPr>
            <a:picLocks noChangeAspect="1" noChangeArrowheads="1"/>
          </p:cNvPicPr>
          <p:nvPr/>
        </p:nvPicPr>
        <p:blipFill>
          <a:blip r:embed="rId4" cstate="print"/>
          <a:srcRect/>
          <a:stretch>
            <a:fillRect/>
          </a:stretch>
        </p:blipFill>
        <p:spPr bwMode="auto">
          <a:xfrm>
            <a:off x="6477000" y="4191000"/>
            <a:ext cx="2057400" cy="229793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sz="3400" b="1" dirty="0"/>
              <a:t>Empower students to become self-advocates</a:t>
            </a:r>
          </a:p>
        </p:txBody>
      </p:sp>
      <p:pic>
        <p:nvPicPr>
          <p:cNvPr id="6" name="Picture 5"/>
          <p:cNvPicPr>
            <a:picLocks noChangeAspect="1"/>
          </p:cNvPicPr>
          <p:nvPr/>
        </p:nvPicPr>
        <p:blipFill>
          <a:blip r:embed="rId3" cstate="print"/>
          <a:stretch>
            <a:fillRect/>
          </a:stretch>
        </p:blipFill>
        <p:spPr>
          <a:xfrm>
            <a:off x="1752600" y="1741357"/>
            <a:ext cx="5181600" cy="40773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9109DD93-FD2E-43FD-8743-178C7E39349B}" type="slidenum">
              <a:rPr lang="en-US" smtClean="0"/>
              <a:pPr/>
              <a:t>26</a:t>
            </a:fld>
            <a:endParaRPr lang="en-US" smtClean="0"/>
          </a:p>
        </p:txBody>
      </p:sp>
      <p:sp>
        <p:nvSpPr>
          <p:cNvPr id="18435" name="Rectangle 2"/>
          <p:cNvSpPr>
            <a:spLocks noGrp="1" noChangeArrowheads="1"/>
          </p:cNvSpPr>
          <p:nvPr>
            <p:ph type="title"/>
          </p:nvPr>
        </p:nvSpPr>
        <p:spPr/>
        <p:txBody>
          <a:bodyPr/>
          <a:lstStyle/>
          <a:p>
            <a:pPr eaLnBrk="1" hangingPunct="1"/>
            <a:r>
              <a:rPr lang="en-US" sz="3200" dirty="0" err="1" smtClean="0"/>
              <a:t>JeffCo</a:t>
            </a:r>
            <a:r>
              <a:rPr lang="en-US" sz="3200" dirty="0" smtClean="0"/>
              <a:t> Schools – </a:t>
            </a:r>
            <a:br>
              <a:rPr lang="en-US" sz="3200" dirty="0" smtClean="0"/>
            </a:br>
            <a:r>
              <a:rPr lang="en-US" sz="3200" dirty="0" smtClean="0"/>
              <a:t>Student Tips for Transition</a:t>
            </a:r>
          </a:p>
        </p:txBody>
      </p:sp>
      <p:sp>
        <p:nvSpPr>
          <p:cNvPr id="18436" name="Rectangle 3"/>
          <p:cNvSpPr>
            <a:spLocks noGrp="1" noChangeArrowheads="1"/>
          </p:cNvSpPr>
          <p:nvPr>
            <p:ph type="body" idx="1"/>
          </p:nvPr>
        </p:nvSpPr>
        <p:spPr>
          <a:xfrm>
            <a:off x="457200" y="1905000"/>
            <a:ext cx="8001000" cy="4267200"/>
          </a:xfrm>
        </p:spPr>
        <p:txBody>
          <a:bodyPr/>
          <a:lstStyle/>
          <a:p>
            <a:pPr marL="609600" indent="-609600" eaLnBrk="1" hangingPunct="1">
              <a:buFontTx/>
              <a:buAutoNum type="arabicPeriod"/>
            </a:pPr>
            <a:r>
              <a:rPr lang="en-US" sz="2600" dirty="0" smtClean="0"/>
              <a:t>Attend your yearly IEP meeting, participate, and invite friends to help you.</a:t>
            </a:r>
          </a:p>
          <a:p>
            <a:pPr marL="609600" indent="-609600" eaLnBrk="1" hangingPunct="1">
              <a:buFontTx/>
              <a:buAutoNum type="arabicPeriod"/>
            </a:pPr>
            <a:r>
              <a:rPr lang="en-US" sz="2600" dirty="0" smtClean="0"/>
              <a:t>Prepare for the meeting by thinking about your goals for the future, and activities and strategies that work for you now.</a:t>
            </a:r>
          </a:p>
          <a:p>
            <a:pPr marL="609600" indent="-609600" eaLnBrk="1" hangingPunct="1">
              <a:buFontTx/>
              <a:buAutoNum type="arabicPeriod"/>
            </a:pPr>
            <a:r>
              <a:rPr lang="en-US" sz="2600" dirty="0" smtClean="0"/>
              <a:t>Complete any pre-planning tools that might be useful at the meeting.</a:t>
            </a:r>
          </a:p>
          <a:p>
            <a:pPr marL="609600" indent="-609600" eaLnBrk="1" hangingPunct="1">
              <a:buFontTx/>
              <a:buAutoNum type="arabicPeriod"/>
            </a:pPr>
            <a:r>
              <a:rPr lang="en-US" sz="2600" dirty="0" smtClean="0"/>
              <a:t>Talk with your parents </a:t>
            </a:r>
          </a:p>
          <a:p>
            <a:pPr marL="609600" indent="-609600" eaLnBrk="1" hangingPunct="1">
              <a:buNone/>
            </a:pPr>
            <a:r>
              <a:rPr lang="en-US" sz="2600" dirty="0" smtClean="0"/>
              <a:t>     about your goals for the future.</a:t>
            </a:r>
          </a:p>
        </p:txBody>
      </p:sp>
      <p:pic>
        <p:nvPicPr>
          <p:cNvPr id="24579" name="Picture 3" descr="C:\Documents and Settings\drarich\Local Settings\Temporary Internet Files\Content.IE5\74MZ3E8H\MP900439558[1].jpg"/>
          <p:cNvPicPr>
            <a:picLocks noChangeAspect="1" noChangeArrowheads="1"/>
          </p:cNvPicPr>
          <p:nvPr/>
        </p:nvPicPr>
        <p:blipFill>
          <a:blip r:embed="rId4" cstate="print"/>
          <a:srcRect/>
          <a:stretch>
            <a:fillRect/>
          </a:stretch>
        </p:blipFill>
        <p:spPr bwMode="auto">
          <a:xfrm>
            <a:off x="6324407" y="4648200"/>
            <a:ext cx="2819593" cy="2209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8171923E-7120-45E0-AC7D-848B4204B534}" type="slidenum">
              <a:rPr lang="en-US" smtClean="0"/>
              <a:pPr/>
              <a:t>27</a:t>
            </a:fld>
            <a:endParaRPr lang="en-US" dirty="0" smtClean="0"/>
          </a:p>
        </p:txBody>
      </p:sp>
      <p:sp>
        <p:nvSpPr>
          <p:cNvPr id="19459" name="Rectangle 2"/>
          <p:cNvSpPr>
            <a:spLocks noGrp="1" noChangeArrowheads="1"/>
          </p:cNvSpPr>
          <p:nvPr>
            <p:ph type="title"/>
          </p:nvPr>
        </p:nvSpPr>
        <p:spPr/>
        <p:txBody>
          <a:bodyPr/>
          <a:lstStyle/>
          <a:p>
            <a:pPr eaLnBrk="1" hangingPunct="1"/>
            <a:r>
              <a:rPr lang="en-US" sz="3400" dirty="0" err="1" smtClean="0"/>
              <a:t>JeffCo</a:t>
            </a:r>
            <a:r>
              <a:rPr lang="en-US" sz="3400" dirty="0" smtClean="0"/>
              <a:t> School - Tips for Transition</a:t>
            </a:r>
          </a:p>
        </p:txBody>
      </p:sp>
      <p:sp>
        <p:nvSpPr>
          <p:cNvPr id="19460" name="Rectangle 3"/>
          <p:cNvSpPr>
            <a:spLocks noGrp="1" noChangeArrowheads="1"/>
          </p:cNvSpPr>
          <p:nvPr>
            <p:ph type="body" idx="1"/>
          </p:nvPr>
        </p:nvSpPr>
        <p:spPr/>
        <p:txBody>
          <a:bodyPr/>
          <a:lstStyle/>
          <a:p>
            <a:pPr marL="609600" indent="-609600" eaLnBrk="1" hangingPunct="1">
              <a:buFontTx/>
              <a:buAutoNum type="arabicPeriod" startAt="5"/>
            </a:pPr>
            <a:r>
              <a:rPr lang="en-US" sz="2800" dirty="0" smtClean="0"/>
              <a:t>If comfortable, chair the meeting.</a:t>
            </a:r>
          </a:p>
          <a:p>
            <a:pPr marL="609600" indent="-609600" eaLnBrk="1" hangingPunct="1">
              <a:buFontTx/>
              <a:buAutoNum type="arabicPeriod" startAt="5"/>
            </a:pPr>
            <a:r>
              <a:rPr lang="en-US" sz="2800" dirty="0" smtClean="0"/>
              <a:t>Share your hopes/ dreams with the group. </a:t>
            </a:r>
          </a:p>
          <a:p>
            <a:pPr marL="609600" indent="-609600" eaLnBrk="1" hangingPunct="1">
              <a:buFontTx/>
              <a:buAutoNum type="arabicPeriod" startAt="5"/>
            </a:pPr>
            <a:r>
              <a:rPr lang="en-US" sz="2800" dirty="0" smtClean="0"/>
              <a:t>Ask questions if you don’t understand what others are saying.</a:t>
            </a:r>
          </a:p>
          <a:p>
            <a:pPr marL="609600" indent="-609600" eaLnBrk="1" hangingPunct="1">
              <a:buFontTx/>
              <a:buAutoNum type="arabicPeriod" startAt="5"/>
            </a:pPr>
            <a:r>
              <a:rPr lang="en-US" sz="2800" dirty="0" smtClean="0"/>
              <a:t>When you get home, review what happened at the meeting, and are you happy with the outcomes?</a:t>
            </a:r>
          </a:p>
        </p:txBody>
      </p:sp>
      <p:pic>
        <p:nvPicPr>
          <p:cNvPr id="25602" name="Picture 2" descr="C:\Documents and Settings\drarich\Local Settings\Temporary Internet Files\Content.IE5\2TPCL282\MP900442372[1].jpg"/>
          <p:cNvPicPr>
            <a:picLocks noChangeAspect="1" noChangeArrowheads="1"/>
          </p:cNvPicPr>
          <p:nvPr/>
        </p:nvPicPr>
        <p:blipFill>
          <a:blip r:embed="rId4" cstate="print"/>
          <a:srcRect/>
          <a:stretch>
            <a:fillRect/>
          </a:stretch>
        </p:blipFill>
        <p:spPr bwMode="auto">
          <a:xfrm>
            <a:off x="6368432" y="5029200"/>
            <a:ext cx="2393051" cy="159067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dirty="0" smtClean="0"/>
              <a:t>Transition Toolkit—CDE</a:t>
            </a:r>
          </a:p>
          <a:p>
            <a:pPr>
              <a:buNone/>
            </a:pPr>
            <a:r>
              <a:rPr lang="en-US" dirty="0" smtClean="0">
                <a:hlinkClick r:id="rId2"/>
              </a:rPr>
              <a:t>http://www.cde.state.co.us/cdesped/TK.asp</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28</a:t>
            </a:fld>
            <a:endParaRPr lang="en-US"/>
          </a:p>
        </p:txBody>
      </p:sp>
      <p:pic>
        <p:nvPicPr>
          <p:cNvPr id="7" name="Picture 6"/>
          <p:cNvPicPr>
            <a:picLocks noChangeAspect="1"/>
          </p:cNvPicPr>
          <p:nvPr/>
        </p:nvPicPr>
        <p:blipFill>
          <a:blip r:embed="rId3" cstate="print"/>
          <a:stretch>
            <a:fillRect/>
          </a:stretch>
        </p:blipFill>
        <p:spPr>
          <a:xfrm>
            <a:off x="3962400" y="4038600"/>
            <a:ext cx="3536950" cy="1435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C:\Documents and Settings\drarich\Local Settings\Temporary Internet Files\Content.IE5\2TPCL282\MC900448745[1].jpg"/>
          <p:cNvPicPr>
            <a:picLocks noChangeAspect="1" noChangeArrowheads="1"/>
          </p:cNvPicPr>
          <p:nvPr/>
        </p:nvPicPr>
        <p:blipFill>
          <a:blip r:embed="rId3" cstate="print"/>
          <a:srcRect/>
          <a:stretch>
            <a:fillRect/>
          </a:stretch>
        </p:blipFill>
        <p:spPr bwMode="auto">
          <a:xfrm>
            <a:off x="5334000" y="1"/>
            <a:ext cx="3810000" cy="2540000"/>
          </a:xfrm>
          <a:prstGeom prst="rect">
            <a:avLst/>
          </a:prstGeom>
          <a:noFill/>
        </p:spPr>
      </p:pic>
      <p:sp>
        <p:nvSpPr>
          <p:cNvPr id="7" name="Title 6"/>
          <p:cNvSpPr>
            <a:spLocks noGrp="1"/>
          </p:cNvSpPr>
          <p:nvPr>
            <p:ph type="title"/>
          </p:nvPr>
        </p:nvSpPr>
        <p:spPr/>
        <p:txBody>
          <a:bodyPr/>
          <a:lstStyle/>
          <a:p>
            <a:r>
              <a:rPr lang="en-US" dirty="0" smtClean="0"/>
              <a:t>True or False</a:t>
            </a:r>
            <a:endParaRPr lang="en-US" dirty="0"/>
          </a:p>
        </p:txBody>
      </p:sp>
      <p:sp>
        <p:nvSpPr>
          <p:cNvPr id="6" name="Content Placeholder 5"/>
          <p:cNvSpPr>
            <a:spLocks noGrp="1"/>
          </p:cNvSpPr>
          <p:nvPr>
            <p:ph idx="1"/>
          </p:nvPr>
        </p:nvSpPr>
        <p:spPr/>
        <p:txBody>
          <a:bodyPr/>
          <a:lstStyle/>
          <a:p>
            <a:r>
              <a:rPr lang="en-US" dirty="0" smtClean="0"/>
              <a:t>Transition was included in </a:t>
            </a:r>
          </a:p>
          <a:p>
            <a:pPr>
              <a:buNone/>
            </a:pPr>
            <a:r>
              <a:rPr lang="en-US" dirty="0" smtClean="0"/>
              <a:t>    IDEA because special education students exiting HS were successful in achieving positive post-school adult outcomes such as living on their own, having a well-paying job and attending postsecondary education. </a:t>
            </a:r>
          </a:p>
          <a:p>
            <a:pPr>
              <a:buNone/>
            </a:pPr>
            <a:r>
              <a:rPr lang="en-US" dirty="0" smtClean="0"/>
              <a:t>			TRUE			FALSE</a:t>
            </a:r>
          </a:p>
          <a:p>
            <a:endParaRPr lang="en-US" dirty="0"/>
          </a:p>
        </p:txBody>
      </p:sp>
      <p:sp>
        <p:nvSpPr>
          <p:cNvPr id="2" name="Slide Number Placeholder 1"/>
          <p:cNvSpPr>
            <a:spLocks noGrp="1"/>
          </p:cNvSpPr>
          <p:nvPr>
            <p:ph type="sldNum" sz="quarter" idx="12"/>
          </p:nvPr>
        </p:nvSpPr>
        <p:spPr/>
        <p:txBody>
          <a:bodyPr/>
          <a:lstStyle/>
          <a:p>
            <a:pPr>
              <a:defRPr/>
            </a:pPr>
            <a:fld id="{794DB28F-B0A3-48DF-9DF3-1E48E1FE77D4}"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7979688C-E8DF-4168-9B39-A5B82FFA9AB7}" type="slidenum">
              <a:rPr lang="en-US" smtClean="0"/>
              <a:pPr/>
              <a:t>4</a:t>
            </a:fld>
            <a:endParaRPr lang="en-US" dirty="0" smtClean="0"/>
          </a:p>
        </p:txBody>
      </p:sp>
      <p:sp>
        <p:nvSpPr>
          <p:cNvPr id="11267" name="Rectangle 2"/>
          <p:cNvSpPr>
            <a:spLocks noGrp="1" noChangeArrowheads="1"/>
          </p:cNvSpPr>
          <p:nvPr>
            <p:ph type="title"/>
          </p:nvPr>
        </p:nvSpPr>
        <p:spPr/>
        <p:txBody>
          <a:bodyPr/>
          <a:lstStyle/>
          <a:p>
            <a:pPr eaLnBrk="1" hangingPunct="1"/>
            <a:r>
              <a:rPr lang="en-US" sz="2800" dirty="0" smtClean="0"/>
              <a:t>False!</a:t>
            </a:r>
          </a:p>
        </p:txBody>
      </p:sp>
      <p:sp>
        <p:nvSpPr>
          <p:cNvPr id="11268" name="Rectangle 3"/>
          <p:cNvSpPr>
            <a:spLocks noGrp="1" noChangeArrowheads="1"/>
          </p:cNvSpPr>
          <p:nvPr>
            <p:ph type="body" idx="1"/>
          </p:nvPr>
        </p:nvSpPr>
        <p:spPr/>
        <p:txBody>
          <a:bodyPr/>
          <a:lstStyle/>
          <a:p>
            <a:pPr eaLnBrk="1" hangingPunct="1">
              <a:buFont typeface="Wingdings" pitchFamily="2" charset="2"/>
              <a:buNone/>
            </a:pPr>
            <a:r>
              <a:rPr lang="en-US" sz="2600" dirty="0" smtClean="0"/>
              <a:t>Compared to their peers without disabilities, people with disabilities experience:</a:t>
            </a:r>
          </a:p>
          <a:p>
            <a:pPr lvl="1" eaLnBrk="1" hangingPunct="1">
              <a:buFont typeface="Wingdings" pitchFamily="2" charset="2"/>
              <a:buChar char="q"/>
            </a:pPr>
            <a:r>
              <a:rPr lang="en-US" sz="2200" dirty="0" smtClean="0"/>
              <a:t>Half the graduation rate</a:t>
            </a:r>
          </a:p>
          <a:p>
            <a:pPr lvl="1" eaLnBrk="1" hangingPunct="1">
              <a:buFont typeface="Wingdings" pitchFamily="2" charset="2"/>
              <a:buChar char="q"/>
            </a:pPr>
            <a:r>
              <a:rPr lang="en-US" sz="2200" dirty="0" smtClean="0"/>
              <a:t>Higher dropout rates (21% v. 10%)</a:t>
            </a:r>
          </a:p>
          <a:p>
            <a:pPr lvl="1" eaLnBrk="1" hangingPunct="1">
              <a:buFont typeface="Wingdings" pitchFamily="2" charset="2"/>
              <a:buChar char="q"/>
            </a:pPr>
            <a:r>
              <a:rPr lang="en-US" sz="2200" dirty="0" smtClean="0"/>
              <a:t>Lower college entrance/completion</a:t>
            </a:r>
          </a:p>
          <a:p>
            <a:pPr lvl="1" eaLnBrk="1" hangingPunct="1">
              <a:buFont typeface="Wingdings" pitchFamily="2" charset="2"/>
              <a:buChar char="q"/>
            </a:pPr>
            <a:r>
              <a:rPr lang="en-US" sz="2200" dirty="0" smtClean="0"/>
              <a:t>Lower employment (35% v. 78%)</a:t>
            </a:r>
          </a:p>
          <a:p>
            <a:pPr lvl="1" eaLnBrk="1" hangingPunct="1">
              <a:buFont typeface="Wingdings" pitchFamily="2" charset="2"/>
              <a:buChar char="q"/>
            </a:pPr>
            <a:r>
              <a:rPr lang="en-US" sz="2200" dirty="0" smtClean="0"/>
              <a:t>Higher dependency on public assistance</a:t>
            </a:r>
          </a:p>
          <a:p>
            <a:pPr lvl="1" eaLnBrk="1" hangingPunct="1">
              <a:buFont typeface="Wingdings" pitchFamily="2" charset="2"/>
              <a:buChar char="q"/>
            </a:pPr>
            <a:r>
              <a:rPr lang="en-US" sz="2200" dirty="0" smtClean="0"/>
              <a:t>Higher poverty rate (26% v. 9%)</a:t>
            </a:r>
          </a:p>
          <a:p>
            <a:pPr lvl="1" eaLnBrk="1" hangingPunct="1">
              <a:buFont typeface="Wingdings" pitchFamily="2" charset="2"/>
              <a:buChar char="q"/>
            </a:pPr>
            <a:r>
              <a:rPr lang="en-US" sz="2200" dirty="0" smtClean="0"/>
              <a:t>Lower satisfaction rate (34% v. 61%)</a:t>
            </a:r>
          </a:p>
          <a:p>
            <a:pPr eaLnBrk="1" hangingPunct="1">
              <a:buFont typeface="Wingdings" pitchFamily="2" charset="2"/>
              <a:buNone/>
            </a:pPr>
            <a:r>
              <a:rPr lang="en-US" sz="2600" dirty="0" smtClean="0"/>
              <a:t>					                </a:t>
            </a:r>
            <a:r>
              <a:rPr lang="en-US" sz="2600" i="1" dirty="0" smtClean="0"/>
              <a:t>NLTS2</a:t>
            </a:r>
          </a:p>
        </p:txBody>
      </p:sp>
      <p:pic>
        <p:nvPicPr>
          <p:cNvPr id="7170" name="Picture 2" descr="C:\Documents and Settings\drarich\Local Settings\Temporary Internet Files\Content.IE5\2VJVYPM6\MC900448743[1].jpg"/>
          <p:cNvPicPr>
            <a:picLocks noChangeAspect="1" noChangeArrowheads="1"/>
          </p:cNvPicPr>
          <p:nvPr/>
        </p:nvPicPr>
        <p:blipFill>
          <a:blip r:embed="rId4" cstate="print"/>
          <a:srcRect/>
          <a:stretch>
            <a:fillRect/>
          </a:stretch>
        </p:blipFill>
        <p:spPr bwMode="auto">
          <a:xfrm>
            <a:off x="6629400" y="0"/>
            <a:ext cx="2286000" cy="1752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Students with disabilities transitioning from school to adult life are not often supported by effective interagency collaboration.</a:t>
            </a:r>
          </a:p>
          <a:p>
            <a:pPr>
              <a:buNone/>
            </a:pPr>
            <a:endParaRPr lang="en-US" dirty="0" smtClean="0"/>
          </a:p>
          <a:p>
            <a:pPr>
              <a:buNone/>
            </a:pPr>
            <a:r>
              <a:rPr lang="en-US" dirty="0" smtClean="0"/>
              <a:t>		TRUE			FALSE</a:t>
            </a:r>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5</a:t>
            </a:fld>
            <a:endParaRPr lang="en-US"/>
          </a:p>
        </p:txBody>
      </p:sp>
      <p:pic>
        <p:nvPicPr>
          <p:cNvPr id="8194" name="Picture 2" descr="C:\Documents and Settings\drarich\Local Settings\Temporary Internet Files\Content.IE5\Z1MYOUDA\MC900383692[1].wmf"/>
          <p:cNvPicPr>
            <a:picLocks noChangeAspect="1" noChangeArrowheads="1"/>
          </p:cNvPicPr>
          <p:nvPr/>
        </p:nvPicPr>
        <p:blipFill>
          <a:blip r:embed="rId3" cstate="print"/>
          <a:srcRect/>
          <a:stretch>
            <a:fillRect/>
          </a:stretch>
        </p:blipFill>
        <p:spPr bwMode="auto">
          <a:xfrm>
            <a:off x="2209800" y="4705350"/>
            <a:ext cx="4444432" cy="21526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Limited levels of service coordination and collaboration among schools and community service agencies.</a:t>
            </a:r>
          </a:p>
          <a:p>
            <a:r>
              <a:rPr lang="en-US" dirty="0" smtClean="0"/>
              <a:t>Students leave school without appropriate community connections.</a:t>
            </a:r>
          </a:p>
          <a:p>
            <a:r>
              <a:rPr lang="en-US" dirty="0" smtClean="0"/>
              <a:t>Long waiting lists for adult services.</a:t>
            </a:r>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6</a:t>
            </a:fld>
            <a:endParaRPr lang="en-US"/>
          </a:p>
        </p:txBody>
      </p:sp>
      <p:pic>
        <p:nvPicPr>
          <p:cNvPr id="9218" name="Picture 2" descr="C:\Documents and Settings\drarich\Local Settings\Temporary Internet Files\Content.IE5\Z1MYOUDA\MP900411831[1].jpg"/>
          <p:cNvPicPr>
            <a:picLocks noChangeAspect="1" noChangeArrowheads="1"/>
          </p:cNvPicPr>
          <p:nvPr/>
        </p:nvPicPr>
        <p:blipFill>
          <a:blip r:embed="rId3" cstate="print"/>
          <a:srcRect/>
          <a:stretch>
            <a:fillRect/>
          </a:stretch>
        </p:blipFill>
        <p:spPr bwMode="auto">
          <a:xfrm>
            <a:off x="5334000" y="381000"/>
            <a:ext cx="3302000" cy="22004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Since mid-1980s, Federal incentives were offered to states to improve transition planning services, but no specific policies were identified.</a:t>
            </a:r>
          </a:p>
          <a:p>
            <a:endParaRPr lang="en-US" dirty="0" smtClean="0"/>
          </a:p>
          <a:p>
            <a:pPr>
              <a:buNone/>
            </a:pPr>
            <a:r>
              <a:rPr lang="en-US" dirty="0" smtClean="0"/>
              <a:t>		TRUE 		FALSE</a:t>
            </a:r>
            <a:endParaRPr lang="en-US" dirty="0"/>
          </a:p>
        </p:txBody>
      </p:sp>
      <p:sp>
        <p:nvSpPr>
          <p:cNvPr id="4" name="Slide Number Placeholder 3"/>
          <p:cNvSpPr>
            <a:spLocks noGrp="1"/>
          </p:cNvSpPr>
          <p:nvPr>
            <p:ph type="sldNum" sz="quarter" idx="12"/>
          </p:nvPr>
        </p:nvSpPr>
        <p:spPr/>
        <p:txBody>
          <a:bodyPr/>
          <a:lstStyle/>
          <a:p>
            <a:pPr>
              <a:defRPr/>
            </a:pPr>
            <a:fld id="{096EEA1B-A7C9-4261-9890-366F05E7672C}" type="slidenum">
              <a:rPr lang="en-US" smtClean="0"/>
              <a:pPr>
                <a:defRPr/>
              </a:pPr>
              <a:t>7</a:t>
            </a:fld>
            <a:endParaRPr lang="en-US"/>
          </a:p>
        </p:txBody>
      </p:sp>
      <p:pic>
        <p:nvPicPr>
          <p:cNvPr id="10242" name="Picture 2" descr="C:\Documents and Settings\drarich\Local Settings\Temporary Internet Files\Content.IE5\Z1MYOUDA\MC900357007[1].wmf"/>
          <p:cNvPicPr>
            <a:picLocks noChangeAspect="1" noChangeArrowheads="1"/>
          </p:cNvPicPr>
          <p:nvPr/>
        </p:nvPicPr>
        <p:blipFill>
          <a:blip r:embed="rId3" cstate="print"/>
          <a:srcRect/>
          <a:stretch>
            <a:fillRect/>
          </a:stretch>
        </p:blipFill>
        <p:spPr bwMode="auto">
          <a:xfrm>
            <a:off x="6400800" y="4038600"/>
            <a:ext cx="1870075" cy="16446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73F485D7-2358-4CBC-AB39-2F49D9006F77}" type="slidenum">
              <a:rPr lang="en-US" smtClean="0"/>
              <a:pPr/>
              <a:t>8</a:t>
            </a:fld>
            <a:endParaRPr lang="en-US" smtClean="0"/>
          </a:p>
        </p:txBody>
      </p:sp>
      <p:sp>
        <p:nvSpPr>
          <p:cNvPr id="10243" name="Rectangle 2"/>
          <p:cNvSpPr>
            <a:spLocks noGrp="1" noChangeArrowheads="1"/>
          </p:cNvSpPr>
          <p:nvPr>
            <p:ph type="title"/>
          </p:nvPr>
        </p:nvSpPr>
        <p:spPr/>
        <p:txBody>
          <a:bodyPr/>
          <a:lstStyle/>
          <a:p>
            <a:pPr eaLnBrk="1" hangingPunct="1"/>
            <a:r>
              <a:rPr lang="en-US" dirty="0" smtClean="0"/>
              <a:t>True!</a:t>
            </a:r>
          </a:p>
        </p:txBody>
      </p:sp>
      <p:sp>
        <p:nvSpPr>
          <p:cNvPr id="10244" name="Rectangle 3"/>
          <p:cNvSpPr>
            <a:spLocks noGrp="1" noChangeArrowheads="1"/>
          </p:cNvSpPr>
          <p:nvPr>
            <p:ph type="body" idx="1"/>
          </p:nvPr>
        </p:nvSpPr>
        <p:spPr/>
        <p:txBody>
          <a:bodyPr/>
          <a:lstStyle/>
          <a:p>
            <a:pPr eaLnBrk="1" hangingPunct="1">
              <a:buFont typeface="Wingdings" pitchFamily="2" charset="2"/>
              <a:buNone/>
            </a:pPr>
            <a:r>
              <a:rPr lang="en-US" sz="2800" dirty="0" smtClean="0"/>
              <a:t>   </a:t>
            </a:r>
          </a:p>
          <a:p>
            <a:pPr eaLnBrk="1" hangingPunct="1">
              <a:buFont typeface="Wingdings" pitchFamily="2" charset="2"/>
              <a:buNone/>
            </a:pPr>
            <a:r>
              <a:rPr lang="en-US" sz="2800" i="1" dirty="0" smtClean="0"/>
              <a:t>	Transition Services“…a coordinated set of activities designed to be within a </a:t>
            </a:r>
            <a:r>
              <a:rPr lang="en-US" sz="2800" b="1" i="1" dirty="0" smtClean="0"/>
              <a:t>results</a:t>
            </a:r>
            <a:r>
              <a:rPr lang="en-US" sz="2800" i="1" dirty="0" smtClean="0"/>
              <a:t>- oriented process, that is focused on improving the academic and functional achievement of the child with a disability to facilitate the child’s movement from school to post-school activities”                      - IDEA, 2004</a:t>
            </a:r>
          </a:p>
        </p:txBody>
      </p:sp>
      <p:pic>
        <p:nvPicPr>
          <p:cNvPr id="11266" name="Picture 2" descr="C:\Documents and Settings\drarich\Local Settings\Temporary Internet Files\Content.IE5\2TPCL282\MC900019313[1].wmf"/>
          <p:cNvPicPr>
            <a:picLocks noChangeAspect="1" noChangeArrowheads="1"/>
          </p:cNvPicPr>
          <p:nvPr/>
        </p:nvPicPr>
        <p:blipFill>
          <a:blip r:embed="rId4" cstate="print"/>
          <a:srcRect/>
          <a:stretch>
            <a:fillRect/>
          </a:stretch>
        </p:blipFill>
        <p:spPr bwMode="auto">
          <a:xfrm>
            <a:off x="5953772" y="0"/>
            <a:ext cx="3190228" cy="234156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71833C4F-694D-416A-86EB-6C038841BCC9}" type="slidenum">
              <a:rPr lang="en-US" smtClean="0"/>
              <a:pPr/>
              <a:t>9</a:t>
            </a:fld>
            <a:endParaRPr lang="en-US" smtClean="0"/>
          </a:p>
        </p:txBody>
      </p:sp>
      <p:sp>
        <p:nvSpPr>
          <p:cNvPr id="12291" name="Rectangle 2"/>
          <p:cNvSpPr>
            <a:spLocks noGrp="1" noChangeArrowheads="1"/>
          </p:cNvSpPr>
          <p:nvPr>
            <p:ph type="title"/>
          </p:nvPr>
        </p:nvSpPr>
        <p:spPr/>
        <p:txBody>
          <a:bodyPr/>
          <a:lstStyle/>
          <a:p>
            <a:pPr eaLnBrk="1" hangingPunct="1"/>
            <a:r>
              <a:rPr lang="en-US" dirty="0" smtClean="0"/>
              <a:t>IDEA 2004 requires</a:t>
            </a:r>
          </a:p>
        </p:txBody>
      </p:sp>
      <p:sp>
        <p:nvSpPr>
          <p:cNvPr id="12292" name="Rectangle 3"/>
          <p:cNvSpPr>
            <a:spLocks noGrp="1" noChangeArrowheads="1"/>
          </p:cNvSpPr>
          <p:nvPr>
            <p:ph type="body" idx="1"/>
          </p:nvPr>
        </p:nvSpPr>
        <p:spPr/>
        <p:txBody>
          <a:bodyPr/>
          <a:lstStyle/>
          <a:p>
            <a:pPr eaLnBrk="1" hangingPunct="1">
              <a:buFont typeface="Wingdings" pitchFamily="2" charset="2"/>
              <a:buNone/>
            </a:pPr>
            <a:r>
              <a:rPr lang="en-US" sz="2000" b="1" dirty="0" smtClean="0"/>
              <a:t>Conversation regarding transition as part of the IEP no later than age </a:t>
            </a:r>
            <a:r>
              <a:rPr lang="en-US" sz="2000" b="1" dirty="0" smtClean="0">
                <a:solidFill>
                  <a:schemeClr val="accent2"/>
                </a:solidFill>
              </a:rPr>
              <a:t>14</a:t>
            </a:r>
            <a:r>
              <a:rPr lang="en-US" sz="2000" b="1" dirty="0" smtClean="0"/>
              <a:t>-15-</a:t>
            </a:r>
            <a:r>
              <a:rPr lang="en-US" sz="2000" b="1" dirty="0" smtClean="0">
                <a:solidFill>
                  <a:srgbClr val="CC0000"/>
                </a:solidFill>
              </a:rPr>
              <a:t>16</a:t>
            </a:r>
            <a:r>
              <a:rPr lang="en-US" sz="2000" b="1" dirty="0" smtClean="0"/>
              <a:t> including:</a:t>
            </a:r>
          </a:p>
          <a:p>
            <a:pPr eaLnBrk="1" hangingPunct="1"/>
            <a:r>
              <a:rPr lang="en-US" sz="2400" dirty="0" smtClean="0"/>
              <a:t>Age-appropriate transition assessments, </a:t>
            </a:r>
          </a:p>
          <a:p>
            <a:pPr eaLnBrk="1" hangingPunct="1"/>
            <a:r>
              <a:rPr lang="en-US" sz="2400" dirty="0" smtClean="0"/>
              <a:t>Measurable post school goals in education, employment, and adult life, </a:t>
            </a:r>
          </a:p>
          <a:p>
            <a:pPr eaLnBrk="1" hangingPunct="1"/>
            <a:r>
              <a:rPr lang="en-US" sz="2400" dirty="0" smtClean="0"/>
              <a:t>Transition services identifying what adults will do to assist young adults in reaching the post school goals, and accompanying goals and objectives, and </a:t>
            </a:r>
          </a:p>
          <a:p>
            <a:pPr eaLnBrk="1" hangingPunct="1"/>
            <a:r>
              <a:rPr lang="en-US" sz="2400" dirty="0" smtClean="0"/>
              <a:t>Inclusion of community agencies and services  supportive of transition goals with permission.</a:t>
            </a:r>
          </a:p>
        </p:txBody>
      </p:sp>
      <p:pic>
        <p:nvPicPr>
          <p:cNvPr id="2" name="Picture 2" descr="C:\Documents and Settings\drarich\Local Settings\Temporary Internet Files\Content.IE5\74MZ3E8H\MC900297565[1].wmf"/>
          <p:cNvPicPr>
            <a:picLocks noChangeAspect="1" noChangeArrowheads="1"/>
          </p:cNvPicPr>
          <p:nvPr/>
        </p:nvPicPr>
        <p:blipFill>
          <a:blip r:embed="rId4" cstate="print"/>
          <a:srcRect/>
          <a:stretch>
            <a:fillRect/>
          </a:stretch>
        </p:blipFill>
        <p:spPr bwMode="auto">
          <a:xfrm>
            <a:off x="6705600" y="381000"/>
            <a:ext cx="1809750" cy="1158875"/>
          </a:xfrm>
          <a:prstGeom prst="rect">
            <a:avLst/>
          </a:prstGeom>
          <a:noFill/>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8"/>
  <p:tag name="MMPROD_THEME_BG_IMAGE" val=""/>
  <p:tag name="MMPROD_TAG_VCONFIG" val="PD94bWwgdmVyc2lvbj0iMS4wIiBlbmNvZGluZz0iVVRGLTgiPz4NCjxjb25maWd1cmF0aW9uPg0KCTxicmFuZGluZz4NCgkJPHVpZm9udCBuYW1lPSJGT05UX05PVEVTX1RFWFQiIHZhbHVlPSJBcmlhbCwxNCxmYWxzZSxmYWxzZSxmYWxzZSIvPg0KCTwvYnJhbmRpbmc+DQoJPGNvbG9ycz4NCgkJPHVpY29sb3IgbmFtZT0icHJpbWFyeSIgdmFsdWU9IjB4MDAwMDAwIi8+DQoJCTx1aWNvbG9yIG5hbWU9Imdsb3ciIHZhbHVlPSIweEZGMDAwMCIvPg0KCQk8dWljb2xvciBuYW1lPSJ0ZXh0IiB2YWx1ZT0iMHhGRkZGRkYiLz4NCgkJPHVpY29sb3IgbmFtZT0ibGlnaHQiIHZhbHVlPSIweDRFNUQ2MCIvPg0KCQk8dWljb2xvciBuYW1lPSJzaGFkb3ciIHZhbHVlPSIweDAwMDAwMCIvPg0KCQk8dWljb2xvciBuYW1lPSJiYWNrZ3JvdW5kIiB2YWx1ZT0iMHhGRjAwMDAiLz4NCgk8L2NvbG9ycz4NCgk8bGF5b3V0Pg0KCQk8dWlzaG93IG5hbWU9InByZXNlbnRhdGlvbnRpdGxlIiB2YWx1ZT0idHJ1ZSIvPg0KCQk8dWlzaG93IG5hbWU9InByZXNlbnRlcnBob3RvIiB2YWx1ZT0idHJ1ZSIvPg0KCQk8dWlzaG93IG5hbWU9InByZXNlbnRlcm5hbWUiIHZhbHVlPSJ0cnVlIi8+DQoJCTx1aXNob3cgbmFtZT0icHJlc2VudGVydGl0bGUiIHZhbHVlPSJ0cnVlIi8+DQoJCTx1aXNob3cgbmFtZT0icHJlc2VudGVyZW1haWwiIHZhbHVlPSJmYWxzZSIvPg0KCQk8dWlzaG93IG5hbWU9InByZXNlbnRlcmJpbyIgdmFsdWU9InRydWUiLz4NCgkJPHVpc2hvdyBuYW1lPSJjb21wYW55bG9nbyIgdmFsdWU9ImZhbHNlIi8+DQoJCTx1aXNob3cgbmFtZT0ic2lkZWJhciIgdmFsdWU9InRydWUiLz4NCgkJPHVpc2hvdyBuYW1lPSJvdXRsaW5lIiB2YWx1ZT0iZmFsc2UiLz4NCgkJPHVpc2hvdyBuYW1lPSJ0aHVtYm5haWwiIHZhbHVlPSJ0cnVlIi8+DQoJCTx1aXNob3cgbmFtZT0ibm90ZXMiIHZhbHVlPSJ0cnVlIi8+DQoJCTx1aXNob3cgbmFtZT0ic2VhcmNoIiB2YWx1ZT0idHJ1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7.0&quot;&gt;&lt;object type=&quot;1&quot; unique_id=&quot;10001&quot;&gt;&lt;property id=&quot;20139&quot; value=&quot;%n. %s&quot;/&gt;&lt;property id=&quot;20141&quot; value=&quot;Life After High School Presentation&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1&quot; value=&quot;e-Colorado&quot;/&gt;&lt;property id=&quot;20192&quot; value=&quot;http://connect.e-colorado.org&quot;/&gt;&lt;property id=&quot;20193&quot; value=&quot;0&quot;/&gt;&lt;property id=&quot;20224&quot; value=&quot;C:\Documents and Settings\pikep\My Documents\My Adobe Presentations\life after high school&quot;/&gt;&lt;property id=&quot;20250&quot; value=&quot;0&quot;/&gt;&lt;property id=&quot;20251&quot; value=&quot;0&quot;/&gt;&lt;property id=&quot;20259&quot; value=&quot;1&quot;/&gt;&lt;property id=&quot;20262&quot; value=&quot;71271&quot;/&gt;&lt;property id=&quot;20501&quot; value=&quot;G:\dd demo (PIPP)\third series\Final powerpoints\z Peter\&quot;/&gt;&lt;object type=&quot;8&quot; unique_id=&quot;10002&quot;&gt;&lt;/object&gt;&lt;object type=&quot;2&quot; unique_id=&quot;10003&quot;&gt;&lt;object type=&quot;3&quot; unique_id=&quot;10004&quot;&gt;&lt;property id=&quot;20148&quot; value=&quot;5&quot;/&gt;&lt;property id=&quot;20300&quot; value=&quot;Slide 1 - &amp;quot;Life After High School&amp;#x0D;&amp;#x0A;Using Your IEP to Plan for Your Future After High School  &amp;quot;&quot;/&gt;&lt;property id=&quot;20303&quot; value=&quot;-1&quot;/&gt;&lt;property id=&quot;20307&quot; value=&quot;256&quot;/&gt;&lt;property id=&quot;20309&quot; value=&quot;-1&quot;/&gt;&lt;/object&gt;&lt;object type=&quot;3&quot; unique_id=&quot;10005&quot;&gt;&lt;property id=&quot;20148&quot; value=&quot;5&quot;/&gt;&lt;property id=&quot;20300&quot; value=&quot;Slide 3 - &amp;quot;Session Objectives – Life After High School&amp;quot;&quot;/&gt;&lt;property id=&quot;20303&quot; value=&quot;-1&quot;/&gt;&lt;property id=&quot;20307&quot; value=&quot;257&quot;/&gt;&lt;property id=&quot;20309&quot; value=&quot;-1&quot;/&gt;&lt;/object&gt;&lt;object type=&quot;3&quot; unique_id=&quot;10275&quot;&gt;&lt;property id=&quot;20148&quot; value=&quot;5&quot;/&gt;&lt;property id=&quot;20300&quot; value=&quot;Slide 24 - &amp;quot;Contact Information&amp;quot;&quot;/&gt;&lt;property id=&quot;20303&quot; value=&quot;-1&quot;/&gt;&lt;property id=&quot;20307&quot; value=&quot;273&quot;/&gt;&lt;property id=&quot;20309&quot; value=&quot;-1&quot;/&gt;&lt;/object&gt;&lt;object type=&quot;3&quot; unique_id=&quot;10438&quot;&gt;&lt;property id=&quot;20148&quot; value=&quot;5&quot;/&gt;&lt;property id=&quot;20300&quot; value=&quot;Slide 15 - &amp;quot;Jo Lynn Osborne&amp;quot;&quot;/&gt;&lt;property id=&quot;20303&quot; value=&quot;-1&quot;/&gt;&lt;property id=&quot;20307&quot; value=&quot;274&quot;/&gt;&lt;property id=&quot;20309&quot; value=&quot;-1&quot;/&gt;&lt;/object&gt;&lt;object type=&quot;3&quot; unique_id=&quot;10439&quot;&gt;&lt;property id=&quot;20148&quot; value=&quot;5&quot;/&gt;&lt;property id=&quot;20300&quot; value=&quot;Slide 16 - &amp;quot;Family and Youth Tips&amp;quot;&quot;/&gt;&lt;property id=&quot;20303&quot; value=&quot;-1&quot;/&gt;&lt;property id=&quot;20307&quot; value=&quot;275&quot;/&gt;&lt;property id=&quot;20309&quot; value=&quot;-1&quot;/&gt;&lt;/object&gt;&lt;object type=&quot;3&quot; unique_id=&quot;10440&quot;&gt;&lt;property id=&quot;20148&quot; value=&quot;5&quot;/&gt;&lt;property id=&quot;20300&quot; value=&quot;Slide 17 - &amp;quot;Family and Youth Tips&amp;quot;&quot;/&gt;&lt;property id=&quot;20303&quot; value=&quot;-1&quot;/&gt;&lt;property id=&quot;20307&quot; value=&quot;276&quot;/&gt;&lt;property id=&quot;20309&quot; value=&quot;-1&quot;/&gt;&lt;/object&gt;&lt;object type=&quot;3&quot; unique_id=&quot;10441&quot;&gt;&lt;property id=&quot;20148&quot; value=&quot;5&quot;/&gt;&lt;property id=&quot;20300&quot; value=&quot;Slide 18 - &amp;quot;Family and Youth Tips&amp;quot;&quot;/&gt;&lt;property id=&quot;20303&quot; value=&quot;-1&quot;/&gt;&lt;property id=&quot;20307&quot; value=&quot;277&quot;/&gt;&lt;property id=&quot;20309&quot; value=&quot;-1&quot;/&gt;&lt;/object&gt;&lt;object type=&quot;3&quot; unique_id=&quot;10442&quot;&gt;&lt;property id=&quot;20148&quot; value=&quot;5&quot;/&gt;&lt;property id=&quot;20300&quot; value=&quot;Slide 19 - &amp;quot;Valorie,&amp;#x0D;&amp;#x0A;&amp;#x0D;&amp;#x0A;Former JeffCo Transition Services student&amp;quot;&quot;/&gt;&lt;property id=&quot;20301&quot; value=&quot;Valorie, Former JeffCo Transition School Student&quot;/&gt;&lt;property id=&quot;20303&quot; value=&quot;-1&quot;/&gt;&lt;property id=&quot;20307&quot; value=&quot;278&quot;/&gt;&lt;property id=&quot;20309&quot; value=&quot;-1&quot;/&gt;&lt;/object&gt;&lt;object type=&quot;3&quot; unique_id=&quot;10443&quot;&gt;&lt;property id=&quot;20148&quot; value=&quot;5&quot;/&gt;&lt;property id=&quot;20300&quot; value=&quot;Slide 20 - &amp;quot;Questions By Youth For Youth&amp;quot;&quot;/&gt;&lt;property id=&quot;20303&quot; value=&quot;-1&quot;/&gt;&lt;property id=&quot;20307&quot; value=&quot;279&quot;/&gt;&lt;property id=&quot;20309&quot; value=&quot;-1&quot;/&gt;&lt;/object&gt;&lt;object type=&quot;3&quot; unique_id=&quot;10664&quot;&gt;&lt;property id=&quot;20148&quot; value=&quot;5&quot;/&gt;&lt;property id=&quot;20300&quot; value=&quot;Slide 4 - &amp;quot;Jim Panzer&amp;quot;&quot;/&gt;&lt;property id=&quot;20303&quot; value=&quot;-1&quot;/&gt;&lt;property id=&quot;20307&quot; value=&quot;280&quot;/&gt;&lt;property id=&quot;20309&quot; value=&quot;-1&quot;/&gt;&lt;/object&gt;&lt;object type=&quot;3&quot; unique_id=&quot;10665&quot;&gt;&lt;property id=&quot;20148&quot; value=&quot;5&quot;/&gt;&lt;property id=&quot;20300&quot; value=&quot;Slide 5 - &amp;quot;Transition Services&amp;quot;&quot;/&gt;&lt;property id=&quot;20303&quot; value=&quot;-1&quot;/&gt;&lt;property id=&quot;20307&quot; value=&quot;281&quot;/&gt;&lt;property id=&quot;20309&quot; value=&quot;-1&quot;/&gt;&lt;/object&gt;&lt;object type=&quot;3&quot; unique_id=&quot;10666&quot;&gt;&lt;property id=&quot;20148&quot; value=&quot;5&quot;/&gt;&lt;property id=&quot;20300&quot; value=&quot;Slide 6 - &amp;quot;Why Are Transition Services Required?&amp;quot;&quot;/&gt;&lt;property id=&quot;20303&quot; value=&quot;-1&quot;/&gt;&lt;property id=&quot;20307&quot; value=&quot;282&quot;/&gt;&lt;property id=&quot;20309&quot; value=&quot;-1&quot;/&gt;&lt;/object&gt;&lt;object type=&quot;3&quot; unique_id=&quot;10668&quot;&gt;&lt;property id=&quot;20148&quot; value=&quot;5&quot;/&gt;&lt;property id=&quot;20300&quot; value=&quot;Slide 7 - &amp;quot;IDEA 2004 requires&amp;quot;&quot;/&gt;&lt;property id=&quot;20303&quot; value=&quot;-1&quot;/&gt;&lt;property id=&quot;20307&quot; value=&quot;284&quot;/&gt;&lt;property id=&quot;20309&quot; value=&quot;-1&quot;/&gt;&lt;/object&gt;&lt;object type=&quot;3&quot; unique_id=&quot;10669&quot;&gt;&lt;property id=&quot;20148&quot; value=&quot;5&quot;/&gt;&lt;property id=&quot;20300&quot; value=&quot;Slide 10 - &amp;quot;Transition Assessment Tools &amp;quot;&quot;/&gt;&lt;property id=&quot;20303&quot; value=&quot;-1&quot;/&gt;&lt;property id=&quot;20307&quot; value=&quot;285&quot;/&gt;&lt;property id=&quot;20309&quot; value=&quot;-1&quot;/&gt;&lt;/object&gt;&lt;object type=&quot;3&quot; unique_id=&quot;10671&quot;&gt;&lt;property id=&quot;20148&quot; value=&quot;5&quot;/&gt;&lt;property id=&quot;20300&quot; value=&quot;Slide 13 - &amp;quot;JeffCo School - Tips for Transition&amp;quot;&quot;/&gt;&lt;property id=&quot;20303&quot; value=&quot;-1&quot;/&gt;&lt;property id=&quot;20307&quot; value=&quot;287&quot;/&gt;&lt;property id=&quot;20309&quot; value=&quot;-1&quot;/&gt;&lt;/object&gt;&lt;object type=&quot;3&quot; unique_id=&quot;10672&quot;&gt;&lt;property id=&quot;20148&quot; value=&quot;5&quot;/&gt;&lt;property id=&quot;20300&quot; value=&quot;Slide 14 - &amp;quot;JeffCo School - Tips for Transition&amp;quot;&quot;/&gt;&lt;property id=&quot;20303&quot; value=&quot;-1&quot;/&gt;&lt;property id=&quot;20307&quot; value=&quot;288&quot;/&gt;&lt;property id=&quot;20309&quot; value=&quot;-1&quot;/&gt;&lt;/object&gt;&lt;object type=&quot;3&quot; unique_id=&quot;10843&quot;&gt;&lt;property id=&quot;20148&quot; value=&quot;5&quot;/&gt;&lt;property id=&quot;20300&quot; value=&quot;Slide 2 - &amp;quot;PIPP Session Design&amp;quot;&quot;/&gt;&lt;property id=&quot;20303&quot; value=&quot;-1&quot;/&gt;&lt;property id=&quot;20307&quot; value=&quot;299&quot;/&gt;&lt;property id=&quot;20309&quot; value=&quot;-1&quot;/&gt;&lt;/object&gt;&lt;object type=&quot;3&quot; unique_id=&quot;10844&quot;&gt;&lt;property id=&quot;20148&quot; value=&quot;5&quot;/&gt;&lt;property id=&quot;20300&quot; value=&quot;Slide 8 - &amp;quot;Measurable Post School Goals&amp;quot;&quot;/&gt;&lt;property id=&quot;20303&quot; value=&quot;-1&quot;/&gt;&lt;property id=&quot;20307&quot; value=&quot;290&quot;/&gt;&lt;property id=&quot;20309&quot; value=&quot;-1&quot;/&gt;&lt;/object&gt;&lt;object type=&quot;3&quot; unique_id=&quot;10845&quot;&gt;&lt;property id=&quot;20148&quot; value=&quot;5&quot;/&gt;&lt;property id=&quot;20300&quot; value=&quot;Slide 9 - &amp;quot;Examples &amp;quot;&quot;/&gt;&lt;property id=&quot;20303&quot; value=&quot;-1&quot;/&gt;&lt;property id=&quot;20307&quot; value=&quot;291&quot;/&gt;&lt;property id=&quot;20309&quot; value=&quot;-1&quot;/&gt;&lt;/object&gt;&lt;object type=&quot;3&quot; unique_id=&quot;10846&quot;&gt;&lt;property id=&quot;20148&quot; value=&quot;5&quot;/&gt;&lt;property id=&quot;20300&quot; value=&quot;Slide 11 - &amp;quot;Transition Services&amp;quot;&quot;/&gt;&lt;property id=&quot;20303&quot; value=&quot;-1&quot;/&gt;&lt;property id=&quot;20307&quot; value=&quot;292&quot;/&gt;&lt;property id=&quot;20309&quot; value=&quot;-1&quot;/&gt;&lt;/object&gt;&lt;object type=&quot;3&quot; unique_id=&quot;10847&quot;&gt;&lt;property id=&quot;20148&quot; value=&quot;5&quot;/&gt;&lt;property id=&quot;20300&quot; value=&quot;Slide 12 - &amp;quot;One More Thing&amp;quot;&quot;/&gt;&lt;property id=&quot;20303&quot; value=&quot;-1&quot;/&gt;&lt;property id=&quot;20307&quot; value=&quot;293&quot;/&gt;&lt;property id=&quot;20309&quot; value=&quot;-1&quot;/&gt;&lt;/object&gt;&lt;object type=&quot;3&quot; unique_id=&quot;10952&quot;&gt;&lt;property id=&quot;20148&quot; value=&quot;5&quot;/&gt;&lt;property id=&quot;20300&quot; value=&quot;Slide 21&quot;/&gt;&lt;property id=&quot;20303&quot; value=&quot;-1&quot;/&gt;&lt;property id=&quot;20307&quot; value=&quot;300&quot;/&gt;&lt;property id=&quot;20309&quot; value=&quot;-1&quot;/&gt;&lt;/object&gt;&lt;object type=&quot;3&quot; unique_id=&quot;10953&quot;&gt;&lt;property id=&quot;20148&quot; value=&quot;5&quot;/&gt;&lt;property id=&quot;20300&quot; value=&quot;Slide 22 - &amp;quot;Jefferson County Workforce Center&amp;quot;&quot;/&gt;&lt;property id=&quot;20303&quot; value=&quot;-1&quot;/&gt;&lt;property id=&quot;20307&quot; value=&quot;301&quot;/&gt;&lt;property id=&quot;20309&quot; value=&quot;-1&quot;/&gt;&lt;/object&gt;&lt;object type=&quot;3&quot; unique_id=&quot;10954&quot;&gt;&lt;property id=&quot;20148&quot; value=&quot;5&quot;/&gt;&lt;property id=&quot;20300&quot; value=&quot;Slide 23 - &amp;quot;Jefferson County Workforce Center&amp;quot;&quot;/&gt;&lt;property id=&quot;20303&quot; value=&quot;-1&quot;/&gt;&lt;property id=&quot;20307&quot; value=&quot;302&quot;/&gt;&lt;property id=&quot;20309&quot; value=&quot;-1&quot;/&gt;&lt;/object&gt;&lt;/object&gt;&lt;object type=&quot;10&quot; unique_id=&quot;10947&quot;&gt;&lt;object type=&quot;11&quot; unique_id=&quot;10948&quot;&gt;&lt;property id=&quot;20180&quot; value=&quot;0&quot;/&gt;&lt;property id=&quot;20181&quot; value=&quot;1&quot;/&gt;&lt;property id=&quot;20182&quot; value=&quot;0&quot;/&gt;&lt;property id=&quot;20183&quot; value=&quot;1&quot;/&gt;&lt;/object&gt;&lt;object type=&quot;12&quot; unique_id=&quot;10950&quot;&gt;&lt;/object&gt;&lt;object type=&quot;13&quot; unique_id=&quot;13708&quot;&gt;&lt;/object&gt;&lt;/object&gt;&lt;object type=&quot;4&quot; unique_id=&quot;10949&quot;&gt;&lt;/object&gt;&lt;/object&gt;&lt;/database&gt;"/>
  <p:tag name="SECTOMILLISECCONVERTED" val="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11 718380664.mp3"/>
  <p:tag name="PPSNARRATION" val="11,1873558623,G:\dd demo (PIPP)\third series\Final powerpoints\Life After High School 2-10-2009_pptx\Life After High School 8-20-2009_pptx\audio\Life After High School 8-20-2009 FINAL_pptx\Media.ppcx"/>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12 2046761335.mp3"/>
  <p:tag name="PPSNARRATION" val="12,1873558623,G:\dd demo (PIPP)\third series\Final powerpoints\Life After High School 2-10-2009_pptx\Life After High School 8-20-2009_pptx\audio\Life After High School 8-20-2009 FINAL_pptx\Media.ppcx"/>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13 164509808.mp3"/>
  <p:tag name="PPSNARRATION" val="13,1873558623,G:\dd demo (PIPP)\third series\Final powerpoints\Life After High School 2-10-2009_pptx\Life After High School 8-20-2009_pptx\audio\Life After High School 8-20-2009 FINAL_pptx\Media.ppcx"/>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14 215648175.mp3"/>
  <p:tag name="PPSNARRATION" val="14,1873558623,G:\dd demo (PIPP)\third series\Final powerpoints\Life After High School 2-10-2009_pptx\Life After High School 8-20-2009_pptx\audio\Life After High School 8-20-2009 FINAL_pptx\Media.ppcx"/>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1-3 Peter\slide 3.wav"/>
  <p:tag name="PPSNARRATION" val="3,1873558623,G:\dd demo (PIPP)\third series\Final powerpoints\Life After High School 2-10-2009_pptx\Life After High School 8-20-2009_pptx\audio\Life After High School 8-20-2009 FINAL_pptx\Media.ppcx"/>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06 331536216.mp3"/>
  <p:tag name="PPSNARRATION" val="6,1873558623,G:\dd demo (PIPP)\third series\Final powerpoints\Life After High School 2-10-2009_pptx\Life After High School 8-20-2009_pptx\audio\Life After High School 8-20-2009 FINAL_pptx\Media.ppcx"/>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05 1347764072.mp3"/>
  <p:tag name="PPSNARRATION" val="5,1873558623,G:\dd demo (PIPP)\third series\Final powerpoints\Life After High School 2-10-2009_pptx\Life After High School 8-20-2009_pptx\audio\Life After High School 8-20-2009 FINAL_pptx\Media.ppcx"/>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07 1861339703.mp3"/>
  <p:tag name="PPSNARRATION" val="7,1873558623,G:\dd demo (PIPP)\third series\Final powerpoints\Life After High School 2-10-2009_pptx\Life After High School 8-20-2009_pptx\audio\Life After High School 8-20-2009 FINAL_pptx\Media.ppcx"/>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10 706169712.mp3"/>
  <p:tag name="PPSNARRATION" val="10,1873558623,G:\dd demo (PIPP)\third series\Final powerpoints\Life After High School 2-10-2009_pptx\Life After High School 8-20-2009_pptx\audio\Life After High School 8-20-2009 FINAL_pptx\Media.ppcx"/>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08 1415481865.mp3"/>
  <p:tag name="PPSNARRATION" val="8,1873558623,G:\dd demo (PIPP)\third series\Final powerpoints\Life After High School 2-10-2009_pptx\Life After High School 8-20-2009_pptx\audio\Life After High School 8-20-2009 FINAL_pptx\Media.ppcx"/>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08 1415481865.mp3"/>
  <p:tag name="PPSNARRATION" val="8,1873558623,G:\dd demo (PIPP)\third series\Final powerpoints\Life After High School 2-10-2009_pptx\Life After High School 8-20-2009_pptx\audio\Life After High School 8-20-2009 FINAL_pptx\Media.ppcx"/>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PROPS" val="G:\dd demo (PIPP)\third series\Recordings\Life After High School\Slides 4-14 Jim\Slide 09 40003818.mp3"/>
  <p:tag name="PPSNARRATION" val="9,1873558623,G:\dd demo (PIPP)\third series\Final powerpoints\Life After High School 2-10-2009_pptx\Life After High School 8-20-2009_pptx\audio\Life After High School 8-20-2009 FINAL_pptx\Media.ppcx"/>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3317</TotalTime>
  <Words>5557</Words>
  <Application>Microsoft Macintosh PowerPoint</Application>
  <PresentationFormat>On-screen Show (4:3)</PresentationFormat>
  <Paragraphs>321</Paragraphs>
  <Slides>28</Slides>
  <Notes>26</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Profile</vt:lpstr>
      <vt:lpstr>Transition IEP </vt:lpstr>
      <vt:lpstr>Session Objectives </vt:lpstr>
      <vt:lpstr>True or False</vt:lpstr>
      <vt:lpstr>False!</vt:lpstr>
      <vt:lpstr>True or False</vt:lpstr>
      <vt:lpstr>True!</vt:lpstr>
      <vt:lpstr>True or False</vt:lpstr>
      <vt:lpstr>True!</vt:lpstr>
      <vt:lpstr>IDEA 2004 requires</vt:lpstr>
      <vt:lpstr>Indicator 13</vt:lpstr>
      <vt:lpstr>Indicator 14</vt:lpstr>
      <vt:lpstr>What is Transition?</vt:lpstr>
      <vt:lpstr>What are the critical elements of Transition Planning?</vt:lpstr>
      <vt:lpstr>Transition Assessment</vt:lpstr>
      <vt:lpstr>Some examples of Transition Assessment </vt:lpstr>
      <vt:lpstr>PLAAFP</vt:lpstr>
      <vt:lpstr>Eight Components  of the PLAAFP</vt:lpstr>
      <vt:lpstr>Measurable Post School Outcomes</vt:lpstr>
      <vt:lpstr>Student Examples of Outcomes </vt:lpstr>
      <vt:lpstr>Transition Services</vt:lpstr>
      <vt:lpstr>Interagency Linkages</vt:lpstr>
      <vt:lpstr>Slide 22</vt:lpstr>
      <vt:lpstr>Course of Study</vt:lpstr>
      <vt:lpstr>Summary of Performance</vt:lpstr>
      <vt:lpstr>Empower students to become self-advocates</vt:lpstr>
      <vt:lpstr>JeffCo Schools –  Student Tips for Transition</vt:lpstr>
      <vt:lpstr>JeffCo School - Tips for Transition</vt:lpstr>
      <vt:lpstr>Helpful links</vt:lpstr>
    </vt:vector>
  </TitlesOfParts>
  <Company>UCDHSC WIN Partners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After High School Using Your IEP to Plan for Your Future After High School</dc:title>
  <dc:creator>Peter Pike</dc:creator>
  <cp:lastModifiedBy>Katie Taliercio</cp:lastModifiedBy>
  <cp:revision>228</cp:revision>
  <dcterms:created xsi:type="dcterms:W3CDTF">2013-08-09T03:35:24Z</dcterms:created>
  <dcterms:modified xsi:type="dcterms:W3CDTF">2013-08-09T03:36:01Z</dcterms:modified>
</cp:coreProperties>
</file>