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3.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8"/>
  </p:notesMasterIdLst>
  <p:handoutMasterIdLst>
    <p:handoutMasterId r:id="rId19"/>
  </p:handoutMasterIdLst>
  <p:sldIdLst>
    <p:sldId id="307" r:id="rId2"/>
    <p:sldId id="422" r:id="rId3"/>
    <p:sldId id="429" r:id="rId4"/>
    <p:sldId id="398" r:id="rId5"/>
    <p:sldId id="431" r:id="rId6"/>
    <p:sldId id="420" r:id="rId7"/>
    <p:sldId id="432" r:id="rId8"/>
    <p:sldId id="400" r:id="rId9"/>
    <p:sldId id="423" r:id="rId10"/>
    <p:sldId id="399" r:id="rId11"/>
    <p:sldId id="408" r:id="rId12"/>
    <p:sldId id="430" r:id="rId13"/>
    <p:sldId id="427" r:id="rId14"/>
    <p:sldId id="425" r:id="rId15"/>
    <p:sldId id="401" r:id="rId16"/>
    <p:sldId id="424" r:id="rId17"/>
  </p:sldIdLst>
  <p:sldSz cx="9144000" cy="6858000" type="screen4x3"/>
  <p:notesSz cx="6858000" cy="9144000"/>
  <p:custDataLst>
    <p:tags r:id="rId20"/>
  </p:custDataLst>
  <p:defaultTextStyle>
    <a:defPPr>
      <a:defRPr lang="en-US"/>
    </a:defPPr>
    <a:lvl1pPr algn="l" rtl="0" eaLnBrk="0" fontAlgn="base" hangingPunct="0">
      <a:spcBef>
        <a:spcPct val="0"/>
      </a:spcBef>
      <a:spcAft>
        <a:spcPct val="0"/>
      </a:spcAft>
      <a:defRPr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b="1"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b="1"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b="1"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b="1" kern="1200">
        <a:solidFill>
          <a:schemeClr val="tx1"/>
        </a:solidFill>
        <a:latin typeface="Verdana" pitchFamily="34" charset="0"/>
        <a:ea typeface="+mn-ea"/>
        <a:cs typeface="+mn-cs"/>
      </a:defRPr>
    </a:lvl5pPr>
    <a:lvl6pPr marL="2286000" algn="l" defTabSz="914400" rtl="0" eaLnBrk="1" latinLnBrk="0" hangingPunct="1">
      <a:defRPr b="1" kern="1200">
        <a:solidFill>
          <a:schemeClr val="tx1"/>
        </a:solidFill>
        <a:latin typeface="Verdana" pitchFamily="34" charset="0"/>
        <a:ea typeface="+mn-ea"/>
        <a:cs typeface="+mn-cs"/>
      </a:defRPr>
    </a:lvl6pPr>
    <a:lvl7pPr marL="2743200" algn="l" defTabSz="914400" rtl="0" eaLnBrk="1" latinLnBrk="0" hangingPunct="1">
      <a:defRPr b="1" kern="1200">
        <a:solidFill>
          <a:schemeClr val="tx1"/>
        </a:solidFill>
        <a:latin typeface="Verdana" pitchFamily="34" charset="0"/>
        <a:ea typeface="+mn-ea"/>
        <a:cs typeface="+mn-cs"/>
      </a:defRPr>
    </a:lvl7pPr>
    <a:lvl8pPr marL="3200400" algn="l" defTabSz="914400" rtl="0" eaLnBrk="1" latinLnBrk="0" hangingPunct="1">
      <a:defRPr b="1" kern="1200">
        <a:solidFill>
          <a:schemeClr val="tx1"/>
        </a:solidFill>
        <a:latin typeface="Verdana" pitchFamily="34" charset="0"/>
        <a:ea typeface="+mn-ea"/>
        <a:cs typeface="+mn-cs"/>
      </a:defRPr>
    </a:lvl8pPr>
    <a:lvl9pPr marL="3657600" algn="l" defTabSz="914400" rtl="0" eaLnBrk="1" latinLnBrk="0" hangingPunct="1">
      <a:defRPr b="1"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99CCFF"/>
    <a:srgbClr val="FFFFCC"/>
    <a:srgbClr val="5B97D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24" autoAdjust="0"/>
    <p:restoredTop sz="76190" autoAdjust="0"/>
  </p:normalViewPr>
  <p:slideViewPr>
    <p:cSldViewPr>
      <p:cViewPr varScale="1">
        <p:scale>
          <a:sx n="65" d="100"/>
          <a:sy n="65" d="100"/>
        </p:scale>
        <p:origin x="1968" y="38"/>
      </p:cViewPr>
      <p:guideLst>
        <p:guide orient="horz" pos="2160"/>
        <p:guide pos="2880"/>
      </p:guideLst>
    </p:cSldViewPr>
  </p:slideViewPr>
  <p:outlineViewPr>
    <p:cViewPr>
      <p:scale>
        <a:sx n="33" d="100"/>
        <a:sy n="33" d="100"/>
      </p:scale>
      <p:origin x="36" y="1455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6656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fld id="{26C2144D-745F-4FC0-AAF5-AC574FC26802}" type="datetimeFigureOut">
              <a:rPr lang="en-US"/>
              <a:pPr>
                <a:defRPr/>
              </a:pPr>
              <a:t>5/7/2019</a:t>
            </a:fld>
            <a:endParaRPr lang="en-US"/>
          </a:p>
        </p:txBody>
      </p:sp>
      <p:sp>
        <p:nvSpPr>
          <p:cNvPr id="6656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6656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C8D274F5-315E-4039-9490-6AD405541D22}" type="slidenum">
              <a:rPr lang="en-US"/>
              <a:pPr>
                <a:defRPr/>
              </a:pPr>
              <a:t>‹#›</a:t>
            </a:fld>
            <a:endParaRPr lang="en-US"/>
          </a:p>
        </p:txBody>
      </p:sp>
    </p:spTree>
    <p:extLst>
      <p:ext uri="{BB962C8B-B14F-4D97-AF65-F5344CB8AC3E}">
        <p14:creationId xmlns:p14="http://schemas.microsoft.com/office/powerpoint/2010/main" val="8673127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defRPr>
            </a:lvl1pPr>
          </a:lstStyle>
          <a:p>
            <a:pPr>
              <a:defRPr/>
            </a:pPr>
            <a:endParaRPr lang="en-US"/>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Arial" charset="0"/>
              </a:defRPr>
            </a:lvl1pPr>
          </a:lstStyle>
          <a:p>
            <a:pPr>
              <a:defRPr/>
            </a:pPr>
            <a:fld id="{FCB7F3D9-5ED1-4601-ADA2-B07F7DE2D693}" type="slidenum">
              <a:rPr lang="en-US"/>
              <a:pPr>
                <a:defRPr/>
              </a:pPr>
              <a:t>‹#›</a:t>
            </a:fld>
            <a:endParaRPr lang="en-US"/>
          </a:p>
        </p:txBody>
      </p:sp>
    </p:spTree>
    <p:extLst>
      <p:ext uri="{BB962C8B-B14F-4D97-AF65-F5344CB8AC3E}">
        <p14:creationId xmlns:p14="http://schemas.microsoft.com/office/powerpoint/2010/main" val="223050388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endParaRPr lang="en-US" dirty="0" smtClean="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a:t>
            </a:fld>
            <a:endParaRPr lang="en-US"/>
          </a:p>
        </p:txBody>
      </p:sp>
    </p:spTree>
    <p:extLst>
      <p:ext uri="{BB962C8B-B14F-4D97-AF65-F5344CB8AC3E}">
        <p14:creationId xmlns:p14="http://schemas.microsoft.com/office/powerpoint/2010/main" val="3667774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10</a:t>
            </a:fld>
            <a:endParaRPr lang="en-US"/>
          </a:p>
        </p:txBody>
      </p:sp>
    </p:spTree>
    <p:extLst>
      <p:ext uri="{BB962C8B-B14F-4D97-AF65-F5344CB8AC3E}">
        <p14:creationId xmlns:p14="http://schemas.microsoft.com/office/powerpoint/2010/main" val="37382377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11</a:t>
            </a:fld>
            <a:endParaRPr lang="en-US"/>
          </a:p>
        </p:txBody>
      </p:sp>
    </p:spTree>
    <p:extLst>
      <p:ext uri="{BB962C8B-B14F-4D97-AF65-F5344CB8AC3E}">
        <p14:creationId xmlns:p14="http://schemas.microsoft.com/office/powerpoint/2010/main" val="1473870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12</a:t>
            </a:fld>
            <a:endParaRPr lang="en-US"/>
          </a:p>
        </p:txBody>
      </p:sp>
    </p:spTree>
    <p:extLst>
      <p:ext uri="{BB962C8B-B14F-4D97-AF65-F5344CB8AC3E}">
        <p14:creationId xmlns:p14="http://schemas.microsoft.com/office/powerpoint/2010/main" val="2846617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13</a:t>
            </a:fld>
            <a:endParaRPr lang="en-US"/>
          </a:p>
        </p:txBody>
      </p:sp>
    </p:spTree>
    <p:extLst>
      <p:ext uri="{BB962C8B-B14F-4D97-AF65-F5344CB8AC3E}">
        <p14:creationId xmlns:p14="http://schemas.microsoft.com/office/powerpoint/2010/main" val="754836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noTextEdit="1"/>
          </p:cNvSpPr>
          <p:nvPr>
            <p:ph type="sldImg"/>
          </p:nvPr>
        </p:nvSpPr>
        <p:spPr>
          <a:ln/>
        </p:spPr>
      </p:sp>
      <p:sp>
        <p:nvSpPr>
          <p:cNvPr id="91138" name="Notes Placeholder 2"/>
          <p:cNvSpPr>
            <a:spLocks noGrp="1"/>
          </p:cNvSpPr>
          <p:nvPr>
            <p:ph type="body" idx="1"/>
          </p:nvPr>
        </p:nvSpPr>
        <p:spPr>
          <a:noFill/>
          <a:ln/>
        </p:spPr>
        <p:txBody>
          <a:bodyPr/>
          <a:lstStyle/>
          <a:p>
            <a:pPr eaLnBrk="1" hangingPunct="1"/>
            <a:r>
              <a:rPr lang="en-US" dirty="0" smtClean="0"/>
              <a:t>Employment is a very important part of our lives.  In a lot of ways, it defines who we are.  Often when we meet new people socially, one of the first things we inquire about is what they do for a living.  So in many ways our job defines us, but also it is often how we get reinforced and bring value to our lives, and obviously it helps us to pay for all of the other things we like to do (i.e. have a good home, play golf, take vacations, etc.)</a:t>
            </a:r>
          </a:p>
          <a:p>
            <a:pPr eaLnBrk="1" hangingPunct="1"/>
            <a:r>
              <a:rPr lang="en-US" dirty="0" smtClean="0"/>
              <a:t>Public education at the federal level, and certainly at </a:t>
            </a:r>
            <a:r>
              <a:rPr lang="en-US" dirty="0" err="1" smtClean="0"/>
              <a:t>JeffCo</a:t>
            </a:r>
            <a:r>
              <a:rPr lang="en-US" dirty="0" smtClean="0"/>
              <a:t>, realizes and understands that, and so from kindergarten until our students leaves us we help the youth to explore and define what work means for them and the kind of work they want to do.  Also, in the case of young adults with disabilities who have IEPs (Individual Education Plans), the federal mandate IDEA 2004, states that every young adult with an IEP with a disability must have the conversation about post-school employment outcomes.  The federal government wants this to happen at age 16, at </a:t>
            </a:r>
            <a:r>
              <a:rPr lang="en-US" dirty="0" err="1" smtClean="0"/>
              <a:t>JeffCo</a:t>
            </a:r>
            <a:r>
              <a:rPr lang="en-US" dirty="0" smtClean="0"/>
              <a:t> we begin at age 15 (in 9th grade) or younger under special circumstances.  We need to be talking with our high school students about employment options for them.  </a:t>
            </a:r>
            <a:r>
              <a:rPr lang="en-US" dirty="0" err="1" smtClean="0"/>
              <a:t>JeffCo</a:t>
            </a:r>
            <a:r>
              <a:rPr lang="en-US" dirty="0" smtClean="0"/>
              <a:t> has a variety of different services and options available for our students every high school is equipped to provide experiences and activities, and transition services and assessment strategies for every young adult with an IEP from 9th grade through 12th grade.  Then we know there are some young adults with disabilities because of different circumstances who require more than four years of high school experience.  In </a:t>
            </a:r>
            <a:r>
              <a:rPr lang="en-US" dirty="0" err="1" smtClean="0"/>
              <a:t>JeffCo</a:t>
            </a:r>
            <a:r>
              <a:rPr lang="en-US" dirty="0" smtClean="0"/>
              <a:t> we have a program called JTS (</a:t>
            </a:r>
            <a:r>
              <a:rPr lang="en-US" dirty="0" err="1" smtClean="0"/>
              <a:t>JeffCo</a:t>
            </a:r>
            <a:r>
              <a:rPr lang="en-US" dirty="0" smtClean="0"/>
              <a:t> Transition Services) that was tailor made to make sure we continue to support and assist those young adults with progression toward their post-school outcomes, in the areas of education and training, adult independent living and also pertaining to this topic, career and employment.  An important part of this process are the assessments that we work on and help our students complete to further refine and identify goals for employment outcomes.  We offer job preparation, career and technical education at every one of our high schools, on the job experiences, unpaid work experiences, and internships or apprenticeships.  If these terms seem unfamiliar, I would encourage you to discuss this with your son/daughter's case manager to explore what is already provided and what else should be provided as a part of transition services for your child.  Experiences like those previously stated are important for youth to understand what it is like to work, so that they can be mindful of the types of opportunities available to them, and so they are confident in what type of career they are interested.</a:t>
            </a:r>
          </a:p>
        </p:txBody>
      </p:sp>
      <p:sp>
        <p:nvSpPr>
          <p:cNvPr id="91139" name="Slide Number Placeholder 3"/>
          <p:cNvSpPr>
            <a:spLocks noGrp="1"/>
          </p:cNvSpPr>
          <p:nvPr>
            <p:ph type="sldNum" sz="quarter" idx="5"/>
          </p:nvPr>
        </p:nvSpPr>
        <p:spPr>
          <a:noFill/>
        </p:spPr>
        <p:txBody>
          <a:bodyPr/>
          <a:lstStyle/>
          <a:p>
            <a:fld id="{659E6795-C4CA-4BB6-AD6D-C15DD9F51624}" type="slidenum">
              <a:rPr lang="en-US" smtClean="0"/>
              <a:pPr/>
              <a:t>14</a:t>
            </a:fld>
            <a:endParaRPr lang="en-US" smtClean="0"/>
          </a:p>
        </p:txBody>
      </p:sp>
    </p:spTree>
    <p:extLst>
      <p:ext uri="{BB962C8B-B14F-4D97-AF65-F5344CB8AC3E}">
        <p14:creationId xmlns:p14="http://schemas.microsoft.com/office/powerpoint/2010/main" val="4054432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BLUE PAPER—take</a:t>
            </a:r>
            <a:r>
              <a:rPr lang="en-US" baseline="0" dirty="0" smtClean="0"/>
              <a:t> notes on each agency</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15</a:t>
            </a:fld>
            <a:endParaRPr lang="en-US"/>
          </a:p>
        </p:txBody>
      </p:sp>
    </p:spTree>
    <p:extLst>
      <p:ext uri="{BB962C8B-B14F-4D97-AF65-F5344CB8AC3E}">
        <p14:creationId xmlns:p14="http://schemas.microsoft.com/office/powerpoint/2010/main" val="1259179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IEP example –What kind of</a:t>
            </a:r>
            <a:r>
              <a:rPr lang="en-US" baseline="0" dirty="0" smtClean="0"/>
              <a:t> worker is she, how much support did she need, what environments were successful, what are the implications of disability</a:t>
            </a:r>
          </a:p>
          <a:p>
            <a:endParaRPr lang="en-US" dirty="0" smtClean="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16</a:t>
            </a:fld>
            <a:endParaRPr lang="en-US"/>
          </a:p>
        </p:txBody>
      </p:sp>
    </p:spTree>
    <p:extLst>
      <p:ext uri="{BB962C8B-B14F-4D97-AF65-F5344CB8AC3E}">
        <p14:creationId xmlns:p14="http://schemas.microsoft.com/office/powerpoint/2010/main" val="1202321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2</a:t>
            </a:fld>
            <a:endParaRPr lang="en-US"/>
          </a:p>
        </p:txBody>
      </p:sp>
    </p:spTree>
    <p:extLst>
      <p:ext uri="{BB962C8B-B14F-4D97-AF65-F5344CB8AC3E}">
        <p14:creationId xmlns:p14="http://schemas.microsoft.com/office/powerpoint/2010/main" val="1259094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is</a:t>
            </a:r>
            <a:r>
              <a:rPr lang="en-US" baseline="0" dirty="0" smtClean="0"/>
              <a:t> a process, and you want to be well-informed of the process…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3</a:t>
            </a:fld>
            <a:endParaRPr lang="en-US"/>
          </a:p>
        </p:txBody>
      </p:sp>
    </p:spTree>
    <p:extLst>
      <p:ext uri="{BB962C8B-B14F-4D97-AF65-F5344CB8AC3E}">
        <p14:creationId xmlns:p14="http://schemas.microsoft.com/office/powerpoint/2010/main" val="935680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4</a:t>
            </a:fld>
            <a:endParaRPr lang="en-US"/>
          </a:p>
        </p:txBody>
      </p:sp>
    </p:spTree>
    <p:extLst>
      <p:ext uri="{BB962C8B-B14F-4D97-AF65-F5344CB8AC3E}">
        <p14:creationId xmlns:p14="http://schemas.microsoft.com/office/powerpoint/2010/main" val="2175607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5</a:t>
            </a:fld>
            <a:endParaRPr lang="en-US"/>
          </a:p>
        </p:txBody>
      </p:sp>
    </p:spTree>
    <p:extLst>
      <p:ext uri="{BB962C8B-B14F-4D97-AF65-F5344CB8AC3E}">
        <p14:creationId xmlns:p14="http://schemas.microsoft.com/office/powerpoint/2010/main" val="49003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9DDFAC-8932-44D3-8BC1-228BE067D107}" type="slidenum">
              <a:rPr lang="en-US" smtClean="0"/>
              <a:pPr>
                <a:defRPr/>
              </a:pPr>
              <a:t>6</a:t>
            </a:fld>
            <a:endParaRPr lang="en-US"/>
          </a:p>
        </p:txBody>
      </p:sp>
    </p:spTree>
    <p:extLst>
      <p:ext uri="{BB962C8B-B14F-4D97-AF65-F5344CB8AC3E}">
        <p14:creationId xmlns:p14="http://schemas.microsoft.com/office/powerpoint/2010/main" val="1818740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7</a:t>
            </a:fld>
            <a:endParaRPr lang="en-US"/>
          </a:p>
        </p:txBody>
      </p:sp>
    </p:spTree>
    <p:extLst>
      <p:ext uri="{BB962C8B-B14F-4D97-AF65-F5344CB8AC3E}">
        <p14:creationId xmlns:p14="http://schemas.microsoft.com/office/powerpoint/2010/main" val="777894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8</a:t>
            </a:fld>
            <a:endParaRPr lang="en-US"/>
          </a:p>
        </p:txBody>
      </p:sp>
    </p:spTree>
    <p:extLst>
      <p:ext uri="{BB962C8B-B14F-4D97-AF65-F5344CB8AC3E}">
        <p14:creationId xmlns:p14="http://schemas.microsoft.com/office/powerpoint/2010/main" val="4279331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KATIE WILL INSERT LINK BEFORE 2/15</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9</a:t>
            </a:fld>
            <a:endParaRPr lang="en-US"/>
          </a:p>
        </p:txBody>
      </p:sp>
    </p:spTree>
    <p:extLst>
      <p:ext uri="{BB962C8B-B14F-4D97-AF65-F5344CB8AC3E}">
        <p14:creationId xmlns:p14="http://schemas.microsoft.com/office/powerpoint/2010/main" val="363158722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b="0">
              <a:latin typeface="Times New Roman" pitchFamily="18" charset="0"/>
            </a:endParaRPr>
          </a:p>
        </p:txBody>
      </p:sp>
      <p:pic>
        <p:nvPicPr>
          <p:cNvPr id="5" name="Picture 8" descr="YouthWorks"/>
          <p:cNvPicPr>
            <a:picLocks noChangeAspect="1" noChangeArrowheads="1"/>
          </p:cNvPicPr>
          <p:nvPr userDrawn="1"/>
        </p:nvPicPr>
        <p:blipFill>
          <a:blip r:embed="rId2" cstate="print"/>
          <a:srcRect/>
          <a:stretch>
            <a:fillRect/>
          </a:stretch>
        </p:blipFill>
        <p:spPr bwMode="auto">
          <a:xfrm>
            <a:off x="0" y="6107113"/>
            <a:ext cx="2438400" cy="674687"/>
          </a:xfrm>
          <a:prstGeom prst="rect">
            <a:avLst/>
          </a:prstGeom>
          <a:noFill/>
          <a:ln w="9525">
            <a:noFill/>
            <a:miter lim="800000"/>
            <a:headEnd/>
            <a:tailEnd/>
          </a:ln>
        </p:spPr>
      </p:pic>
      <p:pic>
        <p:nvPicPr>
          <p:cNvPr id="6" name="Picture 9" descr="tifbluesmall"/>
          <p:cNvPicPr>
            <a:picLocks noChangeAspect="1" noChangeArrowheads="1"/>
          </p:cNvPicPr>
          <p:nvPr userDrawn="1"/>
        </p:nvPicPr>
        <p:blipFill>
          <a:blip r:embed="rId3" cstate="print"/>
          <a:srcRect/>
          <a:stretch>
            <a:fillRect/>
          </a:stretch>
        </p:blipFill>
        <p:spPr bwMode="auto">
          <a:xfrm>
            <a:off x="2667000" y="5715000"/>
            <a:ext cx="762000" cy="609600"/>
          </a:xfrm>
          <a:prstGeom prst="rect">
            <a:avLst/>
          </a:prstGeom>
          <a:noFill/>
          <a:ln w="9525">
            <a:noFill/>
            <a:miter lim="800000"/>
            <a:headEnd/>
            <a:tailEnd/>
          </a:ln>
        </p:spPr>
      </p:pic>
      <p:pic>
        <p:nvPicPr>
          <p:cNvPr id="7" name="Picture 10" descr="JeffcoLogo"/>
          <p:cNvPicPr>
            <a:picLocks noChangeAspect="1" noChangeArrowheads="1"/>
          </p:cNvPicPr>
          <p:nvPr userDrawn="1"/>
        </p:nvPicPr>
        <p:blipFill>
          <a:blip r:embed="rId4" cstate="print"/>
          <a:srcRect/>
          <a:stretch>
            <a:fillRect/>
          </a:stretch>
        </p:blipFill>
        <p:spPr bwMode="auto">
          <a:xfrm>
            <a:off x="3505200" y="6172200"/>
            <a:ext cx="1295400" cy="609600"/>
          </a:xfrm>
          <a:prstGeom prst="rect">
            <a:avLst/>
          </a:prstGeom>
          <a:noFill/>
          <a:ln w="9525">
            <a:noFill/>
            <a:miter lim="800000"/>
            <a:headEnd/>
            <a:tailEnd/>
          </a:ln>
        </p:spPr>
      </p:pic>
      <p:pic>
        <p:nvPicPr>
          <p:cNvPr id="8" name="Picture 11" descr="Proof3_New WIN Logo"/>
          <p:cNvPicPr>
            <a:picLocks noChangeAspect="1" noChangeArrowheads="1"/>
          </p:cNvPicPr>
          <p:nvPr userDrawn="1"/>
        </p:nvPicPr>
        <p:blipFill>
          <a:blip r:embed="rId5" cstate="print"/>
          <a:srcRect/>
          <a:stretch>
            <a:fillRect/>
          </a:stretch>
        </p:blipFill>
        <p:spPr bwMode="auto">
          <a:xfrm>
            <a:off x="6781800" y="5562600"/>
            <a:ext cx="1219200" cy="666750"/>
          </a:xfrm>
          <a:prstGeom prst="rect">
            <a:avLst/>
          </a:prstGeom>
          <a:noFill/>
          <a:ln w="9525">
            <a:noFill/>
            <a:miter lim="800000"/>
            <a:headEnd/>
            <a:tailEnd/>
          </a:ln>
        </p:spPr>
      </p:pic>
      <p:pic>
        <p:nvPicPr>
          <p:cNvPr id="9" name="top4_r1_c1" descr="DDRC Home Page"/>
          <p:cNvPicPr>
            <a:picLocks noChangeAspect="1" noChangeArrowheads="1"/>
          </p:cNvPicPr>
          <p:nvPr userDrawn="1"/>
        </p:nvPicPr>
        <p:blipFill>
          <a:blip r:embed="rId6" cstate="print"/>
          <a:srcRect/>
          <a:stretch>
            <a:fillRect/>
          </a:stretch>
        </p:blipFill>
        <p:spPr bwMode="auto">
          <a:xfrm>
            <a:off x="5791200" y="6091238"/>
            <a:ext cx="1295400" cy="690562"/>
          </a:xfrm>
          <a:prstGeom prst="rect">
            <a:avLst/>
          </a:prstGeom>
          <a:noFill/>
          <a:ln w="9525">
            <a:noFill/>
            <a:miter lim="800000"/>
            <a:headEnd/>
            <a:tailEnd/>
          </a:ln>
        </p:spPr>
      </p:pic>
      <p:pic>
        <p:nvPicPr>
          <p:cNvPr id="10" name="Picture 14"/>
          <p:cNvPicPr>
            <a:picLocks noChangeAspect="1" noChangeArrowheads="1"/>
          </p:cNvPicPr>
          <p:nvPr userDrawn="1"/>
        </p:nvPicPr>
        <p:blipFill>
          <a:blip r:embed="rId7" cstate="print"/>
          <a:srcRect/>
          <a:stretch>
            <a:fillRect/>
          </a:stretch>
        </p:blipFill>
        <p:spPr bwMode="auto">
          <a:xfrm>
            <a:off x="4648200" y="5715000"/>
            <a:ext cx="1295400" cy="358775"/>
          </a:xfrm>
          <a:prstGeom prst="rect">
            <a:avLst/>
          </a:prstGeom>
          <a:noFill/>
          <a:ln w="9525">
            <a:noFill/>
            <a:miter lim="800000"/>
            <a:headEnd/>
            <a:tailEnd/>
          </a:ln>
        </p:spPr>
      </p:pic>
      <p:pic>
        <p:nvPicPr>
          <p:cNvPr id="11" name="Picture 15"/>
          <p:cNvPicPr>
            <a:picLocks noChangeAspect="1" noChangeArrowheads="1"/>
          </p:cNvPicPr>
          <p:nvPr userDrawn="1"/>
        </p:nvPicPr>
        <p:blipFill>
          <a:blip r:embed="rId8" cstate="print"/>
          <a:srcRect/>
          <a:stretch>
            <a:fillRect/>
          </a:stretch>
        </p:blipFill>
        <p:spPr bwMode="auto">
          <a:xfrm>
            <a:off x="7924800" y="6019800"/>
            <a:ext cx="685800" cy="649288"/>
          </a:xfrm>
          <a:prstGeom prst="rect">
            <a:avLst/>
          </a:prstGeom>
          <a:noFill/>
          <a:ln w="9525">
            <a:noFill/>
            <a:miter lim="800000"/>
            <a:headEnd/>
            <a:tailEnd/>
          </a:ln>
        </p:spPr>
      </p:pic>
      <p:sp>
        <p:nvSpPr>
          <p:cNvPr id="5529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552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12"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13"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14"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79667681-8363-4400-8ACA-E12628877DE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C9CD35A4-5642-4534-B9D1-EDE1FAC1F8B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7FE06C3-C223-473E-930A-256CF391078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96EEA1B-A7C9-4261-9890-366F05E7672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EDBD8EE6-3247-45E7-AFB4-2498E827708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D9D6ED4F-DB1D-41B8-B9E3-1D54F47E2C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291547CB-7A87-4D6E-A5CC-F7A055882F6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41B941C0-0386-4AA4-BD1E-2F84ABBFA7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794DB28F-B0A3-48DF-9DF3-1E48E1FE77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39535E6D-4AC8-4DDE-BD2A-86FA3EACEAE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A312DCD5-A628-420F-8825-96AF84B3C31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b="0">
              <a:latin typeface="Times New Roman" pitchFamily="18" charset="0"/>
            </a:endParaRPr>
          </a:p>
        </p:txBody>
      </p:sp>
      <p:sp>
        <p:nvSpPr>
          <p:cNvPr id="542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b="0"/>
          </a:p>
        </p:txBody>
      </p:sp>
      <p:sp>
        <p:nvSpPr>
          <p:cNvPr id="542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endParaRPr lang="en-US"/>
          </a:p>
        </p:txBody>
      </p:sp>
      <p:sp>
        <p:nvSpPr>
          <p:cNvPr id="542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b="0"/>
            </a:lvl1pPr>
          </a:lstStyle>
          <a:p>
            <a:pPr>
              <a:defRPr/>
            </a:pPr>
            <a:endParaRPr lang="en-US"/>
          </a:p>
        </p:txBody>
      </p:sp>
      <p:sp>
        <p:nvSpPr>
          <p:cNvPr id="542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fld id="{3570F052-E86E-4AC8-919D-27CF8000CB6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cid:image001.gif@01C8CD38.22E5FE6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askjan.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dol.gov/odep/"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391400" cy="914400"/>
          </a:xfrm>
        </p:spPr>
        <p:txBody>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4000" b="1" dirty="0" smtClean="0"/>
              <a:t/>
            </a:r>
            <a:br>
              <a:rPr lang="en-US" sz="40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b="1" dirty="0" smtClean="0"/>
              <a:t>Employment Choices</a:t>
            </a:r>
            <a:r>
              <a:rPr lang="en-US" dirty="0" smtClean="0"/>
              <a:t/>
            </a:r>
            <a:br>
              <a:rPr lang="en-US" dirty="0" smtClean="0"/>
            </a:br>
            <a:endParaRPr lang="en-US" sz="2000" dirty="0"/>
          </a:p>
        </p:txBody>
      </p:sp>
      <p:sp>
        <p:nvSpPr>
          <p:cNvPr id="8" name="Content Placeholder 7"/>
          <p:cNvSpPr>
            <a:spLocks noGrp="1"/>
          </p:cNvSpPr>
          <p:nvPr>
            <p:ph idx="1"/>
          </p:nvPr>
        </p:nvSpPr>
        <p:spPr>
          <a:xfrm>
            <a:off x="566738" y="1905000"/>
            <a:ext cx="8001000" cy="4114800"/>
          </a:xfrm>
        </p:spPr>
        <p:txBody>
          <a:bodyPr/>
          <a:lstStyle/>
          <a:p>
            <a:pPr marL="0" indent="0">
              <a:buNone/>
            </a:pPr>
            <a:r>
              <a:rPr lang="en-US" sz="3600" dirty="0" smtClean="0"/>
              <a:t>Session Objectives:</a:t>
            </a:r>
          </a:p>
          <a:p>
            <a:pPr marL="0" indent="0">
              <a:buNone/>
            </a:pPr>
            <a:r>
              <a:rPr lang="en-US" sz="3600" dirty="0" smtClean="0"/>
              <a:t>Be open about the work world</a:t>
            </a:r>
          </a:p>
          <a:p>
            <a:pPr marL="0" indent="0">
              <a:buNone/>
            </a:pPr>
            <a:r>
              <a:rPr lang="en-US" sz="3600" dirty="0" smtClean="0"/>
              <a:t>Tools for youth to discover their interests and skills</a:t>
            </a:r>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a:t>
            </a:fld>
            <a:endParaRPr lang="en-US" dirty="0"/>
          </a:p>
        </p:txBody>
      </p:sp>
      <p:pic>
        <p:nvPicPr>
          <p:cNvPr id="1026" name="top4_r1_c1" descr="DDRC Home Page"/>
          <p:cNvPicPr>
            <a:picLocks noChangeAspect="1" noChangeArrowheads="1"/>
          </p:cNvPicPr>
          <p:nvPr/>
        </p:nvPicPr>
        <p:blipFill>
          <a:blip r:embed="rId3" r:link="rId4" cstate="print"/>
          <a:srcRect/>
          <a:stretch>
            <a:fillRect/>
          </a:stretch>
        </p:blipFill>
        <p:spPr bwMode="auto">
          <a:xfrm>
            <a:off x="1295400" y="4876800"/>
            <a:ext cx="1447800" cy="885825"/>
          </a:xfrm>
          <a:prstGeom prst="rect">
            <a:avLst/>
          </a:prstGeom>
          <a:noFill/>
          <a:ln w="9525">
            <a:noFill/>
            <a:miter lim="800000"/>
            <a:headEnd/>
            <a:tailEnd/>
          </a:ln>
        </p:spPr>
      </p:pic>
      <p:pic>
        <p:nvPicPr>
          <p:cNvPr id="1028" name="Picture 2" descr="JeffcoLogo"/>
          <p:cNvPicPr>
            <a:picLocks noChangeAspect="1" noChangeArrowheads="1"/>
          </p:cNvPicPr>
          <p:nvPr/>
        </p:nvPicPr>
        <p:blipFill>
          <a:blip r:embed="rId5" cstate="print"/>
          <a:srcRect/>
          <a:stretch>
            <a:fillRect/>
          </a:stretch>
        </p:blipFill>
        <p:spPr bwMode="auto">
          <a:xfrm>
            <a:off x="5943600" y="5029200"/>
            <a:ext cx="1581150" cy="723900"/>
          </a:xfrm>
          <a:prstGeom prst="rect">
            <a:avLst/>
          </a:prstGeom>
          <a:noFill/>
          <a:ln w="9525">
            <a:noFill/>
            <a:miter lim="800000"/>
            <a:headEnd/>
            <a:tailEnd/>
          </a:ln>
        </p:spPr>
      </p:pic>
      <p:pic>
        <p:nvPicPr>
          <p:cNvPr id="3" name="Picture 2" descr="U:\= ArcJC Logos\JPG &amp; PNG Files MS Office\PNG Files Transparent Backgrounds\Arc_JeffrsnClrCrkGilpin_Color_Pos_PNG.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43200" y="4581138"/>
            <a:ext cx="3333750" cy="11719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Helpful strategies and </a:t>
            </a:r>
            <a:br>
              <a:rPr lang="en-US" b="1" dirty="0" smtClean="0"/>
            </a:br>
            <a:r>
              <a:rPr lang="en-US" b="1" dirty="0" smtClean="0"/>
              <a:t>Service Definitions </a:t>
            </a:r>
            <a:endParaRPr lang="en-US" b="1" dirty="0"/>
          </a:p>
        </p:txBody>
      </p:sp>
      <p:sp>
        <p:nvSpPr>
          <p:cNvPr id="3" name="Content Placeholder 2"/>
          <p:cNvSpPr>
            <a:spLocks noGrp="1"/>
          </p:cNvSpPr>
          <p:nvPr>
            <p:ph idx="1"/>
          </p:nvPr>
        </p:nvSpPr>
        <p:spPr/>
        <p:txBody>
          <a:bodyPr/>
          <a:lstStyle/>
          <a:p>
            <a:r>
              <a:rPr lang="en-US" dirty="0" smtClean="0"/>
              <a:t>Volunteer experience</a:t>
            </a:r>
          </a:p>
          <a:p>
            <a:r>
              <a:rPr lang="en-US" dirty="0" smtClean="0"/>
              <a:t>Unpaid work experience </a:t>
            </a:r>
          </a:p>
          <a:p>
            <a:pPr lvl="1"/>
            <a:r>
              <a:rPr lang="en-US" dirty="0" smtClean="0"/>
              <a:t>Internships</a:t>
            </a:r>
          </a:p>
          <a:p>
            <a:r>
              <a:rPr lang="en-US" dirty="0" smtClean="0"/>
              <a:t>Supported employment</a:t>
            </a:r>
          </a:p>
          <a:p>
            <a:r>
              <a:rPr lang="en-US" dirty="0" smtClean="0"/>
              <a:t>Customized employment</a:t>
            </a:r>
          </a:p>
          <a:p>
            <a:pPr lvl="1"/>
            <a:r>
              <a:rPr lang="en-US" dirty="0" smtClean="0"/>
              <a:t>Carved jobs</a:t>
            </a:r>
          </a:p>
          <a:p>
            <a:endParaRPr lang="en-US" dirty="0" smtClean="0"/>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01000" cy="1143000"/>
          </a:xfrm>
        </p:spPr>
        <p:txBody>
          <a:bodyPr/>
          <a:lstStyle/>
          <a:p>
            <a:r>
              <a:rPr lang="en-US" sz="3600" b="1" dirty="0" smtClean="0"/>
              <a:t>Start the search </a:t>
            </a:r>
            <a:endParaRPr lang="en-US" sz="3600" b="1" dirty="0"/>
          </a:p>
        </p:txBody>
      </p:sp>
      <p:sp>
        <p:nvSpPr>
          <p:cNvPr id="3" name="Content Placeholder 2"/>
          <p:cNvSpPr>
            <a:spLocks noGrp="1"/>
          </p:cNvSpPr>
          <p:nvPr>
            <p:ph idx="1"/>
          </p:nvPr>
        </p:nvSpPr>
        <p:spPr>
          <a:xfrm>
            <a:off x="566738" y="1828800"/>
            <a:ext cx="8001000" cy="4800600"/>
          </a:xfrm>
        </p:spPr>
        <p:txBody>
          <a:bodyPr/>
          <a:lstStyle/>
          <a:p>
            <a:r>
              <a:rPr lang="en-US" sz="2400" dirty="0" smtClean="0"/>
              <a:t>Job Exploration</a:t>
            </a:r>
          </a:p>
          <a:p>
            <a:pPr lvl="1"/>
            <a:r>
              <a:rPr lang="en-US" sz="2000" dirty="0" smtClean="0"/>
              <a:t>Interest inventories, volunteer, job shadows, informational interviews</a:t>
            </a:r>
          </a:p>
          <a:p>
            <a:r>
              <a:rPr lang="en-US" sz="2400" dirty="0" smtClean="0"/>
              <a:t>Job Development/Placement</a:t>
            </a:r>
          </a:p>
          <a:p>
            <a:pPr lvl="1"/>
            <a:r>
              <a:rPr lang="en-US" sz="2000" dirty="0" smtClean="0"/>
              <a:t>Resume writing, interviewing skills, connecting to employer</a:t>
            </a:r>
            <a:endParaRPr lang="en-US" sz="2400" dirty="0" smtClean="0"/>
          </a:p>
          <a:p>
            <a:pPr lvl="1"/>
            <a:r>
              <a:rPr lang="en-US" sz="2000" dirty="0" smtClean="0"/>
              <a:t>Natural Supports, Consultation with employer </a:t>
            </a:r>
            <a:endParaRPr lang="en-US" sz="2000"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Keep the job</a:t>
            </a:r>
            <a:endParaRPr lang="en-US" b="1" dirty="0"/>
          </a:p>
        </p:txBody>
      </p:sp>
      <p:sp>
        <p:nvSpPr>
          <p:cNvPr id="3" name="Content Placeholder 2"/>
          <p:cNvSpPr>
            <a:spLocks noGrp="1"/>
          </p:cNvSpPr>
          <p:nvPr>
            <p:ph idx="1"/>
          </p:nvPr>
        </p:nvSpPr>
        <p:spPr/>
        <p:txBody>
          <a:bodyPr/>
          <a:lstStyle/>
          <a:p>
            <a:r>
              <a:rPr lang="en-US" sz="2400" dirty="0" smtClean="0"/>
              <a:t>Job Coaching</a:t>
            </a:r>
          </a:p>
          <a:p>
            <a:pPr lvl="1"/>
            <a:r>
              <a:rPr lang="en-US" sz="2000" dirty="0" smtClean="0"/>
              <a:t>Task analysis, on-site support and instruction, creating systems of support</a:t>
            </a:r>
          </a:p>
          <a:p>
            <a:r>
              <a:rPr lang="en-US" sz="2400" dirty="0" smtClean="0"/>
              <a:t>Job Retention</a:t>
            </a:r>
          </a:p>
          <a:p>
            <a:pPr lvl="1"/>
            <a:r>
              <a:rPr lang="en-US" sz="2000" dirty="0" smtClean="0"/>
              <a:t>Natural Supports, Consultation with employer </a:t>
            </a:r>
          </a:p>
          <a:p>
            <a:pPr>
              <a:buNone/>
            </a:pPr>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Agencies here tonight</a:t>
            </a:r>
            <a:endParaRPr lang="en-US" b="1" dirty="0"/>
          </a:p>
        </p:txBody>
      </p:sp>
      <p:sp>
        <p:nvSpPr>
          <p:cNvPr id="3" name="Content Placeholder 2"/>
          <p:cNvSpPr>
            <a:spLocks noGrp="1"/>
          </p:cNvSpPr>
          <p:nvPr>
            <p:ph idx="1"/>
          </p:nvPr>
        </p:nvSpPr>
        <p:spPr/>
        <p:txBody>
          <a:bodyPr numCol="2"/>
          <a:lstStyle/>
          <a:p>
            <a:r>
              <a:rPr lang="en-US" sz="2000" dirty="0" err="1" smtClean="0"/>
              <a:t>Jeffco</a:t>
            </a:r>
            <a:r>
              <a:rPr lang="en-US" sz="2000" dirty="0" smtClean="0"/>
              <a:t> Schools</a:t>
            </a:r>
          </a:p>
          <a:p>
            <a:r>
              <a:rPr lang="en-US" sz="2000" dirty="0" smtClean="0"/>
              <a:t>Assistive Technology Partners</a:t>
            </a:r>
          </a:p>
          <a:p>
            <a:r>
              <a:rPr lang="en-US" sz="2000" dirty="0" smtClean="0"/>
              <a:t>Developmental Disabilities Resource Center</a:t>
            </a:r>
          </a:p>
          <a:p>
            <a:r>
              <a:rPr lang="en-US" sz="2000" dirty="0" smtClean="0"/>
              <a:t>DVR-Division of Vocational Rehabilitation</a:t>
            </a:r>
          </a:p>
          <a:p>
            <a:pPr lvl="1"/>
            <a:r>
              <a:rPr lang="en-US" sz="2000" dirty="0" smtClean="0"/>
              <a:t>SWAP-School to Work Alliance Program</a:t>
            </a:r>
          </a:p>
          <a:p>
            <a:pPr lvl="1"/>
            <a:endParaRPr lang="en-US" sz="2000" dirty="0" smtClean="0"/>
          </a:p>
          <a:p>
            <a:endParaRPr lang="en-US" sz="2000" dirty="0" smtClean="0"/>
          </a:p>
          <a:p>
            <a:endParaRPr lang="en-US" sz="2000" dirty="0" smtClean="0"/>
          </a:p>
          <a:p>
            <a:r>
              <a:rPr lang="en-US" sz="2000" dirty="0" smtClean="0"/>
              <a:t>Easter Seals</a:t>
            </a:r>
          </a:p>
          <a:p>
            <a:r>
              <a:rPr lang="en-US" sz="2000" dirty="0" smtClean="0"/>
              <a:t>Jefferson Center for Mental Health</a:t>
            </a:r>
          </a:p>
          <a:p>
            <a:pPr lvl="1"/>
            <a:r>
              <a:rPr lang="en-US" sz="2000" dirty="0" smtClean="0"/>
              <a:t>Summit Center</a:t>
            </a:r>
          </a:p>
          <a:p>
            <a:pPr lvl="1"/>
            <a:r>
              <a:rPr lang="en-US" sz="2000" dirty="0" smtClean="0"/>
              <a:t>The Road</a:t>
            </a:r>
          </a:p>
          <a:p>
            <a:r>
              <a:rPr lang="en-US" sz="2000" dirty="0" err="1" smtClean="0"/>
              <a:t>Jeffco</a:t>
            </a:r>
            <a:r>
              <a:rPr lang="en-US" sz="2000" dirty="0" smtClean="0"/>
              <a:t> </a:t>
            </a:r>
            <a:r>
              <a:rPr lang="en-US" sz="2000" dirty="0" err="1" smtClean="0"/>
              <a:t>WorkForce</a:t>
            </a:r>
            <a:r>
              <a:rPr lang="en-US" sz="2000" dirty="0" smtClean="0"/>
              <a:t> Center</a:t>
            </a:r>
          </a:p>
          <a:p>
            <a:pPr lvl="1"/>
            <a:r>
              <a:rPr lang="en-US" sz="2000" dirty="0" err="1" smtClean="0"/>
              <a:t>YouthWorks</a:t>
            </a:r>
            <a:endParaRPr lang="en-US" sz="2000" dirty="0" smtClean="0"/>
          </a:p>
          <a:p>
            <a:pPr>
              <a:buNone/>
            </a:pPr>
            <a:endParaRPr lang="en-US" sz="2000" dirty="0" smtClean="0"/>
          </a:p>
          <a:p>
            <a:pPr>
              <a:buNone/>
            </a:pPr>
            <a:endParaRPr lang="en-US" sz="2000"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a:xfrm>
            <a:off x="1676400" y="304801"/>
            <a:ext cx="6096000" cy="914400"/>
          </a:xfrm>
        </p:spPr>
        <p:txBody>
          <a:bodyPr/>
          <a:lstStyle/>
          <a:p>
            <a:pPr eaLnBrk="1" hangingPunct="1"/>
            <a:endParaRPr lang="en-US" sz="4000" dirty="0" smtClean="0"/>
          </a:p>
        </p:txBody>
      </p:sp>
      <p:sp>
        <p:nvSpPr>
          <p:cNvPr id="90114" name="Rectangle 3"/>
          <p:cNvSpPr>
            <a:spLocks noGrp="1" noChangeArrowheads="1"/>
          </p:cNvSpPr>
          <p:nvPr>
            <p:ph type="body" idx="1"/>
          </p:nvPr>
        </p:nvSpPr>
        <p:spPr>
          <a:xfrm>
            <a:off x="228600" y="1905000"/>
            <a:ext cx="8686800" cy="3733800"/>
          </a:xfrm>
        </p:spPr>
        <p:txBody>
          <a:bodyPr/>
          <a:lstStyle/>
          <a:p>
            <a:pPr eaLnBrk="1" hangingPunct="1">
              <a:lnSpc>
                <a:spcPct val="90000"/>
              </a:lnSpc>
              <a:spcBef>
                <a:spcPts val="600"/>
              </a:spcBef>
              <a:spcAft>
                <a:spcPts val="600"/>
              </a:spcAft>
            </a:pPr>
            <a:r>
              <a:rPr lang="en-US" sz="2800" dirty="0" smtClean="0"/>
              <a:t>Post School Goals – every youth over age 15 needs an employment goal</a:t>
            </a:r>
          </a:p>
          <a:p>
            <a:pPr eaLnBrk="1" hangingPunct="1">
              <a:lnSpc>
                <a:spcPct val="90000"/>
              </a:lnSpc>
              <a:spcBef>
                <a:spcPts val="600"/>
              </a:spcBef>
              <a:spcAft>
                <a:spcPts val="600"/>
              </a:spcAft>
            </a:pPr>
            <a:r>
              <a:rPr lang="en-US" sz="2800" dirty="0" smtClean="0"/>
              <a:t>Transition instruction begin in high school </a:t>
            </a:r>
          </a:p>
          <a:p>
            <a:pPr eaLnBrk="1" hangingPunct="1">
              <a:lnSpc>
                <a:spcPct val="90000"/>
              </a:lnSpc>
              <a:spcBef>
                <a:spcPts val="600"/>
              </a:spcBef>
              <a:spcAft>
                <a:spcPts val="600"/>
              </a:spcAft>
            </a:pPr>
            <a:r>
              <a:rPr lang="en-US" sz="2800" dirty="0" smtClean="0"/>
              <a:t>Assessments, offers job prep, career and technical education, on-the-job experiences, job postings, competitions</a:t>
            </a:r>
          </a:p>
          <a:p>
            <a:pPr eaLnBrk="1" hangingPunct="1">
              <a:lnSpc>
                <a:spcPct val="90000"/>
              </a:lnSpc>
              <a:spcBef>
                <a:spcPts val="600"/>
              </a:spcBef>
              <a:spcAft>
                <a:spcPts val="600"/>
              </a:spcAft>
            </a:pPr>
            <a:r>
              <a:rPr lang="en-US" sz="2800" dirty="0" smtClean="0"/>
              <a:t>Job shadows, unpaid work experience, work samples</a:t>
            </a:r>
          </a:p>
        </p:txBody>
      </p:sp>
      <p:pic>
        <p:nvPicPr>
          <p:cNvPr id="4" name="Picture 4" descr="JeffcoLogo"/>
          <p:cNvPicPr>
            <a:picLocks noChangeAspect="1" noChangeArrowheads="1"/>
          </p:cNvPicPr>
          <p:nvPr/>
        </p:nvPicPr>
        <p:blipFill>
          <a:blip r:embed="rId4" cstate="print"/>
          <a:srcRect/>
          <a:stretch>
            <a:fillRect/>
          </a:stretch>
        </p:blipFill>
        <p:spPr bwMode="auto">
          <a:xfrm>
            <a:off x="1447800" y="609600"/>
            <a:ext cx="5791200" cy="914400"/>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 for employment agency representatives</a:t>
            </a:r>
            <a:endParaRPr lang="en-US" b="1" dirty="0"/>
          </a:p>
        </p:txBody>
      </p:sp>
      <p:sp>
        <p:nvSpPr>
          <p:cNvPr id="3" name="Content Placeholder 2"/>
          <p:cNvSpPr>
            <a:spLocks noGrp="1"/>
          </p:cNvSpPr>
          <p:nvPr>
            <p:ph idx="1"/>
          </p:nvPr>
        </p:nvSpPr>
        <p:spPr>
          <a:xfrm>
            <a:off x="566738" y="1752600"/>
            <a:ext cx="8001000" cy="4419600"/>
          </a:xfrm>
        </p:spPr>
        <p:txBody>
          <a:bodyPr/>
          <a:lstStyle/>
          <a:p>
            <a:r>
              <a:rPr lang="en-US" dirty="0" smtClean="0"/>
              <a:t>What services do you offer?</a:t>
            </a:r>
          </a:p>
          <a:p>
            <a:pPr lvl="1"/>
            <a:r>
              <a:rPr lang="en-US" dirty="0" smtClean="0"/>
              <a:t>Exploration, development, coaching, retention</a:t>
            </a:r>
          </a:p>
          <a:p>
            <a:r>
              <a:rPr lang="en-US" dirty="0" smtClean="0"/>
              <a:t>Who is your target population?</a:t>
            </a:r>
          </a:p>
          <a:p>
            <a:r>
              <a:rPr lang="en-US" dirty="0" smtClean="0"/>
              <a:t>What is the eligibility and is there a cost?</a:t>
            </a:r>
          </a:p>
          <a:p>
            <a:r>
              <a:rPr lang="en-US" dirty="0" smtClean="0"/>
              <a:t>What are the benefits of connecting with your agency</a:t>
            </a:r>
          </a:p>
          <a:p>
            <a:r>
              <a:rPr lang="en-US" dirty="0" smtClean="0"/>
              <a:t>Location &amp; Contact Information</a:t>
            </a:r>
          </a:p>
          <a:p>
            <a:endParaRPr lang="en-US" dirty="0" smtClean="0"/>
          </a:p>
          <a:p>
            <a:pPr>
              <a:buNone/>
            </a:pPr>
            <a:endParaRPr lang="en-US" sz="2400"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From school to work – </a:t>
            </a:r>
            <a:br>
              <a:rPr lang="en-US" b="1" dirty="0" smtClean="0"/>
            </a:br>
            <a:r>
              <a:rPr lang="en-US" b="1" dirty="0" smtClean="0"/>
              <a:t>A simple model</a:t>
            </a:r>
            <a:endParaRPr lang="en-US" b="1" dirty="0"/>
          </a:p>
        </p:txBody>
      </p:sp>
      <p:sp>
        <p:nvSpPr>
          <p:cNvPr id="3" name="Content Placeholder 2"/>
          <p:cNvSpPr>
            <a:spLocks noGrp="1"/>
          </p:cNvSpPr>
          <p:nvPr>
            <p:ph idx="1"/>
          </p:nvPr>
        </p:nvSpPr>
        <p:spPr/>
        <p:txBody>
          <a:bodyPr/>
          <a:lstStyle/>
          <a:p>
            <a:r>
              <a:rPr lang="en-US" dirty="0" smtClean="0"/>
              <a:t>Sample</a:t>
            </a:r>
          </a:p>
          <a:p>
            <a:r>
              <a:rPr lang="en-US" dirty="0" smtClean="0"/>
              <a:t>Select</a:t>
            </a:r>
          </a:p>
          <a:p>
            <a:r>
              <a:rPr lang="en-US" dirty="0" smtClean="0"/>
              <a:t>Place/Choose</a:t>
            </a:r>
          </a:p>
          <a:p>
            <a:endParaRPr lang="en-US" dirty="0" smtClean="0"/>
          </a:p>
          <a:p>
            <a:r>
              <a:rPr lang="en-US" dirty="0" smtClean="0"/>
              <a:t>Team must collaborate for success</a:t>
            </a:r>
          </a:p>
          <a:p>
            <a:pPr lvl="1"/>
            <a:r>
              <a:rPr lang="en-US" dirty="0" smtClean="0"/>
              <a:t>(student, family, school, community supports)</a:t>
            </a:r>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01000" cy="1143000"/>
          </a:xfrm>
        </p:spPr>
        <p:txBody>
          <a:bodyPr/>
          <a:lstStyle/>
          <a:p>
            <a:pPr algn="ctr"/>
            <a:r>
              <a:rPr lang="en-US" sz="3200" b="1" dirty="0" smtClean="0"/>
              <a:t>Me, get a job?</a:t>
            </a:r>
            <a:br>
              <a:rPr lang="en-US" sz="3200" b="1" dirty="0" smtClean="0"/>
            </a:br>
            <a:r>
              <a:rPr lang="en-US" sz="3200" b="1" dirty="0" smtClean="0"/>
              <a:t>How?</a:t>
            </a:r>
            <a:endParaRPr lang="en-US" sz="3200" b="1" dirty="0"/>
          </a:p>
        </p:txBody>
      </p:sp>
      <p:sp>
        <p:nvSpPr>
          <p:cNvPr id="3" name="Content Placeholder 2"/>
          <p:cNvSpPr>
            <a:spLocks noGrp="1"/>
          </p:cNvSpPr>
          <p:nvPr>
            <p:ph idx="1"/>
          </p:nvPr>
        </p:nvSpPr>
        <p:spPr/>
        <p:txBody>
          <a:bodyPr/>
          <a:lstStyle/>
          <a:p>
            <a:r>
              <a:rPr lang="en-US" sz="2800" dirty="0" smtClean="0"/>
              <a:t>Learn about different ways to find employment opportunities</a:t>
            </a:r>
          </a:p>
          <a:p>
            <a:pPr lvl="1"/>
            <a:r>
              <a:rPr lang="en-US" sz="2000" dirty="0" smtClean="0"/>
              <a:t>Keep an open mind</a:t>
            </a:r>
          </a:p>
          <a:p>
            <a:pPr lvl="1"/>
            <a:r>
              <a:rPr lang="en-US" sz="2000" dirty="0" smtClean="0"/>
              <a:t>Creativity, perseverance, and trying different ways to achieve success will get you there</a:t>
            </a:r>
          </a:p>
          <a:p>
            <a:r>
              <a:rPr lang="en-US" sz="2800" dirty="0" smtClean="0"/>
              <a:t>Agencies here to tell what they do and how they can help youth and parents</a:t>
            </a:r>
          </a:p>
          <a:p>
            <a:r>
              <a:rPr lang="en-US" sz="2800" dirty="0" smtClean="0"/>
              <a:t>In your packet there are inventories and interests for youth and parents to complete</a:t>
            </a:r>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 am ready to work!!!</a:t>
            </a:r>
            <a:br>
              <a:rPr lang="en-US" b="1" dirty="0" smtClean="0"/>
            </a:br>
            <a:r>
              <a:rPr lang="en-US" b="1" dirty="0" smtClean="0"/>
              <a:t>But, what about my benefits</a:t>
            </a:r>
            <a:endParaRPr lang="en-US" b="1" dirty="0"/>
          </a:p>
        </p:txBody>
      </p:sp>
      <p:sp>
        <p:nvSpPr>
          <p:cNvPr id="3" name="Content Placeholder 2"/>
          <p:cNvSpPr>
            <a:spLocks noGrp="1"/>
          </p:cNvSpPr>
          <p:nvPr>
            <p:ph idx="1"/>
          </p:nvPr>
        </p:nvSpPr>
        <p:spPr>
          <a:xfrm>
            <a:off x="533400" y="1828800"/>
            <a:ext cx="8001000" cy="4648200"/>
          </a:xfrm>
        </p:spPr>
        <p:txBody>
          <a:bodyPr/>
          <a:lstStyle/>
          <a:p>
            <a:r>
              <a:rPr lang="en-US" sz="2800" b="1" dirty="0" smtClean="0"/>
              <a:t>YES! </a:t>
            </a:r>
            <a:r>
              <a:rPr lang="en-US" sz="2800" dirty="0" smtClean="0"/>
              <a:t>You </a:t>
            </a:r>
            <a:r>
              <a:rPr lang="en-US" sz="2800" b="1" dirty="0" smtClean="0"/>
              <a:t>CAN</a:t>
            </a:r>
            <a:r>
              <a:rPr lang="en-US" sz="2800" dirty="0" smtClean="0"/>
              <a:t> work without losing your benefits!</a:t>
            </a:r>
          </a:p>
          <a:p>
            <a:pPr lvl="1"/>
            <a:r>
              <a:rPr lang="en-US" sz="2400" dirty="0" smtClean="0"/>
              <a:t>Social Security offers Work Incentives (Employment Supports) to assist SSDI and SSI recipients to become as self sufficient as possible through work!</a:t>
            </a:r>
          </a:p>
          <a:p>
            <a:pPr lvl="1"/>
            <a:r>
              <a:rPr lang="en-US" sz="2400" dirty="0" smtClean="0"/>
              <a:t>Call for information:  1-800-772-1213</a:t>
            </a:r>
          </a:p>
          <a:p>
            <a:r>
              <a:rPr lang="en-US" sz="2400" dirty="0" smtClean="0"/>
              <a:t>Connect the dots by knowing the </a:t>
            </a:r>
            <a:r>
              <a:rPr lang="en-US" sz="2400" u="sng" dirty="0" smtClean="0"/>
              <a:t>earning limits</a:t>
            </a:r>
            <a:r>
              <a:rPr lang="en-US" sz="2400" dirty="0" smtClean="0"/>
              <a:t> for program eligibility</a:t>
            </a:r>
            <a:r>
              <a:rPr lang="en-US" dirty="0" smtClean="0"/>
              <a:t> </a:t>
            </a:r>
          </a:p>
          <a:p>
            <a:pPr lvl="1"/>
            <a:r>
              <a:rPr lang="en-US" sz="2400" dirty="0" smtClean="0"/>
              <a:t>(Medicaid, Waiver programs, SSI/SSDI)</a:t>
            </a:r>
          </a:p>
          <a:p>
            <a:pPr lvl="1"/>
            <a:endParaRPr lang="en-US" sz="2400" dirty="0" smtClean="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Know who you are</a:t>
            </a:r>
            <a:endParaRPr lang="en-US" b="1" dirty="0"/>
          </a:p>
        </p:txBody>
      </p:sp>
      <p:sp>
        <p:nvSpPr>
          <p:cNvPr id="3" name="Content Placeholder 2"/>
          <p:cNvSpPr>
            <a:spLocks noGrp="1"/>
          </p:cNvSpPr>
          <p:nvPr>
            <p:ph idx="1"/>
          </p:nvPr>
        </p:nvSpPr>
        <p:spPr/>
        <p:txBody>
          <a:bodyPr/>
          <a:lstStyle/>
          <a:p>
            <a:pPr eaLnBrk="1" hangingPunct="1"/>
            <a:r>
              <a:rPr lang="en-US" sz="2800" b="1" dirty="0" smtClean="0"/>
              <a:t>Character</a:t>
            </a:r>
            <a:r>
              <a:rPr lang="en-US" sz="2800" dirty="0" smtClean="0"/>
              <a:t>: </a:t>
            </a:r>
            <a:r>
              <a:rPr lang="en-US" sz="2600" dirty="0" smtClean="0"/>
              <a:t>what are some words that describe you? Why? List examples </a:t>
            </a:r>
          </a:p>
          <a:p>
            <a:pPr eaLnBrk="1" hangingPunct="1"/>
            <a:r>
              <a:rPr lang="en-US" sz="2800" b="1" dirty="0" smtClean="0"/>
              <a:t>Interests</a:t>
            </a:r>
            <a:r>
              <a:rPr lang="en-US" sz="2800" dirty="0" smtClean="0"/>
              <a:t>: </a:t>
            </a:r>
            <a:r>
              <a:rPr lang="en-US" sz="2600" dirty="0" smtClean="0"/>
              <a:t>what do you like? What are you passionate about? List examples</a:t>
            </a:r>
          </a:p>
          <a:p>
            <a:pPr eaLnBrk="1" hangingPunct="1"/>
            <a:r>
              <a:rPr lang="en-US" sz="2800" b="1" dirty="0" smtClean="0"/>
              <a:t>Dislikes</a:t>
            </a:r>
            <a:r>
              <a:rPr lang="en-US" sz="2800" dirty="0" smtClean="0"/>
              <a:t>: </a:t>
            </a:r>
            <a:r>
              <a:rPr lang="en-US" sz="2600" dirty="0" smtClean="0"/>
              <a:t>what do you already know you do not like? How? Why? List examples</a:t>
            </a:r>
          </a:p>
          <a:p>
            <a:pPr eaLnBrk="1" hangingPunct="1"/>
            <a:r>
              <a:rPr lang="en-US" sz="2800" b="1" dirty="0" smtClean="0"/>
              <a:t>Needs</a:t>
            </a:r>
            <a:r>
              <a:rPr lang="en-US" sz="2800" dirty="0" smtClean="0"/>
              <a:t>: </a:t>
            </a:r>
            <a:r>
              <a:rPr lang="en-US" sz="2600" dirty="0" smtClean="0"/>
              <a:t>what kinds of support do you need to do the things you want to do? List examples</a:t>
            </a:r>
          </a:p>
          <a:p>
            <a:pPr eaLnBrk="1" hangingPunct="1">
              <a:buNone/>
            </a:pPr>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Tools to help you learn </a:t>
            </a:r>
            <a:br>
              <a:rPr lang="en-US" b="1" dirty="0" smtClean="0"/>
            </a:br>
            <a:r>
              <a:rPr lang="en-US" b="1" dirty="0" smtClean="0"/>
              <a:t>more about yourself </a:t>
            </a:r>
            <a:endParaRPr lang="en-US" b="1" dirty="0"/>
          </a:p>
        </p:txBody>
      </p:sp>
      <p:sp>
        <p:nvSpPr>
          <p:cNvPr id="3" name="Content Placeholder 2"/>
          <p:cNvSpPr>
            <a:spLocks noGrp="1"/>
          </p:cNvSpPr>
          <p:nvPr>
            <p:ph idx="1"/>
          </p:nvPr>
        </p:nvSpPr>
        <p:spPr/>
        <p:txBody>
          <a:bodyPr/>
          <a:lstStyle/>
          <a:p>
            <a:pPr eaLnBrk="1" hangingPunct="1"/>
            <a:r>
              <a:rPr lang="en-US" sz="2400" dirty="0" smtClean="0"/>
              <a:t>Interest Inventories</a:t>
            </a:r>
          </a:p>
          <a:p>
            <a:pPr lvl="1" eaLnBrk="1" hangingPunct="1"/>
            <a:r>
              <a:rPr lang="en-US" sz="2400" dirty="0" smtClean="0"/>
              <a:t>workforce center, schools, DVR, community organizations   </a:t>
            </a:r>
          </a:p>
          <a:p>
            <a:pPr eaLnBrk="1" hangingPunct="1"/>
            <a:r>
              <a:rPr lang="en-US" sz="2400" dirty="0" smtClean="0"/>
              <a:t>Interview people who know you well friends, teachers, family, </a:t>
            </a:r>
            <a:r>
              <a:rPr lang="en-US" sz="2400" dirty="0" err="1" smtClean="0"/>
              <a:t>ect</a:t>
            </a:r>
            <a:r>
              <a:rPr lang="en-US" sz="2400" dirty="0" smtClean="0"/>
              <a:t>.</a:t>
            </a:r>
          </a:p>
          <a:p>
            <a:pPr eaLnBrk="1" hangingPunct="1"/>
            <a:r>
              <a:rPr lang="en-US" sz="2400" dirty="0" smtClean="0"/>
              <a:t>Job Accommodation Network   </a:t>
            </a:r>
            <a:r>
              <a:rPr lang="en-US" sz="2400" dirty="0" smtClean="0">
                <a:hlinkClick r:id="rId3"/>
              </a:rPr>
              <a:t>http://askjan.org/</a:t>
            </a:r>
            <a:endParaRPr lang="en-US" sz="2400" dirty="0" smtClean="0"/>
          </a:p>
          <a:p>
            <a:pPr eaLnBrk="1" hangingPunct="1"/>
            <a:r>
              <a:rPr lang="en-US" sz="2400" dirty="0" smtClean="0"/>
              <a:t>Office of Disability Employment Policy</a:t>
            </a:r>
          </a:p>
          <a:p>
            <a:pPr eaLnBrk="1" hangingPunct="1">
              <a:buNone/>
            </a:pPr>
            <a:r>
              <a:rPr lang="en-US" sz="2400" dirty="0" smtClean="0"/>
              <a:t>     </a:t>
            </a:r>
            <a:r>
              <a:rPr lang="en-US" sz="2400" dirty="0" smtClean="0">
                <a:hlinkClick r:id="rId4"/>
              </a:rPr>
              <a:t>http://www.dol.gov/odep/</a:t>
            </a:r>
            <a:r>
              <a:rPr lang="en-US" sz="2400" dirty="0" smtClean="0"/>
              <a:t> </a:t>
            </a:r>
          </a:p>
          <a:p>
            <a:pPr eaLnBrk="1" hangingPunct="1"/>
            <a:r>
              <a:rPr lang="en-US" sz="2400" dirty="0" smtClean="0"/>
              <a:t>Person-Centered Planning </a:t>
            </a:r>
          </a:p>
          <a:p>
            <a:pPr eaLnBrk="1" hangingPunct="1"/>
            <a:endParaRPr lang="en-US" dirty="0" smtClean="0"/>
          </a:p>
          <a:p>
            <a:pPr lvl="1" eaLnBrk="1" hangingPunct="1"/>
            <a:endParaRPr lang="en-US" dirty="0" smtClean="0"/>
          </a:p>
          <a:p>
            <a:pPr lvl="1" eaLnBrk="1" hangingPunct="1">
              <a:buNone/>
            </a:pPr>
            <a:endParaRPr lang="en-US" dirty="0" smtClean="0"/>
          </a:p>
          <a:p>
            <a:pPr lvl="1" eaLnBrk="1" hangingPunct="1">
              <a:buNone/>
            </a:pPr>
            <a:endParaRPr lang="en-US" dirty="0" smtClean="0"/>
          </a:p>
          <a:p>
            <a:pPr lvl="1" eaLnBrk="1" hangingPunct="1">
              <a:buNone/>
            </a:pPr>
            <a:endParaRPr lang="en-US" dirty="0" smtClean="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74675" y="152400"/>
            <a:ext cx="8001000" cy="1216025"/>
          </a:xfrm>
        </p:spPr>
        <p:txBody>
          <a:bodyPr/>
          <a:lstStyle/>
          <a:p>
            <a:pPr eaLnBrk="1" hangingPunct="1"/>
            <a:r>
              <a:rPr lang="en-US" b="1" dirty="0" smtClean="0"/>
              <a:t>Know what you can do</a:t>
            </a:r>
          </a:p>
        </p:txBody>
      </p:sp>
      <p:sp>
        <p:nvSpPr>
          <p:cNvPr id="5123" name="Content Placeholder 2"/>
          <p:cNvSpPr>
            <a:spLocks noGrp="1"/>
          </p:cNvSpPr>
          <p:nvPr>
            <p:ph idx="1"/>
          </p:nvPr>
        </p:nvSpPr>
        <p:spPr/>
        <p:txBody>
          <a:bodyPr>
            <a:normAutofit fontScale="92500" lnSpcReduction="20000"/>
          </a:bodyPr>
          <a:lstStyle/>
          <a:p>
            <a:pPr eaLnBrk="1" hangingPunct="1"/>
            <a:r>
              <a:rPr lang="en-US" b="1" dirty="0" smtClean="0"/>
              <a:t>Skill:</a:t>
            </a:r>
            <a:r>
              <a:rPr lang="en-US" sz="2600" dirty="0" smtClean="0"/>
              <a:t> </a:t>
            </a:r>
            <a:r>
              <a:rPr lang="en-US" sz="2400" dirty="0" smtClean="0"/>
              <a:t>what are some tasks you participate in at home or at school?  How do you get the task done? How can they relate to other tasks? List examples</a:t>
            </a:r>
            <a:endParaRPr lang="en-US" sz="2400" b="1" dirty="0" smtClean="0"/>
          </a:p>
          <a:p>
            <a:pPr eaLnBrk="1" hangingPunct="1"/>
            <a:r>
              <a:rPr lang="en-US" b="1" dirty="0" smtClean="0"/>
              <a:t>Experience: </a:t>
            </a:r>
            <a:r>
              <a:rPr lang="en-US" sz="2400" dirty="0" smtClean="0"/>
              <a:t>what activities or jobs have you participated in at school, at home and with family and friends? How did you participate? List examples</a:t>
            </a:r>
            <a:endParaRPr lang="en-US" sz="2400" b="1" dirty="0" smtClean="0"/>
          </a:p>
          <a:p>
            <a:pPr eaLnBrk="1" hangingPunct="1"/>
            <a:r>
              <a:rPr lang="en-US" b="1" dirty="0" smtClean="0"/>
              <a:t>Development: </a:t>
            </a:r>
            <a:r>
              <a:rPr lang="en-US" sz="2400" dirty="0" smtClean="0"/>
              <a:t>what projects have you worked on? Are you in any groups/clubs? What are some new things you’ve done with the group?  List examples</a:t>
            </a:r>
            <a:endParaRPr lang="en-US" sz="2400" b="1" dirty="0" smtClean="0"/>
          </a:p>
          <a:p>
            <a:pPr eaLnBrk="1" hangingPunct="1"/>
            <a:r>
              <a:rPr lang="en-US" b="1" dirty="0" smtClean="0"/>
              <a:t>Environment: </a:t>
            </a:r>
            <a:r>
              <a:rPr lang="en-US" sz="2400" dirty="0" smtClean="0"/>
              <a:t>how do you get around? Do you do better inside or outside? Busy place or quiet place? Small or large building? List examples</a:t>
            </a:r>
            <a:endParaRPr lang="en-US" b="1" dirty="0" smtClean="0"/>
          </a:p>
          <a:p>
            <a:pPr eaLnBrk="1" hangingPunct="1">
              <a:buNone/>
            </a:pPr>
            <a:endParaRPr lang="en-US" b="1" dirty="0" smtClean="0"/>
          </a:p>
          <a:p>
            <a:pPr eaLnBrk="1" hangingPunct="1"/>
            <a:endParaRPr lang="en-US" b="1" dirty="0" smtClean="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Tools to help you learn </a:t>
            </a:r>
            <a:br>
              <a:rPr lang="en-US" b="1" dirty="0" smtClean="0"/>
            </a:br>
            <a:r>
              <a:rPr lang="en-US" b="1" dirty="0" smtClean="0"/>
              <a:t>more about what you can do</a:t>
            </a:r>
            <a:endParaRPr lang="en-US" b="1" dirty="0"/>
          </a:p>
        </p:txBody>
      </p:sp>
      <p:sp>
        <p:nvSpPr>
          <p:cNvPr id="3" name="Content Placeholder 2"/>
          <p:cNvSpPr>
            <a:spLocks noGrp="1"/>
          </p:cNvSpPr>
          <p:nvPr>
            <p:ph idx="1"/>
          </p:nvPr>
        </p:nvSpPr>
        <p:spPr>
          <a:xfrm>
            <a:off x="566738" y="1752600"/>
            <a:ext cx="8001000" cy="4572000"/>
          </a:xfrm>
        </p:spPr>
        <p:txBody>
          <a:bodyPr/>
          <a:lstStyle/>
          <a:p>
            <a:pPr eaLnBrk="1" hangingPunct="1"/>
            <a:r>
              <a:rPr lang="en-US" sz="2800" dirty="0" smtClean="0"/>
              <a:t>Business tours, job shadows, mentoring and workplace assessments</a:t>
            </a:r>
          </a:p>
          <a:p>
            <a:pPr lvl="1" eaLnBrk="1" hangingPunct="1"/>
            <a:r>
              <a:rPr lang="en-US" sz="2800" dirty="0" err="1" smtClean="0"/>
              <a:t>WorkForce</a:t>
            </a:r>
            <a:r>
              <a:rPr lang="en-US" sz="2800" dirty="0" smtClean="0"/>
              <a:t> centers, schools, DVR, community organizations, families</a:t>
            </a:r>
          </a:p>
          <a:p>
            <a:pPr eaLnBrk="1" hangingPunct="1"/>
            <a:r>
              <a:rPr lang="en-US" sz="2800" dirty="0" smtClean="0"/>
              <a:t>Review pictures</a:t>
            </a:r>
          </a:p>
          <a:p>
            <a:pPr lvl="1" eaLnBrk="1" hangingPunct="1"/>
            <a:r>
              <a:rPr lang="en-US" sz="2800" dirty="0" smtClean="0"/>
              <a:t>magazines, books, catalogs</a:t>
            </a:r>
          </a:p>
          <a:p>
            <a:r>
              <a:rPr lang="en-US" sz="2800" dirty="0" smtClean="0"/>
              <a:t>Ask people you know what they think you can do</a:t>
            </a:r>
          </a:p>
          <a:p>
            <a:pPr marL="469900" lvl="1" indent="-469900">
              <a:buNone/>
            </a:pPr>
            <a:r>
              <a:rPr lang="en-US" sz="1800" dirty="0" smtClean="0"/>
              <a:t>  </a:t>
            </a:r>
          </a:p>
          <a:p>
            <a:endParaRPr lang="en-US" sz="2400" dirty="0" smtClean="0"/>
          </a:p>
          <a:p>
            <a:pPr>
              <a:buNone/>
            </a:pPr>
            <a:endParaRPr lang="en-US" dirty="0" smtClean="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1"/>
            <a:ext cx="8001000" cy="1066799"/>
          </a:xfrm>
        </p:spPr>
        <p:txBody>
          <a:bodyPr/>
          <a:lstStyle/>
          <a:p>
            <a:r>
              <a:rPr lang="en-US" sz="3200" b="1" dirty="0" smtClean="0"/>
              <a:t>Choosing  the potential employer</a:t>
            </a:r>
            <a:endParaRPr lang="en-US" sz="3200" b="1" dirty="0"/>
          </a:p>
        </p:txBody>
      </p:sp>
      <p:sp>
        <p:nvSpPr>
          <p:cNvPr id="3" name="Content Placeholder 2"/>
          <p:cNvSpPr>
            <a:spLocks noGrp="1"/>
          </p:cNvSpPr>
          <p:nvPr>
            <p:ph idx="1"/>
          </p:nvPr>
        </p:nvSpPr>
        <p:spPr>
          <a:xfrm>
            <a:off x="304800" y="1600200"/>
            <a:ext cx="8534400" cy="4648200"/>
          </a:xfrm>
        </p:spPr>
        <p:txBody>
          <a:bodyPr/>
          <a:lstStyle/>
          <a:p>
            <a:pPr>
              <a:buNone/>
            </a:pPr>
            <a:endParaRPr lang="en-US" dirty="0" smtClean="0"/>
          </a:p>
          <a:p>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8</a:t>
            </a:fld>
            <a:endParaRPr lang="en-US"/>
          </a:p>
        </p:txBody>
      </p:sp>
      <p:sp>
        <p:nvSpPr>
          <p:cNvPr id="5" name="Content Placeholder 2"/>
          <p:cNvSpPr txBox="1">
            <a:spLocks/>
          </p:cNvSpPr>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itchFamily="2" charset="2"/>
              <a:buChar char="o"/>
              <a:tabLst/>
              <a:defRPr/>
            </a:pPr>
            <a:r>
              <a:rPr lang="en-US" sz="3000" kern="0" noProof="0" dirty="0" smtClean="0">
                <a:latin typeface="+mn-lt"/>
              </a:rPr>
              <a:t>Combine information: </a:t>
            </a:r>
            <a:r>
              <a:rPr kumimoji="0" lang="en-US" sz="2400" b="0" i="0" u="none" strike="noStrike" kern="0" cap="none" spc="0" normalizeH="0" baseline="0" noProof="0" dirty="0" smtClean="0">
                <a:ln>
                  <a:noFill/>
                </a:ln>
                <a:solidFill>
                  <a:schemeClr val="tx1"/>
                </a:solidFill>
                <a:effectLst/>
                <a:uLnTx/>
                <a:uFillTx/>
                <a:latin typeface="+mn-lt"/>
                <a:ea typeface="+mn-ea"/>
                <a:cs typeface="+mn-cs"/>
              </a:rPr>
              <a:t>Using the lists of examples of who you</a:t>
            </a:r>
            <a:r>
              <a:rPr kumimoji="0" lang="en-US" sz="2400" b="0" i="0" u="none" strike="noStrike" kern="0" cap="none" spc="0" normalizeH="0" noProof="0" dirty="0" smtClean="0">
                <a:ln>
                  <a:noFill/>
                </a:ln>
                <a:solidFill>
                  <a:schemeClr val="tx1"/>
                </a:solidFill>
                <a:effectLst/>
                <a:uLnTx/>
                <a:uFillTx/>
                <a:latin typeface="+mn-lt"/>
                <a:ea typeface="+mn-ea"/>
                <a:cs typeface="+mn-cs"/>
              </a:rPr>
              <a:t> are and what you can do,</a:t>
            </a:r>
            <a:r>
              <a:rPr kumimoji="0" lang="en-US" sz="2400" b="0" i="0" u="none" strike="noStrike" kern="0" cap="none" spc="0" normalizeH="0" baseline="0" noProof="0" dirty="0" smtClean="0">
                <a:ln>
                  <a:noFill/>
                </a:ln>
                <a:solidFill>
                  <a:schemeClr val="tx1"/>
                </a:solidFill>
                <a:effectLst/>
                <a:uLnTx/>
                <a:uFillTx/>
                <a:latin typeface="+mn-lt"/>
                <a:ea typeface="+mn-ea"/>
                <a:cs typeface="+mn-cs"/>
              </a:rPr>
              <a:t> think about the places you would</a:t>
            </a:r>
            <a:r>
              <a:rPr kumimoji="0" lang="en-US" sz="2400" b="0" i="0" u="none" strike="noStrike" kern="0" cap="none" spc="0" normalizeH="0" noProof="0" dirty="0" smtClean="0">
                <a:ln>
                  <a:noFill/>
                </a:ln>
                <a:solidFill>
                  <a:schemeClr val="tx1"/>
                </a:solidFill>
                <a:effectLst/>
                <a:uLnTx/>
                <a:uFillTx/>
                <a:latin typeface="+mn-lt"/>
                <a:ea typeface="+mn-ea"/>
                <a:cs typeface="+mn-cs"/>
              </a:rPr>
              <a:t> want to work. Yes, make a list!</a:t>
            </a: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itchFamily="2" charset="2"/>
              <a:buChar char="o"/>
              <a:tabLst/>
              <a:defRPr/>
            </a:pPr>
            <a:r>
              <a:rPr kumimoji="0" lang="en-US" sz="3000" i="0" u="none" strike="noStrike" kern="0" cap="none" spc="0" normalizeH="0" noProof="0" dirty="0" smtClean="0">
                <a:ln>
                  <a:noFill/>
                </a:ln>
                <a:solidFill>
                  <a:schemeClr val="tx1"/>
                </a:solidFill>
                <a:effectLst/>
                <a:uLnTx/>
                <a:uFillTx/>
                <a:latin typeface="+mn-lt"/>
                <a:ea typeface="+mn-ea"/>
                <a:cs typeface="+mn-cs"/>
              </a:rPr>
              <a:t>Determine</a:t>
            </a:r>
            <a:r>
              <a:rPr kumimoji="0" lang="en-US" sz="3000" b="0" i="0" u="none" strike="noStrike" kern="0" cap="none" spc="0" normalizeH="0" noProof="0" dirty="0" smtClean="0">
                <a:ln>
                  <a:noFill/>
                </a:ln>
                <a:solidFill>
                  <a:schemeClr val="tx1"/>
                </a:solidFill>
                <a:effectLst/>
                <a:uLnTx/>
                <a:uFillTx/>
                <a:latin typeface="+mn-lt"/>
                <a:ea typeface="+mn-ea"/>
                <a:cs typeface="+mn-cs"/>
              </a:rPr>
              <a:t>: </a:t>
            </a:r>
            <a:r>
              <a:rPr kumimoji="0" lang="en-US" sz="2400" b="0" i="0" u="none" strike="noStrike" kern="0" cap="none" spc="0" normalizeH="0" noProof="0" dirty="0" smtClean="0">
                <a:ln>
                  <a:noFill/>
                </a:ln>
                <a:solidFill>
                  <a:schemeClr val="tx1"/>
                </a:solidFill>
                <a:effectLst/>
                <a:uLnTx/>
                <a:uFillTx/>
                <a:latin typeface="+mn-lt"/>
                <a:ea typeface="+mn-ea"/>
                <a:cs typeface="+mn-cs"/>
              </a:rPr>
              <a:t>Why do you want to work there? What do you like about the business?  </a:t>
            </a: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itchFamily="2" charset="2"/>
              <a:buChar char="o"/>
              <a:tabLst/>
              <a:defRPr/>
            </a:pPr>
            <a:r>
              <a:rPr lang="en-US" sz="3000" kern="0" baseline="0" dirty="0" smtClean="0">
                <a:latin typeface="+mn-lt"/>
              </a:rPr>
              <a:t>Match:</a:t>
            </a:r>
            <a:r>
              <a:rPr lang="en-US" sz="3000" b="0" kern="0" baseline="0" dirty="0" smtClean="0">
                <a:latin typeface="+mn-lt"/>
              </a:rPr>
              <a:t> </a:t>
            </a:r>
            <a:r>
              <a:rPr lang="en-US" sz="2400" b="0" kern="0" baseline="0" dirty="0" smtClean="0">
                <a:latin typeface="+mn-lt"/>
              </a:rPr>
              <a:t>What are</a:t>
            </a:r>
            <a:r>
              <a:rPr lang="en-US" sz="2400" b="0" kern="0" dirty="0" smtClean="0">
                <a:latin typeface="+mn-lt"/>
              </a:rPr>
              <a:t> the some of the many tasks people do in those businesses? Which tasks could you do? How could your needs be met?</a:t>
            </a:r>
          </a:p>
          <a:p>
            <a:pPr marL="469900" marR="0" lvl="0" indent="-469900" algn="l" defTabSz="914400" rtl="0" eaLnBrk="0" fontAlgn="base" latinLnBrk="0" hangingPunct="0">
              <a:lnSpc>
                <a:spcPct val="100000"/>
              </a:lnSpc>
              <a:spcBef>
                <a:spcPct val="20000"/>
              </a:spcBef>
              <a:spcAft>
                <a:spcPct val="0"/>
              </a:spcAft>
              <a:buClr>
                <a:schemeClr val="accent2"/>
              </a:buClr>
              <a:buSzTx/>
              <a:tabLst/>
              <a:defRPr/>
            </a:pPr>
            <a:endParaRPr lang="en-US" sz="3000" kern="0" dirty="0" smtClean="0">
              <a:latin typeface="+mn-lt"/>
            </a:endParaRP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itchFamily="2" charset="2"/>
              <a:buChar char="o"/>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Market Yourself </a:t>
            </a:r>
            <a:endParaRPr lang="en-US" b="1" dirty="0"/>
          </a:p>
        </p:txBody>
      </p:sp>
      <p:sp>
        <p:nvSpPr>
          <p:cNvPr id="3" name="Content Placeholder 2"/>
          <p:cNvSpPr>
            <a:spLocks noGrp="1"/>
          </p:cNvSpPr>
          <p:nvPr>
            <p:ph idx="1"/>
          </p:nvPr>
        </p:nvSpPr>
        <p:spPr/>
        <p:txBody>
          <a:bodyPr/>
          <a:lstStyle/>
          <a:p>
            <a:pPr>
              <a:buNone/>
            </a:pPr>
            <a:r>
              <a:rPr lang="en-US" b="1" dirty="0" smtClean="0"/>
              <a:t>“This is who I am”</a:t>
            </a:r>
          </a:p>
          <a:p>
            <a:pPr>
              <a:buNone/>
            </a:pPr>
            <a:r>
              <a:rPr lang="en-US" b="1" dirty="0" smtClean="0"/>
              <a:t>“This is what I can do”</a:t>
            </a:r>
          </a:p>
          <a:p>
            <a:pPr>
              <a:buNone/>
            </a:pPr>
            <a:r>
              <a:rPr lang="en-US" b="1" dirty="0" smtClean="0"/>
              <a:t>“This is why I want to work for you”</a:t>
            </a:r>
          </a:p>
          <a:p>
            <a:pPr>
              <a:buNone/>
            </a:pPr>
            <a:endParaRPr lang="en-US" b="1" dirty="0" smtClean="0"/>
          </a:p>
          <a:p>
            <a:pPr>
              <a:buNone/>
            </a:pPr>
            <a:r>
              <a:rPr lang="en-US" dirty="0" smtClean="0"/>
              <a:t/>
            </a:r>
            <a:br>
              <a:rPr lang="en-US" dirty="0" smtClean="0"/>
            </a:br>
            <a:endParaRPr lang="en-US" b="1" dirty="0" smtClean="0"/>
          </a:p>
          <a:p>
            <a:pPr>
              <a:buNone/>
            </a:pPr>
            <a:endParaRPr lang="en-US" b="1" dirty="0" smtClean="0"/>
          </a:p>
          <a:p>
            <a:endParaRPr lang="en-US" dirty="0" smtClean="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9</a:t>
            </a:fld>
            <a:endParaRPr 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THEME_BG_IMAGE" val=""/>
  <p:tag name="MMPROD_TAG_VCONFIG" val="PD94bWwgdmVyc2lvbj0iMS4wIiBlbmNvZGluZz0iVVRGLTgiPz4NCjxjb25maWd1cmF0aW9uPg0KCTxicmFuZGluZz4NCgkJPHVpZm9udCBuYW1lPSJGT05UX05PVEVTX1RFWFQiIHZhbHVlPSJBcmlhbCwxNCxmYWxzZSxmYWxzZSxmYWxzZSIvPg0KCTwvYnJhbmRpbmc+DQoJPGNvbG9ycz4NCgkJPHVpY29sb3IgbmFtZT0icHJpbWFyeSIgdmFsdWU9IjB4MDAwMDAwIi8+DQoJCTx1aWNvbG9yIG5hbWU9Imdsb3ciIHZhbHVlPSIweEZGMDAwMCIvPg0KCQk8dWljb2xvciBuYW1lPSJ0ZXh0IiB2YWx1ZT0iMHhGRkZGRkYiLz4NCgkJPHVpY29sb3IgbmFtZT0ibGlnaHQiIHZhbHVlPSIweDRFNUQ2MCIvPg0KCQk8dWljb2xvciBuYW1lPSJzaGFkb3ciIHZhbHVlPSIweDAwMDAwMCIvPg0KCQk8dWljb2xvciBuYW1lPSJiYWNrZ3JvdW5kIiB2YWx1ZT0iMHhGRjAwMDAiLz4NCgk8L2NvbG9ycz4NCgk8bGF5b3V0Pg0KCQk8dWlzaG93IG5hbWU9InByZXNlbnRhdGlvbnRpdGxlIiB2YWx1ZT0idHJ1ZSIvPg0KCQk8dWlzaG93IG5hbWU9InByZXNlbnRlcnBob3RvIiB2YWx1ZT0idHJ1ZSIvPg0KCQk8dWlzaG93IG5hbWU9InByZXNlbnRlcm5hbWUiIHZhbHVlPSJ0cnVlIi8+DQoJCTx1aXNob3cgbmFtZT0icHJlc2VudGVydGl0bGUiIHZhbHVlPSJ0cnVlIi8+DQoJCTx1aXNob3cgbmFtZT0icHJlc2VudGVyZW1haWwiIHZhbHVlPSJmYWxzZSIvPg0KCQk8dWlzaG93IG5hbWU9InByZXNlbnRlcmJpbyIgdmFsdWU9InRydWUiLz4NCgkJPHVpc2hvdyBuYW1lPSJjb21wYW55bG9nbyIgdmFsdWU9ImZhbHNlIi8+DQoJCTx1aXNob3cgbmFtZT0ic2lkZWJhciIgdmFsdWU9InRydWUiLz4NCgkJPHVpc2hvdyBuYW1lPSJvdXRsaW5lIiB2YWx1ZT0iZmFsc2UiLz4NCgkJPHVpc2hvdyBuYW1lPSJ0aHVtYm5haWwiIHZhbHVlPSJ0cnVlIi8+DQoJCTx1aXNob3cgbmFtZT0ibm90ZXMiIHZhbHVlPSJ0cnVlIi8+DQoJCTx1aXNob3cgbmFtZT0ic2VhcmNoIiB2YWx1ZT0idHJ1ZSIvPg0KCQk8dWlzaG93IG5hbWU9InF1aXoiIHZhbHVlPSJmYWxz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mYWxzZSIvPg0KCQk8dWlyZXBsYWNlIG5hbWU9ImxvZ28iIHZhbHVlPSIiLz4NCgkJPHVpcmVwbGFjZSBuYW1lPSJiZ2ltYWdlIiB2YWx1ZT0iIi8+DQoJCTx1aXJlcGxhY2UgbmFtZT0iaW5pdGlhbHRhYiIgdmFsdWU9Im5vdGVzIi8+DQoJPC9sYXlvdXQ+DQoJPGxhbmd1YWdlIGlkPSJlb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DQoJCTx1aXRleHQgbmFtZT0iU0NSVUJCQVJTVEFUVVNfQlVGRkVSSU5HIiB2YWx1ZT0iQnVmZmVyaW5nIi8+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DQoJCTx1aXRleHQgbmFtZT0iRUxBUFNFRCIgdmFsdWU9IiVtIE1pbnV0ZXMgJXMgU2Vjb25kcyBSZW1haW5pbmciLz4NCgkJPHVpdGV4dCBuYW1lPSJOT1RGT1VORCIgdmFsdWU9Ik5vdGhpbmcgRm91bmQiLz4NCgkJPHVpdGV4dCBuYW1lPSJBVFRBQ0hNRU5UUyIgdmFsdWU9IkF0dGFjaG1lbnR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DQoJCTx1aXRleHQgbmFtZT0iVEFCX05PVEVTIiB2YWx1ZT0iTm90ZXMiLz4NCgkJPHVpdGV4dCBuYW1lPSJUQUJfU0VBUkNIIiB2YWx1ZT0iU2VhcmNoIi8+DQoJCTx1aXRleHQgbmFtZT0iU0xJREVfSEVBRElORyIgdmFsdWU9IlNsaWRlIFRpdGxlIi8+DQoJCTx1aXRleHQgbmFtZT0iRFVSQVRJT05fSEVBRElORyIgdmFsdWU9IkR1cmF0aW9uIi8+DQoJCTx1aXRleHQgbmFtZT0iU0VBUkNIX0hFQURJTkciIHZhbHVlPSJTZWFyY2ggZm9yIHRleHQ6Ii8+DQoJCTx1aXRleHQgbmFtZT0iVEhVTUJfSEVBRElORyIgdmFsdWU9IlNsaWRlIi8+DQoJCTx1aXRleHQgbmFtZT0iVEhVTUJfSU5GTyIgdmFsdWU9IlNsaWRlIFRpdGxlL0R1cmF0aW9uIi8+DQoJCTx1aXRleHQgbmFtZT0iQVRUQUNITkFNRV9IRUFESU5HIiB2YWx1ZT0iRmlsZSBOYW1lIi8+DQoJCTx1aXRleHQgbmFtZT0iQVRUQUNIU0laRV9IRUFESU5HIiB2YWx1ZT0iU2l6ZSIvPg0KCQk8dWl0ZXh0IG5hbWU9IlNMSURFX05PVEVTIiB2YWx1ZT0iU2xpZGUgTm90ZXMiLz4NCgkJPCEtLXF1aXogcG9kIGFuZCBtZXNzYWdlIGJveCB0ZXh0cy0tPg0KCQk8dWl0ZXh0IG5hbWU9IlFVSVpQT0RfUVVJWl9BVFRFTVBUIiB2YWx1ZT0iUXVpeiBBdHRlbXB0OiIvPg0KCQk8dWl0ZXh0IG5hbWU9IlFVSVpQT0RfUVVJWl9BVFRFTVBUX1ZBTFVFIiB2YWx1ZT0iJW4gb2YgJXQiLz4NCgkJPHVpdGV4dCBuYW1lPSJRVUlaUE9EX1FVSVpfU0NPUkUiIHZhbHVlPSJTY29yZWQ6Ii8+DQoJCTx1aXRleHQgbmFtZT0iUVVJWlBPRF9RVUlaX1BBU1NTQ09SRSIgdmFsdWU9IlBhc3NpbmcgU2NvcmU6Ii8+DQoJCTx1aXRleHQgbmFtZT0iUVVJWlBPRF9RVUlaX01BWFNDT1JFIiB2YWx1ZT0iTWF4IFNjb3JlOiIvPg0KCQk8dWl0ZXh0IG5hbWU9IlFVSVpQT0RfUVVFU0FUTVBUX1NUUiIgdmFsdWU9IkF0dGVtcHQ6ICVuIG9mICV0Ii8+DQoJCTx1aXRleHQgbmFtZT0iUVVJWlBPRF9RVUVTVFlQRV9TVFIiIHZhbHVlPSJUeXBlOiAlcyIvPg0KCQk8dWl0ZXh0IG5hbWU9IlFVSVpQT0RfUVVFU1RZUEVfR1JEIiB2YWx1ZT0iR3JhZGVkIi8+DQoJCTx1aXRleHQgbmFtZT0iUVVJWlBPRF9RVUVTVFlQRV9TVlkiIHZhbHVlPSJTdXJ2ZXkiLz4NCgkJPHVpdGV4dCBuYW1lPSJRVUlaUE9EX1FVSVpBVE1QVF9JTkYiIHZhbHVlPSJJbmZpbml0ZSIvPg0KCQk8dWl0ZXh0IG5hbWU9IlFVSVpQT0RfUVVFU0FUTVBUX0lORiIgdmFsdWU9IkluZmluaXRlIi8+DQoJCTx1aXRleHQgbmFtZT0iV0FSTklOR01TR19ZRVNTVFJJTkciIHZhbHVlPSJZZXMiLz4NCgkJPHVpdGV4dCBuYW1lPSJXQVJOSU5HTVNHX05PU1RSSU5HIiB2YWx1ZT0iTm8iLz4NCgkJPHVpdGV4dCBuYW1lPSJXQVJOSU5HTVNHX1RJVExFU1RSSU5HIiB2YWx1ZT0iUXVpeiBOYXZpZ2F0aW9uIFdhcm5pbmciLz4NCgkJPHVpdGV4dCBuYW1lPSJXQVJOSU5HTVNHX01TR1NUUklORyIgdmFsdWU9IlRoZXJlIGFyZSB1bi1hdHRlbXB0ZWQgcXVlc3Rpb25zIGluIHRoaXMgUXVpei4mI3hBOyYjeEE7Q2xpY2tpbmcgWWVzIHdpbGwgdGFrZSB5b3Ugb3V0IG9mIHRoZSBRdWl6LiBDbGljayBObyB0byBjb250aW51ZSB0aGUgUXVpei4iLz4NCgkJPHVpdGV4dCBuYW1lPSJJTkZPUk1BVElPTl9IMjY0X0ZMQVNIUExBWUVSIiB2YWx1ZT0iVGhlIGN1cnJlbnQgdmVyc2lvbiBvZiBGbGFzaCBQbGF5ZXIgaW5zdGFsbGVkIG9uIHlvdXIgbWFjaGluZSBkb2VzIG5vdCBzdXBwb3J0IHRoaXMgdmlkZW8uIENsaWNrIG9uIHRoZSB2aWRlbyBhcmVhIHRvIGRvd25sb2FkIHRoZSBsYXRlc3Q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m9saWUgJW4iLz4NCgkJPCEtLSBzdWJzdGl0dXRpb246ICVuID09IHNsaWRlIG51bWJlciAtLT4NCgkJPCEtLSBzdWJzdGl0dXRpb246ICV0ID09IHRvdGFsIHNsaWRlIGNvdW50IC0tPg0KCQk8dWl0ZXh0IG5hbWU9IlNDUlVCQkFSU1RBVFVTX1NMSURFSU5GTyIgdmFsdWU9IkZvbGllICVuIC8gJXQgfCAiLz4NCgkJPHVpdGV4dCBuYW1lPSJTQ1JVQkJBUlNUQVRVU19TVE9QUEVEIiB2YWx1ZT0iQmVlbmRldCIvPg0KCQk8dWl0ZXh0IG5hbWU9IlNDUlVCQkFSU1RBVFVTX1BMQVlJTkciIHZhbHVlPSJXaWVkZXJnYWJlIi8+DQoJCTx1aXRleHQgbmFtZT0iU0NSVUJCQVJTVEFUVVNfTk9BVURJTyIgdmFsdWU9IktlaW4gQXVkaW8iLz4NCgkJPHVpdGV4dCBuYW1lPSJTQ1JVQkJBUlNUQVRVU19WSURQTEFZSU5HIiB2YWx1ZT0iVmlkZW8gd2lyZCBhYmdlc3BpZWx0Ii8+DQoJCTx1aXRleHQgbmFtZT0iU0NSVUJCQVJTVEFUVVNfTE9BRElORyIgdmFsdWU9IkxhZGVuIi8+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DQoJCTwhLS0gc3Vic3RpdHV0aW9uOiAlcyA9PSBzZWNvbmRzIHJlbWFpbmluZyAtLT4NCgkJPHVpdGV4dCBuYW1lPSJFTEFQU0VEIiB2YWx1ZT0iUmVzdGRhdWVyOiAlbSBNaW51dGVuICVzIFNla3VuZGVuIi8+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DQoJCTx1aXRleHQgbmFtZT0iRElWSURFUkJUTl9USVRMRSIgdmFsdWU9InwiLz4NCgkJPHVpdGV4dCBuYW1lPSJDT05UQUNUQlROX1RJVExFIiB2YWx1ZT0iS29udGFrdCIvPg0KCQk8dWl0ZXh0IG5hbWU9IlRBQl9RVUlaIiB2YWx1ZT0iUXVpeiIvPg0KCQk8dWl0ZXh0IG5hbWU9IlRBQl9PVVRMSU5FIiB2YWx1ZT0iU3RydWt0dXIiLz4NCgkJPHVpdGV4dCBuYW1lPSJUQUJfVEhVTUIiIHZhbHVlPSJNaW5pYXR1ciIvPg0KCQk8dWl0ZXh0IG5hbWU9IlRBQl9OT1RFUyIgdmFsdWU9Ik5vdGl6ZW4iLz4NCgkJPHVpdGV4dCBuYW1lPSJUQUJfU0VBUkNIIiB2YWx1ZT0iU3VjaGVuIi8+DQoJCTx1aXRleHQgbmFtZT0iU0xJREVfSEVBRElORyIgdmFsdWU9IkZvbGllbnRpdGVsIi8+DQoJCTx1aXRleHQgbmFtZT0iRFVSQVRJT05fSEVBRElORyIgdmFsdWU9IkRhdWVyIi8+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DQoJCTx1aXRleHQgbmFtZT0iU0xJREVfTk9URVMiIHZhbHVlPSJGb2xpZW5ub3RpemVuIi8+DQoJCTwhLS1xdWl6IHBvZCBhbmQgbWVzc2FnZSBib3ggdGV4dHMtLT4NCgkJPHVpdGV4dCBuYW1lPSJRVUlaUE9EX1FVSVpfQVRURU1QVCIgdmFsdWU9IlF1aXp2ZXJzdWNoOiIvPg0KCQk8dWl0ZXh0IG5hbWU9IlFVSVpQT0RfUVVJWl9BVFRFTVBUX1ZBTFVFIiB2YWx1ZT0iJW4gdm9uICV0Ii8+DQoJCTx1aXRleHQgbmFtZT0iUVVJWlBPRF9RVUlaX1NDT1JFIiB2YWx1ZT0iRXJyZWljaHQ6Ii8+DQoJCTx1aXRleHQgbmFtZT0iUVVJWlBPRF9RVUlaX1BBU1NTQ09SRSIgdmFsdWU9Ik1pbmRlc3RwdW5rdHphaGw6Ii8+DQoJCTx1aXRleHQgbmFtZT0iUVVJWlBPRF9RVUlaX01BWFNDT1JFIiB2YWx1ZT0iTWF4aW1hbGUgUHVua3R6YWhsOiIvPg0KCQk8dWl0ZXh0IG5hbWU9IlFVSVpQT0RfUVVFU0FUTVBUX1NUUiIgdmFsdWU9IlZlcnN1Y2g6ICVuIHZvbiAldCIvPg0KCQk8dWl0ZXh0IG5hbWU9IlFVSVpQT0RfUVVFU1RZUEVfU1RSIiB2YWx1ZT0iVHlwOiAlcyIvPg0KCQk8dWl0ZXh0IG5hbWU9IlFVSVpQT0RfUVVFU1RZUEVfR1JEIiB2YWx1ZT0iQmV3ZXJ0ZXQiLz4NCgkJPHVpdGV4dCBuYW1lPSJRVUlaUE9EX1FVRVNUWVBFX1NWWSIgdmFsdWU9IlVtZnJhZ2UiLz4NCgkJPHVpdGV4dCBuYW1lPSJRVUlaUE9EX1FVSVpBVE1QVF9JTkYiIHZhbHVlPSJVbmVuZGxpY2giLz4NCgkJPHVpdGV4dCBuYW1lPSJRVUlaUE9EX1FVRVNBVE1QVF9JTkYiIHZhbHVlPSJVbmVuZGxpY2giLz4NCgkJPHVpdGV4dCBuYW1lPSJXQVJOSU5HTVNHX1lFU1NUUklORyIgdmFsdWU9IkphIi8+DQoJCTx1aXRleHQgbmFtZT0iV0FSTklOR01TR19OT1NUUklORyIgdmFsdWU9Ik5laW4iLz4NCgkJPHVpdGV4dCBuYW1lPSJXQVJOSU5HTVNHX1RJVExFU1RSSU5HIiB2YWx1ZT0iUXVpem5hdmlnYXRpb25zd2FybnVuZyIvPg0KCQk8dWl0ZXh0IG5hbWU9IldBUk5JTkdNU0dfTVNHU1RSSU5HIiB2YWx1ZT0iSW4gZGllc2VtIFF1aXogZ2lidCBlcyB1bmJlYW50d29ydGV0ZSBGcmFnZW4uJiN4QTsmI3hBO1dlbm4gU2llIGF1ZiAmcXVvdDtKYSZxdW90OyBrbGlja2VuLCB3aXJkIGRhcyBRdWl6IGJlZW5kZXQuIEtsaWNrZW4gU2llIGF1ZiAmcXVvdDtOZWluJnF1b3Q7LCB1bSBtaXQgZGVtIFF1aXogZm9ydHp1ZmFocmVuLiIvPg0KCQk8dWl0ZXh0IG5hbWU9IklORk9STUFUSU9OX0gyNjRfRkxBU0hQTEFZRVIiIHZhbHVlPSJEYXMgVmlkZW8gd2lyZCB2b24gZGVyIG1vbWVudGFuIGF1ZiBkaWVzZW0gQ29tcHV0ZXIgaW5zdGFsbGllcnRlbiBWZXJzaW9uIHZvbiBGbGFzaCBQbGF5ZXIgbmljaHQgdW50ZXJzdMO8dHp0LiBLbGlja2VuIFNpZSBhdWYgZGVuIFZpZGVvYmVyZWljaCwgdW0gZGllIGFrdHVlbGxlIFZlcnNpb24gdm9uIEZsYXNoIFBsYXllciBoZXJ1bnRlcnp1bG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RlbiBUZWlsbmVobWVybiBkaWUgU2VpdGVubGVpc3RlIGFuemVpZ2VuIi8+DQoJCTx1aXRleHQgbmFtZT0iTVVURSIgdmFsdWU9IlRvbiBhdXMiLz4NCgkJPHVpdGV4dCBuYW1lPSJET0NXUkFQX1RJVExFIiB2YWx1ZT0iUHJlc2VudGVyLUFuaGFuZyIvPg0KCQk8dWl0ZXh0IG5hbWU9IkRPQ1dSQVBfTVNHIiB2YWx1ZT0iQXVmIG1laW5lbSBBcmJlaXRzcGxhdHogc3BlaWNoZXJuIi8+DQoJCTx1aXRleHQgbmFtZT0iRE9DV1JBUF9QUk9NUFQiIHZhbHVlPSJadW0gSGVydW50ZXJsYWRlbiBrbGlja2VuIi8+DQoJPC9sYW5ndWFnZT4NCgk8bGFuZ3VhZ2UgaWQ9ImZy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DQoJCTx1aXRleHQgbmFtZT0iVEhVTUJfSEVBRElORyIgdmFsdWU9IkRpYXBvc2l0aXZlIi8+DQoJCTx1aXRleHQgbmFtZT0iVEhVTUJfSU5GTyIgdmFsdWU9IlRpdHJlL2R1csOpZSIvPg0KCQk8dWl0ZXh0IG5hbWU9IkFUVEFDSE5BTUVfSEVBRElORyIgdmFsdWU9Ik5vbSBkZSBmaWNoaWVyIi8+DQoJCTx1aXRleHQgbmFtZT0iQVRUQUNIU0laRV9IRUFESU5HIiB2YWx1ZT0iVGFpbGxlIi8+DQoJCTx1aXRleHQgbmFtZT0iU0xJREVfTk9URVMiIHZhbHVlPSJDb21tZW50YWlyZXMgZGVzIGRpYXBvc2l0aXZlcyIvPg0KCQk8IS0tcXVpeiBwb2QgYW5kIG1lc3NhZ2UgYm94IHRleHRzLS0+DQoJCTx1aXRleHQgbmFtZT0iUVVJWlBPRF9RVUlaX0FUVEVNUFQiIHZhbHVlPSJUZW50YXRpdmUgZGUgcXVlc3Rpb25uYWlyZSA6Ii8+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JiN4QTsmI3hBO1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DQoJCTx1aXRleHQgbmFtZT0iRE9DV1JBUF9QUk9NUFQiIHZhbHVlPSJDbGlxdWVyIHBvdXIgdMOpbMOpY2hhcmdlciIvPg0KCTwvbGFuZ3VhZ2U+DQoJPGxhbmd1YWdlIGlkPSJqYS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w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WSURQTEFZSU5HIiB2YWx1ZT0i44OT44OH44Kq5YaN55Sf5LitIi8+DQoJCTx1aXRleHQgbmFtZT0iU0NSVUJCQVJTVEFUVVNfTE9BRElORyIgdmFsdWU9IuODreODvOODieS4rSIvPg0KCQk8dWl0ZXh0IG5hbWU9IlNDUlVCQkFSU1RBVFVTX0JVRkZFUklORyIgdmFsdWU9IuODkOODg+ODleOCoeS4rSIvPg0KCQk8dWl0ZXh0IG5hbWU9IlNDUlVCQkFSU1RBVFVTX1FVRVNUSU9OIiB2YWx1ZT0i6LOq5ZWP44Gr562U44GI44Gm5LiL44GV44GEIi8+DQoJCTx1aXRleHQgbmFtZT0iU0NSVUJCQVJTVEFUVVNfUkVWSUVXUVVJWiIgdmFsdWU9IuOCr+OCpOOCuuOCkuODrOODk+ODpeODvOOBl+OBpuOBhOOBvuOBmSIvPg0KCQk8IS0tIHN1YnN0aXR1dGlvbjogJW0gPT0gbWludXRlcyByZW1haW5pbmcgLS0+DQoJCTwhLS0gc3Vic3RpdHV0aW9uOiAlcyA9PSBzZWNvbmRzIHJlbWFpbmluZyAtLT4NCgkJPHVpdGV4dCBuYW1lPSJFTEFQU0VEIiB2YWx1ZT0i5q6L44KKIDogJW0g5YiGICVzIOenkiIvPg0KCQk8dWl0ZXh0IG5hbWU9Ik5PVEZPVU5EIiB2YWx1ZT0i5L2V44KC6KaL44Gk44GL44KK44G+44Gb44KTIi8+DQoJCTx1aXRleHQgbmFtZT0iQVRUQUNITUVOVFMiIHZhbHVlPSLmt7vku5giLz4NCgkJPCEtLSBzdWJzdGl0dXRpb246ICVwID09IGN1cnJlbnQgc3BlYWtlcidzIHRpdGxlIC0tPg0KCQk8dWl0ZXh0IG5hbWU9IkJJT1dJTl9USVRMRSIgdmFsdWU9Iue1jOattCA6ICVwIi8+DQoJCTx1aXRleHQgbmFtZT0iQklPQlROX1RJVExFIiB2YWx1ZT0i57WM5q20Ii8+DQoJCTx1aXRleHQgbmFtZT0iRElWSURFUkJUTl9USVRMRSIgdmFsdWU9InwiLz4NCgkJPHVpdGV4dCBuYW1lPSJDT05UQUNUQlROX1RJVExFIiB2YWx1ZT0i44GK5ZWP44GE5ZCI44KP44GbIi8+DQoJCTx1aXRleHQgbmFtZT0iVEFCX1FVSVoiIHZhbHVlPSLjgq/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5qSc57Si44GZ44KL44OG44Kt44K544O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DQoJCTx1aXRleHQgbmFtZT0iUVVJWlBPRF9RVUlaX0FUVEVNUFQiIHZhbHVlPSLjgq/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DQoJCTx1aXRleHQgbmFtZT0iUVVJWlBPRF9RVUVTVFlQRV9TVFIiIHZhbHVlPSLjgr/jgqTjg5cgOiAlcyIvPg0KCQk8dWl0ZXh0IG5hbWU9IlFVSVpQT0RfUVVFU1RZUEVfR1JEIiB2YWx1ZT0i6KmV5L6hIi8+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OBhCIvPg0KCQk8dWl0ZXh0IG5hbWU9IldBUk5JTkdNU0dfTk9TVFJJTkciIHZhbHVlPSLjgYTjgYTjgYgiLz4NCgkJPHVpdGV4dCBuYW1lPSJXQVJOSU5HTVNHX1RJVExFU1RSSU5HIiB2YWx1ZT0i44Kv44Kk44K644Gu44OK44OT44Ky44O844K344On44Oz44Gr6Zai44GZ44KL6K2m5ZGKIi8+DQoJCTx1aXRleHQgbmFtZT0iV0FSTklOR01TR19NU0dTVFJJTkciIHZhbHVlPSLjgZPjga7jgq/jgqTjgrrjgavjga/jgIHjgb7jgaDop6PnrZTjgZfjgabjgYTjgarjgYTos6rllY/jgYzjgYLjgorjgb7jgZnjgIImI3hBOyYjeEE7IOOCr+OCpOOCuuOCkue1guS6huOBmeOCi+OBq+OBr+OAgeOAjOOBr+OBhOOAjeOCkuOCr+ODquODg+OCr+OBl+OBvuOBmeOAguOCr+OCpOOCuuOCkue2muihjOOBmeOCi+OBq+OBr+OAgeOAjOOBhOOBhOOBiOOAjeOCkuOCr+ODquODg+OCr+OBl+OBvuOBmeOAgiIvPg0KCQk8dWl0ZXh0IG5hbWU9IklORk9STUFUSU9OX0gyNjRfRkxBU0hQTEFZRVIiIHZhbHVlPSLjgYrkvb/jgYTjga7jgrPjg7Pjg5Tjg6Xjg7zjgr/jgavnj77lnKjjgqTjg7Pjgrnjg4jjg7zjg6vjgZXjgozjgabjgYTjgosgRmxhc2ggUGxheWVyIOOBruODkOODvOOCuOODp+ODs+OBr+OAgeOBk+OBruODk+ODh+OCquOCkuOCteODneODvOODiOOBl+OBpuOBhOOBvuOBm+OCk+OAguacgOaWsOOBriBGbGFzaCBQbGF5ZXIg44KS44OA44Km44Oz44Ot44O844OJ44GZ44KL44Gr44Gv44CB44OT44OH44Kq6aCY5Z+f44KS44Kv44Oq44OD44Kv44GX44Gm44GP44Gg44GV44GE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imi+OBm+OCiyIvPg0KCQk8dWl0ZXh0IG5hbWU9Ik1VVEUiIHZhbHVlPSLjg5/jg6Xjg7zjg4giLz4NCgkJPHVpdGV4dCBuYW1lPSJET0NXUkFQX1RJVExFIiB2YWx1ZT0iUHJlc2VudGVyIOa3u+S7mOODleOCoeOCpOODqyIvPg0KCQk8dWl0ZXh0IG5hbWU9IkRPQ1dSQVBfTVNHIiB2YWx1ZT0i44Oe44Kk44Kz44Oz44OU44Ol44O844K/44Gr5L+d5a2YIi8+DQoJCTx1aXRleHQgbmFtZT0iRE9DV1JBUF9QUk9NUFQiIHZhbHVlPSLjgq/jg6rjg4Pjgq/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DQoJCTx1aXRleHQgbmFtZT0iU0NSVUJCQVJTVEFUVVNfU0xJREVJTkZPIiB2YWx1ZT0i7Iqs65287J2065OcICVuIC8gJXQgfCAiLz4NCgkJPHVpdGV4dCBuYW1lPSJTQ1JVQkJBUlNUQVRVU19TVE9QUEVEIiB2YWx1ZT0i7KSR7KeA65CoIi8+DQoJCTx1aXRleHQgbmFtZT0iU0NSVUJCQVJTVEFUVVNfUExBWUlORyIgdmFsdWU9IuyerOyDnSIvPg0KCQk8dWl0ZXh0IG5hbWU9IlNDUlVCQkFSU1RBVFVTX05PQVVESU8iIHZhbHVlPSLsmKTrlJTsmKQg7JeG7J2MIi8+DQoJCTx1aXRleHQgbmFtZT0iU0NSVUJCQVJTVEFUVVNfVklEUExBWUlORyIgdmFsdWU9Iuu5hOuUlOyYpCDsnqzsg50g7KSRIi8+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DQoJCTwhLS0gc3Vic3RpdHV0aW9uOiAlbSA9PSBtaW51dGVzIHJlbWFpbmluZyAtLT4NCgkJPCEtLSBzdWJzdGl0dXRpb246ICVzID09IHNlY29uZHMgcmVtYWluaW5nIC0tPg0KCQk8dWl0ZXh0IG5hbWU9IkVMQVBTRUQiIHZhbHVlPSIlbeu2hCAlc+y0iCDrgqjsnYwiLz4NCgkJPHVpdGV4dCBuYW1lPSJOT1RGT1VORCIgdmFsdWU9IuyXhuydjCIvPg0KCQk8dWl0ZXh0IG5hbWU9IkFUVEFDSE1FTlRTIiB2YWx1ZT0i7LKo67aAIO2MjOydvCIvPg0KCQk8IS0tIHN1YnN0aXR1dGlvbjogJXAgPT0gY3VycmVudCBzcGVha2VyJ3MgdGl0bGUgLS0+DQoJCTx1aXRleHQgbmFtZT0iQklPV0lOX1RJVExFIiB2YWx1ZT0i6rK966ClIOyGjOqwnDogJXAiLz4NCgkJPHVpdGV4dCBuYW1lPSJCSU9CVE5fVElUTEUiIHZhbHVlPSLqsr3roKUg7IaM6rCcIi8+DQoJCTx1aXRleHQgbmFtZT0iRElWSURFUkJUTl9USVRMRSIgdmFsdWU9InwiLz4NCgkJPHVpdGV4dCBuYW1lPSJDT05UQUNUQlROX1RJVExFIiB2YWx1ZT0i7Jew65297LKYIi8+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DQoJCTx1aXRleHQgbmFtZT0iVEhVTUJfSEVBRElORyIgdmFsdWU9IuyKrOudvOydtOuTnCIvPg0KCQk8dWl0ZXh0IG5hbWU9IlRIVU1CX0lORk8iIHZhbHVlPSLsoJzrqqkv7J6s7IOd7Iuc6rCEIi8+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DQoJCTx1aXRleHQgbmFtZT0iUVVJWlBPRF9RVUlaX0FUVEVNUFQiIHZhbHVlPSLtgLTspogg7Iuc64+EIO2an+yImDoiLz4NCgkJPHVpdGV4dCBuYW1lPSJRVUlaUE9EX1FVSVpfQVRURU1QVF9WQUxVRSIgdmFsdWU9IiVuLyV0Ii8+DQoJCTx1aXRleHQgbmFtZT0iUVVJWlBPRF9RVUlaX1NDT1JFIiB2YWx1ZT0i65Od7KCQOiIvPg0KCQk8dWl0ZXh0IG5hbWU9IlFVSVpQT0RfUVVJWl9QQVNTU0NPUkUiIHZhbHVlPSLthrXqs7wg7KCQ7IiYOiIvPg0KCQk8dWl0ZXh0IG5hbWU9IlFVSVpQT0RfUVVJWl9NQVhTQ09SRSIgdmFsdWU9Iuy1nOqzoCDsoJDsiJg6Ii8+DQoJCTx1aXRleHQgbmFtZT0iUVVJWlBPRF9RVUVTQVRNUFRfU1RSIiB2YWx1ZT0i7Iuc64+EIO2an+yImDogJW4vJXQiLz4NCgkJPHVpdGV4dCBuYW1lPSJRVUlaUE9EX1FVRVNUWVBFX1NUUiIgdmFsdWU9IuycoO2YlTogJXMiLz4NCgkJPHVpdGV4dCBuYW1lPSJRVUlaUE9EX1FVRVNUWVBFX0dSRCIgdmFsdWU9IuygkOyImCDrp6TquLDquLAg7JmE66OMIi8+DQoJCTx1aXRleHQgbmFtZT0iUVVJWlBPRF9RVUVTVFlQRV9TVlkiIHZhbHVlPSLshKTrrLgg7KGw7IKsIi8+DQoJCTx1aXRleHQgbmFtZT0iUVVJWlBPRF9RVUlaQVRNUFRfSU5GIiB2YWx1ZT0i66y07ZWcIi8+DQoJCTx1aXRleHQgbmFtZT0iUVVJWlBPRF9RVUVTQVRNUFRfSU5GIiB2YWx1ZT0i66y07ZWcIi8+DQoJCTx1aXRleHQgbmFtZT0iV0FSTklOR01TR19ZRVNTVFJJTkciIHZhbHVlPSLsmIgiLz4NCgkJPHVpdGV4dCBuYW1lPSJXQVJOSU5HTVNHX05PU1RSSU5HIiB2YWx1ZT0i7JWE64uI7JikIi8+DQoJCTx1aXRleHQgbmFtZT0iV0FSTklOR01TR19USVRMRVNUUklORyIgdmFsdWU9Iu2AtOymiCDrgrTruYTqsozsnbTshZgg6rK96rOgIi8+DQoJCTx1aXRleHQgbmFtZT0iV0FSTklOR01TR19NU0dTVFJJTkciIHZhbHVlPSLsnbQg7YC07KaI7JeQ7IScIOyLnOuPhO2VmOyngCDslYrsnYAg7KeI66y47J20IOyeiOyKteuLiOuLpC4mI3hBOyYjeEE77YC07KaI66W8IOyiheujjO2VmOugpOuptCBb7JiIXeulvCDtgbTrpq3tlZjqs6AsIO2AtOymiOulvCDqs4Tsho3tlZjroKTrqbQgW+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ssLjsl6zsnpDsl5Dqsowg7IS466GcIOunieuMgCDrs7TsnbTquLAiLz4NCgkJPHVpdGV4dCBuYW1lPSJNVVRFIiB2YWx1ZT0i7J2M7IaM6rGwIi8+DQoJCTx1aXRleHQgbmFtZT0iRE9DV1JBUF9USVRMRSIgdmFsdWU9IlByZXNlbnRlciDtjIzsnbwg7LKo67aAIi8+DQoJCTx1aXRleHQgbmFtZT0iRE9DV1JBUF9NU0ciIHZhbHVlPSLrgrQg7Lu07ZOo7YSw7JeQIOyggOyepSIvPg0KCQk8dWl0ZXh0IG5hbWU9IkRPQ1dSQVBfUFJPTVBUIiB2YWx1ZT0i7YG066at7ZWY7JesIOuLpOyatOuhnOuTnCIvPg0KCTwvbGFuZ3VhZ2U+DQoJPGxhbmd1YWdlIGlkPSJlcy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EZXRlbmlkYSIvPg0KCQk8dWl0ZXh0IG5hbWU9IlNDUlVCQkFSU1RBVFVTX1BMQVlJTkciIHZhbHVlPSJSZXByb2R1Y2llbmRvIi8+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DQoJCTx1aXRleHQgbmFtZT0iQVRUQUNITUVOVFMiIHZhbHVlPSJBcmNoaXZvcyBhZGp1bnRvcyIvPg0KCQk8IS0tIHN1YnN0aXR1dGlvbjogJXAgPT0gY3VycmVudCBzcGVha2VyJ3MgdGl0bGUgLS0+DQoJCTx1aXRleHQgbmFtZT0iQklPV0lOX1RJVExFIiB2YWx1ZT0iQmlvZ3JhZsOtYTogJXAiLz4NCgkJPHVpdGV4dCBuYW1lPSJCSU9CVE5fVElUTEUiIHZhbHVlPSJCaW9ncmFmw61hIi8+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DQoJCTx1aXRleHQgbmFtZT0iVEFCX05PVEVTIiB2YWx1ZT0iTm90YXMiLz4NCgkJPHVpdGV4dCBuYW1lPSJUQUJfU0VBUkNIIiB2YWx1ZT0iQnVzY2FyIi8+DQoJCTx1aXRleHQgbmFtZT0iU0xJREVfSEVBRElORyIgdmFsdWU9IlTDrXR1bG8gZGUgZGlhcG9zaXRpdmEiLz4NCgkJPHVpdGV4dCBuYW1lPSJEVVJBVElPTl9IRUFESU5HIiB2YWx1ZT0iRHVyYWMuIi8+DQoJCTx1aXRleHQgbmFtZT0iU0VBUkNIX0hFQURJTkciIHZhbHVlPSJCdXNjYXIgdGV4dG86Ii8+DQoJCTx1aXRleHQgbmFtZT0iVEhVTUJfSEVBRElORyIgdmFsdWU9IkRpYXBvc2l0aXZhIi8+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DQoJCTx1aXRleHQgbmFtZT0iUVVJWlBPRF9RVUVTQVRNUFRfU1RSIiB2YWx1ZT0iSW50ZW50b3M6ICVuIGRlICV0Ii8+DQoJCTx1aXRleHQgbmFtZT0iUVVJWlBPRF9RVUVTVFlQRV9TVFIiIHZhbHVlPSJUaXBvOiAlcyIvPg0KCQk8dWl0ZXh0IG5hbWU9IlFVSVpQT0RfUVVFU1RZUEVfR1JEIiB2YWx1ZT0iQ29uIHB1bnR1YWNpw7NuIi8+DQoJCTx1aXRleHQgbmFtZT0iUVVJWlBPRF9RVUVTVFlQRV9TVlkiIHZhbHVlPSJFbmN1ZXN0YSIvPg0KCQk8dWl0ZXh0IG5hbWU9IlFVSVpQT0RfUVVJWkFUTVBUX0lORiIgdmFsdWU9IkluZmluaXRvIi8+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iYjeEE7JiN4QTt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6ICVwIi8+DQoJCTwhLS0gc3Vic3RpdHV0aW9uOiAlcCA9PSBwcmVzZW50YXRpb24gdGl0bGUgLS0+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DQoJCTx1aXRleHQgbmFtZT0iU0NSVUJCQVJTVEFUVVNfUExBWUlORyIgdmFsdWU9IlJlcHJvZHV6aW5kbyIvPg0KCQk8dWl0ZXh0IG5hbWU9IlNDUlVCQkFSU1RBVFVTX05PQVVESU8iIHZhbHVlPSJTZW0gw6F1ZGlvIi8+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DQoJCTx1aXRleHQgbmFtZT0iU0NSVUJCQVJTVEFUVVNfUkVWSUVXUVVJWiIgdmFsdWU9IlJldmlzYW5kbyBxdWVzdGlvbsOhcmlvIi8+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DQoJCTx1aXRleHQgbmFtZT0iVEFCX1FVSVoiIHZhbHVlPSJRdWVzdC4iLz4NCgkJPHVpdGV4dCBuYW1lPSJUQUJfT1VUTElORSIgdmFsdWU9IkVzcXVlbWEiLz4NCgkJPHVpdGV4dCBuYW1lPSJUQUJfVEhVTUIiIHZhbHVlPSJNaW5pIi8+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DQoJCTx1aXRleHQgbmFtZT0iUVVJWlBPRF9RVUlaX01BWFNDT1JFIiB2YWx1ZT0iUG9udHVhw6fDo28gbcOheGltYToiLz4NCgkJPHVpdGV4dCBuYW1lPSJRVUlaUE9EX1FVRVNBVE1QVF9TVFIiIHZhbHVlPSJUZW50YXRpdmE6ICVuIGRlICV0Ii8+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mI3hBOyYjeEE7Q2xpcXVlIGVtIFNpbSBwYXJhIHNhaXIgZG8gcXVlc3Rpb27DoXJpbyBvdSBlbSBOw6NvIHNlIHF1aXNlciBjb250aW51YXIuIi8+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DQoJCTx1aXRleHQgbmFtZT0iU0NSVUJCQVJTVEFUVVNfUkVWSUVXUVVJWiIgdmFsdWU9IlJldmlzaW9uZSBkZWwgcXVpeiIvPg0KCQk8IS0tIHN1YnN0aXR1dGlvbjogJW0gPT0gbWludXRlcyByZW1haW5pbmcgLS0+DQoJCTwhLS0gc3Vic3RpdHV0aW9uOiAlcyA9PSBzZWNvbmRzIHJlbWFpbmluZyAtLT4NCgkJPHVpdGV4dCBuYW1lPSJFTEFQU0VEIiB2YWx1ZT0iJW0gTWludXRpICVzIFNlY29uZGkgcmltYW5lbnRpIi8+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DQoJCTx1aXRleHQgbmFtZT0iVEFCX1RIVU1CIiB2YWx1ZT0iTWluaWF0dXJlIi8+DQoJCTx1aXRleHQgbmFtZT0iVEFCX05PVEVTIiB2YWx1ZT0iTm90ZSIvPg0KCQk8dWl0ZXh0IG5hbWU9IlRBQl9TRUFSQ0giIHZhbHVlPSJDZXJjYSIvPg0KCQk8dWl0ZXh0IG5hbWU9IlNMSURFX0hFQURJTkciIHZhbHVlPSJUaXRvbG8gZGlhcG9zaXRpdmEiLz4NCgkJPHVpdGV4dCBuYW1lPSJEVVJBVElPTl9IRUFESU5HIiB2YWx1ZT0iRHVyYXRhIi8+DQoJCTx1aXRleHQgbmFtZT0iU0VBUkNIX0hFQURJTkciIHZhbHVlPSJDZXJjYSB0ZXN0bzoiLz4NCgkJPHVpdGV4dCBuYW1lPSJUSFVNQl9IRUFESU5HIiB2YWx1ZT0iRGlhcG9zaXRpdmEiLz4NCgkJPHVpdGV4dCBuYW1lPSJUSFVNQl9JTkZPIiB2YWx1ZT0iVGl0b2xvL1RlbXBvIi8+DQoJCTx1aXRleHQgbmFtZT0iQVRUQUNITkFNRV9IRUFESU5HIiB2YWx1ZT0iTm9tZSBmaWxlIi8+DQoJCTx1aXRleHQgbmFtZT0iQVRUQUNIU0laRV9IRUFESU5HIiB2YWx1ZT0iRGltZW5zaW9uZSIvPg0KCQk8dWl0ZXh0IG5hbWU9IlNMSURFX05PVEVTIiB2YWx1ZT0iTm90ZSBkaWFwb3NpdGl2YSIvPg0KCQk8IS0tcXVpeiBwb2QgYW5kIG1lc3NhZ2UgYm94IHRleHRzLS0+DQoJCTx1aXRleHQgbmFtZT0iUVVJWlBPRF9RVUlaX0FUVEVNUFQiIHZhbHVlPSJUZW50YXRpdm8gcXVpejoiLz4NCgkJPHVpdGV4dCBuYW1lPSJRVUlaUE9EX1FVSVpfQVRURU1QVF9WQUxVRSIgdmFsdWU9IiVuIGRpICV0Ii8+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DQoJCTx1aXRleHQgbmFtZT0iUVVJWlBPRF9RVUVTVFlQRV9HUkQiIHZhbHVlPSJDb24gdmFsdXRhemlvbmUiLz4NCgkJPHVpdGV4dCBuYW1lPSJRVUlaUE9EX1FVRVNUWVBFX1NWWSIgdmFsdWU9IkluZGFnaW5lIi8+DQoJCTx1aXRleHQgbmFtZT0iUVVJWlBPRF9RVUlaQVRNUFRfSU5GIiB2YWx1ZT0iSW5maW5pdGkiLz4NCgkJPHVpdGV4dCBuYW1lPSJRVUlaUE9EX1FVRVNBVE1QVF9JTkYiIHZhbHVlPSJJbmZpbml0aSIvPg0KCQk8dWl0ZXh0IG5hbWU9IldBUk5JTkdNU0dfWUVTU1RSSU5HIiB2YWx1ZT0iU8OsIi8+DQoJCTx1aXRleHQgbmFtZT0iV0FSTklOR01TR19OT1NUUklORyIgdmFsdWU9Ik5vIi8+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ICVuIi8+DQoJCTwhLS0gc3Vic3RpdHV0aW9uOiAlbiA9PSBzbGlkZSBudW1iZXIgLS0+DQoJCTwhLS0gc3Vic3RpdHV0aW9uOiAldCA9PSB0b3RhbCBzbGlkZSBjb3VudCAtLT4NCgkJPHVpdGV4dCBuYW1lPSJTQ1JVQkJBUlNUQVRVU19TTElERUlORk8iIHZhbHVlPSJEaWEgJW4gLyAldCB8ICIvPg0KCQk8dWl0ZXh0IG5hbWU9IlNDUlVCQkFSU1RBVFVTX1NUT1BQRUQiIHZhbHVlPSJHZXN0b3B0Ii8+DQoJCTx1aXRleHQgbmFtZT0iU0NSVUJCQVJTVEFUVVNfUExBWUlORyIgdmFsdWU9IkFmc3BlbGVuIi8+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DQoJCTx1aXRleHQgbmFtZT0iU0NSVUJCQVJTVEFUVVNfUkVWSUVXUVVJWiIgdmFsdWU9IlF1aXogY29udHJvbGVyZW4iLz4NCgkJPCEtLSBzdWJzdGl0dXRpb246ICVtID09IG1pbnV0ZXMgcmVtYWluaW5nIC0tPg0KCQk8IS0tIHN1YnN0aXR1dGlvbjogJXMgPT0gc2Vjb25kcyByZW1haW5pbmcgLS0+DQoJCTx1aXRleHQgbmFtZT0iRUxBUFNFRCIgdmFsdWU9IkVyIHJlc3RlcmVuICVtIG1pbnV0ZW4gJXMgc2Vjb25kZW4iLz4NCgkJPHVpdGV4dCBuYW1lPSJOT1RGT1VORCIgdmFsdWU9Ik5pZXRzIGdldm9uZGVuIi8+DQoJCTx1aXRleHQgbmFtZT0iQVRUQUNITUVOVFMiIHZhbHVlPSJCaWpsYWdlbiIvPg0KCQk8IS0tIHN1YnN0aXR1dGlvbjogJXAgPT0gY3VycmVudCBzcGVha2VyJ3MgdGl0bGUgLS0+DQoJCTx1aXRleHQgbmFtZT0iQklPV0lOX1RJVExFIiB2YWx1ZT0iQmlvZ3JhZmllOiAlcCIvPg0KCQk8dWl0ZXh0IG5hbWU9IkJJT0JUTl9USVRMRSIgdmFsdWU9IkJpb2dyYWZpZSIvPg0KCQk8dWl0ZXh0IG5hbWU9IkRJVklERVJCVE5fVElUTEUiIHZhbHVlPSJ8Ii8+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DQoJCTx1aXRleHQgbmFtZT0iVEFCX1NFQVJDSCIgdmFsdWU9IlpvZWtlbiIvPg0KCQk8dWl0ZXh0IG5hbWU9IlNMSURFX0hFQURJTkciIHZhbHVlPSJUaXRlbCB2YW4gZGlhIi8+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DQoJCTx1aXRleHQgbmFtZT0iQVRUQUNITkFNRV9IRUFESU5HIiB2YWx1ZT0iQmVzdGFuZHNuYWFtIi8+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DQoJCTx1aXRleHQgbmFtZT0iUVVJWlBPRF9RVUlaX01BWFNDT1JFIiB2YWx1ZT0iTWF4aW1hYWwgaGFhbGJhcmUgc2NvcmU6Ii8+DQoJCTx1aXRleHQgbmFtZT0iUVVJWlBPRF9RVUVTQVRNUFRfU1RSIiB2YWx1ZT0iUG9naW5nOiAlbiB2YW4gJXQiLz4NCgkJPHVpdGV4dCBuYW1lPSJRVUlaUE9EX1FVRVNUWVBFX1NUUiIgdmFsdWU9IlR5cGU6ICVzIi8+DQoJCTx1aXRleHQgbmFtZT0iUVVJWlBPRF9RVUVTVFlQRV9HUkQiIHZhbHVlPSJUZWx0IHZvb3Igc2NvcmUiLz4NCgkJPHVpdGV4dCBuYW1lPSJRVUlaUE9EX1FVRVNUWVBFX1NWWSIgdmFsdWU9IkVucXXDqnRlIi8+DQoJCTx1aXRleHQgbmFtZT0iUVVJWlBPRF9RVUlaQVRNUFRfSU5GIiB2YWx1ZT0iT25iZXBlcmt0Ii8+DQoJCTx1aXRleHQgbmFtZT0iUVVJWlBPRF9RVUVTQVRNUFRfSU5GIiB2YWx1ZT0iT25iZXBlcmt0Ii8+DQoJCTx1aXRleHQgbmFtZT0iV0FSTklOR01TR19ZRVNTVFJJTkciIHZhbHVlPSJKYSIvPg0KCQk8dWl0ZXh0IG5hbWU9IldBUk5JTkdNU0dfTk9TVFJJTkciIHZhbHVlPSJOZWUiLz4NCgkJPHVpdGV4dCBuYW1lPSJXQVJOSU5HTVNHX1RJVExFU1RSSU5HIiB2YWx1ZT0iV2FhcnNjaHV3aW5nIG1ldCBiZXRyZWtraW5nIHRvdCBxdWl6bmF2aWdhdGllIi8+DQoJCTx1aXRleHQgbmFtZT0iV0FSTklOR01TR19NU0dTVFJJTkciIHZhbHVlPSJVIGhlYnQgbmlldCBhbGxlIHZyYWdlbiBpbiBkZXplIHF1aXogYmVhbnR3b29yZC4mI3hBOyYjeEE7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aaWpwYW5lZWwgYWFuIGRlZWxuZW1lcnMgd2VlcmdldmVuIi8+DQoJCTx1aXRleHQgbmFtZT0iTVVURSIgdmFsdWU9IkRlbXBlbiIvPg0KCQk8dWl0ZXh0IG5hbWU9IkRPQ1dSQVBfVElUTEUiIHZhbHVlPSJQcmVzZW50ZXItYmVzdGFuZHNiaWpsYWdlIi8+DQoJCTx1aXRleHQgbmFtZT0iRE9DV1JBUF9NU0ciIHZhbHVlPSJPcHNsYWFuIGluIERlemUgY29tcHV0ZXIiLz4NCgkJPHVpdGV4dCBuYW1lPSJET0NXUkFQX1BST01QVCIgdmFsdWU9IktsaWsgb20gdGUgZG93bmxvYWRlbiIvPg0KCTwvbGFuZ3VhZ2U+DQoJPGxhbmd1YWdlIGlkPSJjbiI+DQoJCTwhLS0gZm9ybWF0IGZvciB1aWZvbnQgdmFsdWUgaXMgImZvbnQsc2l6ZSxpc2JvbGQsaXNpdGFsaWMsaXNzaGFkb3dlZCIgLS0+DQoJCTx1aWZvbnQgbmFtZT0iRk9OVF9RVUlaWklORyIgdmFsdWU9IuWui+S9ky0xODAzMCwxMCxmYWxzZSxmYWxzZSxmYWxzZSIvPg0KCQk8dWlmb250IG5hbWU9IkZPTlRfU0NSVUJTVEFUVVMiIHZhbHVlPSLlrovkvZMtMTgwMzAsMTAsdHJ1ZSxmYWxzZSx0cnVlIi8+DQoJCTx1aWZvbnQgbmFtZT0iRk9OVF9TQ1JVQlRJTUUiIHZhbHVlPSLlrovkvZMtMTgwMzAsMTAsZmFsc2UsZmFsc2UsdHJ1ZSIvPg0KCQk8dWlmb250IG5hbWU9IkZPTlRfRUxBUFNFRFRJTUUiIHZhbHVlPSLlrovkvZMtMTgwMzAsMTAsdHJ1ZSxmYWxzZSx0cnVlIi8+DQoJCTx1aWZvbnQgbmFtZT0iRk9OVF9VVElMU01FTlUiIHZhbHVlPSLlrovkvZMtMTgwMzAsMTAsdHJ1ZSxmYWxzZSxmYWxzZSIvPg0KCQk8dWlmb250IG5hbWU9IkZPTlRfVEFCUyIgdmFsdWU9IuWui+S9ky0xODAzMCwxNCx0cnVlLGZhbHNlLHRydWUiLz4NCgkJPHVpZm9udCBuYW1lPSJGT05UX1BSRVNFTlRBVElPTk5BTUUiIHZhbHVlPSLlrovkvZMtMTgwMzAsMTQsZmFsc2UsZmFsc2UsdHJ1ZSIvPg0KCQk8dWlmb250IG5hbWU9IkZPTlRfUFJFU0VOVEVSTkFNRSIgdmFsdWU9IuWui+S9ky0xODAzMCwxNCx0cnVlLGZhbHNlLHRydWUiLz4NCgkJPHVpZm9udCBuYW1lPSJGT05UX1BSRVNFTlRFUlRJVExFIiB2YWx1ZT0i5a6L5L2TLTE4MDMwLDEzLGZhbHNlLGZhbHNlLHRydWUiLz4NCgkJPHVpZm9udCBuYW1lPSJGT05UX0JJT0JUTiIgdmFsdWU9IuWui+S9ky0xODAzMCwxMCxmYWxzZSxmYWxzZSx0cnVlIi8+DQoJCTx1aWZvbnQgbmFtZT0iRk9OVF9OT1RFUyIgdmFsdWU9IuWui+S9ky0xODAzMCwxMixmYWxzZSxmYWxzZSxmYWxzZSIvPg0KCQk8dWlmb250IG5hbWU9IkZPTlRfT1VUTElORSIgdmFsdWU9IuWui+S9ky0xODAzMCwxMixmYWxzZSxmYWxzZSx0cnVlIi8+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DQoJCTx1aWZvbnQgbmFtZT0iRk9OVF9MSVNUSEVBRElORyIgdmFsdWU9IuWui+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S9ky0xODAzMCwxMix0cnVlLGZhbHNlLHRydWUiLz4NCgkJPHVpZm9udCBuYW1lPSJGT05UX01TR0JPWF9NU0ciIHZhbHVlPSLlrovkvZMtMTgwMzAsMTIsZmFsc2UsZmFsc2UsdHJ1ZSIvPg0KCQk8dWlmb250IG5hbWU9IkZPTlRfTVNHQk9YX09QVElPTlMiIHZhbHVlPSLlrovkvZMtMTgwMzAsMTAsdHJ1ZSxmYWxzZSx0cnVlIi8+DQoJCTx1aWZvbnQgbmFtZT0iRk9OVF9RVUlaUE9EX1FVSVpfVElUTEUiIHZhbHVlPSLlrovkvZMtMTgwMzAsMTIsdHJ1ZSxmYWxzZSx0cnVlIi8+DQoJCTx1aWZvbnQgbmFtZT0iRk9OVF9RVUlaUE9EX1FVSVpfQVRURU1QVCIgdmFsdWU9IuWui+S9ky0xODAzMCwxMCxmYWxzZSxmYWxzZSx0cnVlIi8+DQoJCTx1aWZvbnQgbmFtZT0iRk9OVF9RVUlaUE9EX1FVSVpfQVRURU1QVF9WQUxVRSIgdmFsdWU9IuWui+S9ky0xODAzMCwxMCx0cnVlLGZhbHNlLHRydWUiLz4NCgkJPHVpZm9udCBuYW1lPSJGT05UX1FVSVpQT0RfUVVFU1RJT05fU0NPUkUiIHZhbHVlPSLlrovkvZMtMTgwMzAsMTAsZmFsc2UsZmFsc2UsdHJ1ZSIvPg0KCQk8dWlmb250IG5hbWU9IkZPTlRfUVVJWlBPRF9RVUVTVElPTl9TQ09SRV9WQUxVRSIgdmFsdWU9IuWui+S9ky0xODAzMCwxMCx0cnVlLGZhbHNlLHRydWUiLz4NCgkJPHVpZm9udCBuYW1lPSJGT05UX1FVSVpQT0RfUVVFU1RJT05fQVRURU1QVCIgdmFsdWU9IuWui+S9ky0xODAzMCwxMCxmYWxzZSxmYWxzZSx0cnVlIi8+DQoJCTx1aWZvbnQgbmFtZT0iRk9OVF9RVUlaUE9EX1FVRVNUSU9OX0FUVEVNUFRfVkFMVUUiIHZhbHVlPSLlrovkvZMtMTgwMzAsMTAsdHJ1ZSxmYWxzZSx0cnVlIi8+DQoJCTx1aWZvbnQgbmFtZT0iRk9OVF9RVUlaUE9EX1FVRVNUSU9OX1RBRyIgdmFsdWU9IuWui+S9ky0xODAzMCwxMix0cnVlLGZhbHNlLHRydWUiLz4NCgkJPHVpZm9udCBuYW1lPSJGT05UX1FVSVpQT0RfUVVJWl9RVUVTVElPTl9DT1VOVCIgdmFsdWU9IuWui+S9ky0xODAzMCwxMCxmYWxzZSxmYWxzZSx0cnVlIi8+DQoJCTx1aWZvbnQgbmFtZT0iRk9OVF9RVUlaUE9EX1FVSVpfUVVFU1RJT05fQ09VTlRfVkFMVUUiIHZhbHVlPSLlrovkvZMtMTgwMzAsMTAsdHJ1ZSxmYWxzZSx0cnVlIi8+DQoJCTx1aWZvbnQgbmFtZT0iRk9OVF9RVUlaUE9EX1FVSVpfUVVFU1RJT05fQVRURU1QVEVEIiB2YWx1ZT0i5a6L5L2TLTE4MDMwLDEwLGZhbHNlLGZhbHNlLHRydWUiLz4NCgkJPHVpZm9udCBuYW1lPSJGT05UX1FVSVpQT0RfUVVJWl9RVUVTVElPTl9BVFRFTVBURURfVkFMVUUiIHZhbHVlPSLlrovkvZMtMTgwMzAsMTAsdHJ1ZSxmYWxzZSx0cnVlIi8+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S9ky0xODAzMCwxMCx0cnVlLGZhbHNlLHRydWUiLz4NCgkJPHVpZm9udCBuYW1lPSJGT05UX1FVSVpQT0RfUVVJWl9NQVhTQ09SRSIgdmFsdWU9IuWui+S9ky0xODAzMCwxMCxmYWxzZSxmYWxzZSx0cnVlIi8+DQoJCTx1aWZvbnQgbmFtZT0iRk9OVF9RVUlaUE9EX1FVSVpfTUFYU0NPUkVfVkFMVUUiIHZhbHVlPSLlrovkvZMtMTgwMzAsMTAsdHJ1ZSxmYWxzZSx0cnVlIi8+DQoJCTx1aWZvbnQgbmFtZT0iRk9OVF9RVUlaUE9EX1FVSVpfUEFTU1NDT1JFIiB2YWx1ZT0i5a6L5L2TLTE4MDMwLDEwLGZhbHNlLGZhbHNlLHRydWUiLz4NCgkJPHVpZm9udCBuYW1lPSJGT05UX1FVSVpQT0RfUVVJWl9QQVNTU0NPUkVfVkFMVUUiIHZhbHVlPSLlrovkvZMtMTgwMzAsMTAsdHJ1ZSxmYWxzZSx0cnVlIi8+DQoJCTwhLS0gdWl0ZXh0IC0tPg0KCQk8IS0tIHN1YnN0aXR1dGlvbjogJW4gPT0gc2xpZGUgbnVtYmVyIC0tPg0KCQk8dWl0ZXh0IG5hbWU9IlVOTkFNRURTTElERVRJVExFIiB2YWx1ZT0i5bm754Gv54mHICVuIi8+DQoJCTwhLS0gc3Vic3RpdHV0aW9uOiAlbiA9PSBzbGlkZSBudW1iZXIgLS0+DQoJCTwhLS0gc3Vic3RpdHV0aW9uOiAldCA9PSB0b3RhbCBzbGlkZSBjb3VudCAtLT4NCgkJPHVpdGV4dCBuYW1lPSJTQ1JVQkJBUlNUQVRVU19TTElERUlORk8iIHZhbHVlPSLlubvnga/niYcgJW4gLyAldCB8ICIvPg0KCQk8dWl0ZXh0IG5hbWU9IlNDUlVCQkFSU1RBVFVTX1NUT1BQRUQiIHZhbHVlPSLlt7LlgZzmraIiLz4NCgkJPHVpdGV4dCBuYW1lPSJTQ1JVQkJBUlNUQVRVU19QTEFZSU5HIiB2YWx1ZT0i5q2j5Zyo5pKt5pS+Ii8+DQoJCTx1aXRleHQgbmFtZT0iU0NSVUJCQVJTVEFUVVNfTk9BVURJTyIgdmFsdWU9IuaXoOmfs+mikSIvPg0KCQk8dWl0ZXh0IG5hbWU9IlNDUlVCQkFSU1RBVFVTX1ZJRFBMQVlJTkciIHZhbHVlPSLop4bpopHmkq3mlL4iLz4NCgkJPHVpdGV4dCBuYW1lPSJTQ1JVQkJBUlNUQVRVU19MT0FESU5HIiB2YWx1ZT0i5q2j5Zyo6L295YWlIi8+DQoJCTx1aXRleHQgbmFtZT0iU0NSVUJCQVJTVEFUVVNfQlVGRkVSSU5HIiB2YWx1ZT0i5q2j5Zyo6L+b6KGM57yT5Yay5aSE55CGIi8+DQoJCTx1aXRleHQgbmFtZT0iU0NSVUJCQVJTVEFUVVNfUVVFU1RJT04iIHZhbHVlPSLlm57nrZTpl67popgiLz4NCgkJPHVpdGV4dCBuYW1lPSJTQ1JVQkJBUlNUQVRVU19SRVZJRVdRVUlaIiB2YWx1ZT0i5q2j5Zyo5a6h6ZiF5rWL6aqMIi8+DQoJCTwhLS0gc3Vic3RpdHV0aW9uOiAlbSA9PSBtaW51dGVzIHJlbWFpbmluZyAtLT4NCgkJPCEtLSBzdWJzdGl0dXRpb246ICVzID09IHNlY29uZHMgcmVtYWluaW5nIC0tPg0KCQk8dWl0ZXh0IG5hbWU9IkVMQVBTRUQiIHZhbHVlPSLliankvZkgJW0g5YiG6ZKfICVzIOenkiIvPg0KCQk8dWl0ZXh0IG5hbWU9Ik5PVEZPVU5EIiB2YWx1ZT0i5pyq5om+5Yiw5Lu75L2V5YaF5a65Ii8+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mqjCIvPg0KCQk8dWl0ZXh0IG5hbWU9IlRBQl9PVVRMSU5FIiB2YWx1ZT0i5aSn57qyIi8+DQoJCTx1aXRleHQgbmFtZT0iVEFCX1RIVU1CIiB2YWx1ZT0i57yp55Wl5Zu+Ii8+DQoJCTx1aXRleHQgbmFtZT0iVEFCX05PVEVTIiB2YWx1ZT0i5aSH5rOoIi8+DQoJCTx1aXRleHQgbmFtZT0iVEFCX1NFQVJDSCIgdmFsdWU9IuaQnOe0oiIvPg0KCQk8dWl0ZXh0IG5hbWU9IlNMSURFX0hFQURJTkciIHZhbHVlPSLlubvnga/niYfmoIfpopgiLz4NCgkJPHVpdGV4dCBuYW1lPSJEVVJBVElPTl9IRUFESU5HIiB2YWx1ZT0i5oyB57ut5pe26Ze0Ii8+DQoJCTx1aXRleHQgbmFtZT0iU0VBUkNIX0hFQURJTkciIHZhbHVlPSLmkJzntKLmlofmnKw6Ii8+DQoJCTx1aXRleHQgbmFtZT0iVEhVTUJfSEVBRElORyIgdmFsdWU9IuW5u+eBr+eJhyIvPg0KCQk8dWl0ZXh0IG5hbWU9IlRIVU1CX0lORk8iIHZhbHVlPSLlubvnga/niYfmoIfpopgv5oyB57ut5pe26Ze0Ii8+DQoJCTx1aXRleHQgbmFtZT0iQVRUQUNITkFNRV9IRUFESU5HIiB2YWx1ZT0i5paH5Lu25ZCNIi8+DQoJCTx1aXRleHQgbmFtZT0iQVRUQUNIU0laRV9IRUFESU5HIiB2YWx1ZT0i5aSn5bCPIi8+DQoJCTx1aXRleHQgbmFtZT0iU0xJREVfTk9URVMiIHZhbHVlPSLlubvnga/niYflpIfms6giLz4NCgkJPCEtLXF1aXogcG9kIGFuZCBtZXNzYWdlIGJveCB0ZXh0cy0tPg0KCQk8dWl0ZXh0IG5hbWU9IlFVSVpQT0RfUVVJWl9BVFRFTVBUIiB2YWx1ZT0i5rWL6aqM5bCd6K+V5qyh5pWwOiIvPg0KCQk8dWl0ZXh0IG5hbWU9IlFVSVpQT0RfUVVJWl9BVFRFTVBUX1ZBTFVFIiB2YWx1ZT0i56ysICVuIOasoe+8jOWFsSAldCDmrKEiLz4NCgkJPHVpdGV4dCBuYW1lPSJRVUlaUE9EX1FVSVpfU0NPUkUiIHZhbHVlPSLlvpfliIY6Ii8+DQoJCTx1aXRleHQgbmFtZT0iUVVJWlBPRF9RVUlaX1BBU1NTQ09SRSIgdmFsdWU9IuWPiuagvOWIhuaVsDoiLz4NCgkJPHVpdGV4dCBuYW1lPSJRVUlaUE9EX1FVSVpfTUFYU0NPUkUiIHZhbHVlPSLmnIDpq5jliIbmlbA6Ii8+DQoJCTx1aXRleHQgbmFtZT0iUVVJWlBPRF9RVUVTQVRNUFRfU1RSIiB2YWx1ZT0i5bCd6K+V5qyh5pWwOiDnrKwgJW4g5qyh77yM5YWxICV0IOasoSIvPg0KCQk8dWl0ZXh0IG5hbWU9IlFVSVpQT0RfUVVFU1RZUEVfU1RSIiB2YWx1ZT0i57G75Z6LOiAlcyIvPg0KCQk8dWl0ZXh0IG5hbWU9IlFVSVpQT0RfUVVFU1RZUEVfR1JEIiB2YWx1ZT0i6K+E57qnIi8+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86Iiq6K2m5ZGKIi8+DQoJCTx1aXRleHQgbmFtZT0iV0FSTklOR01TR19NU0dTVFJJTkciIHZhbHVlPSLmraTmtYvpqozkuK3mnInmnKrlsJ3or5XkvZznrZTnmoTpl67popjjgIImI3hBOyYjeEE75Y2V5Ye74oCc5piv4oCd6YCA5Ye65q2k5rWL6aqM44CC5Y2V5Ye74oCc5ZCm4oCd57un57ut5rWL6aqM44CCIi8+DQoJCTx1aXRleHQgbmFtZT0iSU5GT1JNQVRJT05fSDI2NF9GTEFTSFBMQVlFUiIgdmFsdWU9IuW9k+WJjeWuieijheWcqOaCqOeahOiuoeeul+acuuS4iueahCBGbGFzaCBQbGF5ZXIg54mI5pys5LiN5pSv5oyB6K+l6KeG6aKR44CC5Y2V5Ye76KeG6aKR5Yy65Z+f5LiL6L295pyA5paw54mI5pys55qEIEZsYXNoIFBsYXllcu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lkJHlj4LliqDogIXmmL7npLrmj5DopoHmoI8iLz4NCgkJPHVpdGV4dCBuYW1lPSJNVVRFIiB2YWx1ZT0i6Z2Z6Z+zIi8+DQoJCTx1aXRleHQgbmFtZT0iRE9DV1JBUF9USVRMRSIgdmFsdWU9IlByZXNlbnRlciDmlofku7bpmYTku7YiLz4NCgkJPHVpdGV4dCBuYW1lPSJET0NXUkFQX01TRyIgdmFsdWU9IuS/neWtmOWIsOaIkeeahOiuoeeul+acuiIvPg0KCQk8dWl0ZXh0IG5hbWU9IkRPQ1dSQVBfUFJPTVBUIiB2YWx1ZT0i5Y2V5Ye75Lul5LiL6L29Ii8+DQoJPC9sYW5ndWFnZT4NCgk8bGFuZ3VhZ2UgaWQ9InRy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YXl0ICVuIi8+DQoJCTwhLS0gc3Vic3RpdHV0aW9uOiAlbiA9PSBzbGlkZSBudW1iZXIgLS0+DQoJCTwhLS0gc3Vic3RpdHV0aW9uOiAldCA9PSB0b3RhbCBzbGlkZSBjb3VudCAtLT4NCgkJPHVpdGV4dCBuYW1lPSJTQ1JVQkJBUlNUQVRVU19TTElERUlORk8iIHZhbHVlPSJTbGF5dCAlbiAvICV0IHwgIi8+DQoJCTx1aXRleHQgbmFtZT0iU0NSVUJCQVJTVEFUVVNfU1RPUFBFRCIgdmFsdWU9IkR1cmR1cnVsZHUiLz4NCgkJPHVpdGV4dCBuYW1lPSJTQ1JVQkJBUlNUQVRVU19QTEFZSU5HIiB2YWx1ZT0iT3luYXTEsWzEsXlvciIvPg0KCQk8dWl0ZXh0IG5hbWU9IlNDUlVCQkFSU1RBVFVTX05PQVVESU8iIHZhbHVlPSJTZXMgWW9rIi8+DQoJCTx1aXRleHQgbmFtZT0iU0NSVUJCQVJTVEFUVVNfVklEUExBWUlORyIgdmFsdWU9IlZpZGVvIE95bmF0xLFsxLF5b3IiLz4NCgkJPHVpdGV4dCBuYW1lPSJTQ1JVQkJBUlNUQVRVU19MT0FESU5HIiB2YWx1ZT0iWcO8a2xlbml5b3IiLz4NCgkJPHVpdGV4dCBuYW1lPSJTQ1JVQkJBUlNUQVRVU19CVUZGRVJJTkciIHZhbHVlPSJBcmFiZWxsZcSfZSBBbMSxbsSxeW9yIi8+DQoJCTx1aXRleHQgbmFtZT0iU0NSVUJCQVJTVEFUVVNfUVVFU1RJT04iIHZhbHVlPSJTb3J1eXUgWWFuxLF0bGEiLz4NCgkJPHVpdGV4dCBuYW1lPSJTQ1JVQkJBUlNUQVRVU19SRVZJRVdRVUlaIiB2YWx1ZT0iU8SxbmF2IMSwbmNlbGVuaXlvciIvPg0KCQk8IS0tIHN1YnN0aXR1dGlvbjogJW0gPT0gbWludXRlcyByZW1haW5pbmcgLS0+DQoJCTwhLS0gc3Vic3RpdHV0aW9uOiAlcyA9PSBzZWNvbmRzIHJlbWFpbmluZyAtLT4NCgkJPHVpdGV4dCBuYW1lPSJFTEFQU0VEIiB2YWx1ZT0iJW0gRGFraWthICVzIFNhbml5ZSBLYWxkxLEiLz4NCgkJPHVpdGV4dCBuYW1lPSJOT1RGT1VORCIgdmFsdWU9IkhlcmhhbmdpIEJpciDFnmV5IEJ1bHVubWFkxLEiLz4NCgkJPHVpdGV4dCBuYW1lPSJBVFRBQ0hNRU5UUyIgdmFsdWU9IkVrbGVy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xLBydGliYXQiLz4NCgkJPHVpdGV4dCBuYW1lPSJUQUJfUVVJWiIgdmFsdWU9IlPEsW5hdiIvPg0KCQk8dWl0ZXh0IG5hbWU9IlRBQl9PVVRMSU5FIiB2YWx1ZT0iQW5hIEhhdCIvPg0KCQk8dWl0ZXh0IG5hbWU9IlRBQl9USFVNQiIgdmFsdWU9IlJlc2ltIi8+DQoJCTx1aXRleHQgbmFtZT0iVEFCX05PVEVTIiB2YWx1ZT0iTm90bGFyIi8+DQoJCTx1aXRleHQgbmFtZT0iVEFCX1NFQVJDSCIgdmFsdWU9IkFyYSIvPg0KCQk8dWl0ZXh0IG5hbWU9IlNMSURFX0hFQURJTkciIHZhbHVlPSJTbGF5dCBCYcWfbMSxxJ/EsSIvPg0KCQk8dWl0ZXh0IG5hbWU9IkRVUkFUSU9OX0hFQURJTkciIHZhbHVlPSJTw7xyZSIvPg0KCQk8dWl0ZXh0IG5hbWU9IlNFQVJDSF9IRUFESU5HIiB2YWx1ZT0iTWV0bmkgYXJhOiIvPg0KCQk8dWl0ZXh0IG5hbWU9IlRIVU1CX0hFQURJTkciIHZhbHVlPSJTbGF5dCIvPg0KCQk8dWl0ZXh0IG5hbWU9IlRIVU1CX0lORk8iIHZhbHVlPSJTbGF5dCBCYcWfbMSxxJ/EsS9Tw7xyZXNpIi8+DQoJCTx1aXRleHQgbmFtZT0iQVRUQUNITkFNRV9IRUFESU5HIiB2YWx1ZT0iRG9zeWEgQWTEsSIvPg0KCQk8dWl0ZXh0IG5hbWU9IkFUVEFDSFNJWkVfSEVBRElORyIgdmFsdWU9IkJveXV0Ii8+DQoJCTx1aXRleHQgbmFtZT0iU0xJREVfTk9URVMiIHZhbHVlPSJTbGF5dCBOb3RsYXLEsSIvPg0KCQk8IS0tcXVpeiBwb2QgYW5kIG1lc3NhZ2UgYm94IHRleHRzLS0+DQoJCTx1aXRleHQgbmFtZT0iUVVJWlBPRF9RVUlaX0FUVEVNUFQiIHZhbHVlPSJTxLFuYXYgRGVuZW1lc2k6Ii8+DQoJCTx1aXRleHQgbmFtZT0iUVVJWlBPRF9RVUlaX0FUVEVNUFRfVkFMVUUiIHZhbHVlPSIlbi8ldCIvPg0KCQk8dWl0ZXh0IG5hbWU9IlFVSVpQT0RfUVVJWl9TQ09SRSIgdmFsdWU9IlB1YW46Ii8+DQoJCTx1aXRleHQgbmFtZT0iUVVJWlBPRF9RVUlaX1BBU1NTQ09SRSIgdmFsdWU9Ikdlw6dtZSBQdWFuxLE6Ii8+DQoJCTx1aXRleHQgbmFtZT0iUVVJWlBPRF9RVUlaX01BWFNDT1JFIiB2YWx1ZT0iTWFrc2ltdW0gUHVhbjoiLz4NCgkJPHVpdGV4dCBuYW1lPSJRVUlaUE9EX1FVRVNBVE1QVF9TVFIiIHZhbHVlPSJEZW5lbWU6ICVuLyV0Ii8+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DQoJCTx1aXRleHQgbmFtZT0iV0FSTklOR01TR19ZRVNTVFJJTkciIHZhbHVlPSJFdmV0Ii8+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DQoJCTx1aXRleHQgbmFtZT0iU0NSVUJCQVJTVEFUVVNfU0xJREVJTkZPIiB2YWx1ZT0i0KHQu9Cw0LnQtCAlbiAvICV0IHwgIi8+DQoJCTx1aXRleHQgbmFtZT0iU0NSVUJCQVJTVEFUVVNfU1RPUFBFRCIgdmFsdWU9ItCe0YHRgtCw0L3QvtCy0LvQtdC90L4iLz4NCgkJPHVpdGV4dCBuYW1lPSJTQ1JVQkJBUlNUQVRVU19QTEFZSU5HIiB2YWx1ZT0i0JLQvtGB0L/RgNC+0LjQt9Cy0LXQtNC10L3QuNC1Ii8+DQoJCTx1aXRleHQgbmFtZT0iU0NSVUJCQVJTVEFUVVNfTk9BVURJTyIgdmFsdWU9ItCd0LXRgiDQsNGD0LTQuNC+Ii8+DQoJCTx1aXRleHQgbmFtZT0iU0NSVUJCQVJTVEFUVVNfVklEUExBWUlORyIgdmFsdWU9ItCS0L7RgdC/0YDQvtC40LfQstC10LTQtdC90LjQtSDQstC40LTQtdC+Ii8+DQoJCTx1aXRleHQgbmFtZT0iU0NSVUJCQVJTVEFUVVNfTE9BRElORyIgdmFsdWU9ItCX0LDQs9GA0YPQt9C60LAiLz4NCgkJPHVpdGV4dCBuYW1lPSJTQ1JVQkJBUlNUQVRVU19CVUZGRVJJTkciIHZhbHVlPSLQkdGD0YTQtdGA0LjQt9Cw0YbQuNGPIi8+DQoJCTx1aXRleHQgbmFtZT0iU0NSVUJCQVJTVEFUVVNfUVVFU1RJT04iIHZhbHVlPSLQntGC0LLQtdGCINC90LAg0LLQvtC/0YDQvtGBIi8+DQoJCTx1aXRleHQgbmFtZT0iU0NSVUJCQVJTVEFUVVNfUkVWSUVXUVVJWiIgdmFsdWU9ItCe0LHQt9C+0YAg0L7Qv9GA0L7RgdCwIi8+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Ii8+DQoJCTx1aXRleHQgbmFtZT0iQVRUQUNITUVOVFMiIHZhbHVlPSLQktC70L7QttC10L3QuNGPIi8+DQoJCTwhLS0gc3Vic3RpdHV0aW9uOiAlcCA9PSBjdXJyZW50IHNwZWFrZXIncyB0aXRsZSAtLT4NCgkJPHVpdGV4dCBuYW1lPSJCSU9XSU5fVElUTEUiIHZhbHVlPSLQkdC40L7Qs9GA0LDRhNC40Y86ICVwIi8+DQoJCTx1aXRleHQgbmFtZT0iQklPQlROX1RJVExFIiB2YWx1ZT0i0JHQuNC+0LPRgNCw0YTQuNGPIi8+DQoJCTx1aXRleHQgbmFtZT0iRElWSURFUkJUTl9USVRMRSIgdmFsdWU9InwiLz4NCgkJPHVpdGV4dCBuYW1lPSJDT05UQUNUQlROX1RJVExFIiB2YWx1ZT0i0JrQvtC90YLQsNC60YIiLz4NCgkJPHVpdGV4dCBuYW1lPSJUQUJfUVVJWiIgdmFsdWU9ItCe0L/RgNC+0YEiLz4NCgkJPHVpdGV4dCBuYW1lPSJUQUJfT1VUTElORSIgdmFsdWU9ItCh0YXQtdC80LAiLz4NCgkJPHVpdGV4dCBuYW1lPSJUQUJfVEhVTUIiIHZhbHVlPSLQkdC10LPRg9C90L7QuiIvPg0KCQk8dWl0ZXh0IG5hbWU9IlRBQl9OT1RFUyIgdmFsdWU9ItCX0LDQvNC10YLQutC4Ii8+DQoJCTx1aXRleHQgbmFtZT0iVEFCX1NFQVJDSCIgdmFsdWU9ItCf0L7QuNGB0LoiLz4NCgkJPHVpdGV4dCBuYW1lPSJTTElERV9IRUFESU5HIiB2YWx1ZT0i0JfQsNCz0L7Qu9C+0LLQvtC6INGB0LvQsNC50LTQsCIvPg0KCQk8dWl0ZXh0IG5hbWU9IkRVUkFUSU9OX0hFQURJTkciIHZhbHVlPSLQlNC70LjRgi3RgdGC0YwiLz4NCgkJPHVpdGV4dCBuYW1lPSJTRUFSQ0hfSEVBRElORyIgdmFsdWU9ItCf0L7QuNGB0Log0YLQtdC60YHRgtCwOiIvPg0KCQk8dWl0ZXh0IG5hbWU9IlRIVU1CX0hFQURJTkciIHZhbHVlPSLQodC70LDQudC0Ii8+DQoJCTx1aXRleHQgbmFtZT0iVEhVTUJfSU5GTyIgdmFsdWU9ItCd0LDQt9Cy0LDQvdC40LUv0LTQu9C40YIt0L3QvtGB0YLRjCIvPg0KCQk8dWl0ZXh0IG5hbWU9IkFUVEFDSE5BTUVfSEVBRElORyIgdmFsdWU9ItCY0LzRjyDRhNCw0LnQu9CwIi8+DQoJCTx1aXRleHQgbmFtZT0iQVRUQUNIU0laRV9IRUFESU5HIiB2YWx1ZT0i0KDQsNC30LzQtdGAIi8+DQoJCTx1aXRleHQgbmFtZT0iU0xJREVfTk9URVMiIHZhbHVlPSLQl9Cw0LzQtdGC0LrQuCDQuiDRgdC70LDQudC00YMiLz4NCgkJPCEtLXF1aXogcG9kIGFuZCBtZXNzYWdlIGJveCB0ZXh0cy0tPg0KCQk8dWl0ZXh0IG5hbWU9IlFVSVpQT0RfUVVJWl9BVFRFTVBUIiB2YWx1ZT0i0J/QvtC/0YvRgtC60LAg0L/RgNC+0LnRgtC4INC+0L/RgNC+0YE6Ii8+DQoJCTx1aXRleHQgbmFtZT0iUVVJWlBPRF9RVUlaX0FUVEVNUFRfVkFMVUUiIHZhbHVlPSIlbiDQuNC3ICV0Ii8+DQoJCTx1aXRleHQgbmFtZT0iUVVJWlBPRF9RVUlaX1NDT1JFIiB2YWx1ZT0i0J3QsNCx0YDQsNC90L4g0LHQsNC70LvQvtCyOiIvPg0KCQk8dWl0ZXh0IG5hbWU9IlFVSVpQT0RfUVVJWl9QQVNTU0NPUkUiIHZhbHVlPSLQn9GA0L7RhdC+0LTQvdC+0Lkg0YDQtdC30YPQu9GM0YLQsNGCOiIvPg0KCQk8dWl0ZXh0IG5hbWU9IlFVSVpQT0RfUVVJWl9NQVhTQ09SRSIgdmFsdWU9ItCc0LDQutGB0LjQvNCw0LvRjNC90YvQuSDRgNC10LfRg9C70YzRgtCw0YI6Ii8+DQoJCTx1aXRleHQgbmFtZT0iUVVJWlBPRF9RVUVTQVRNUFRfU1RSIiB2YWx1ZT0i0J/QvtC/0YvRgtC60LA6ICVuINC40LcgJXQiLz4NCgkJPHVpdGV4dCBuYW1lPSJRVUlaUE9EX1FVRVNUWVBFX1NUUiIgdmFsdWU9ItCi0LjQvzogJXMiLz4NCgkJPHVpdGV4dCBuYW1lPSJRVUlaUE9EX1FVRVNUWVBFX0dSRCIgdmFsdWU9ItChINC+0YbQtdC90LrQvtC5Ii8+DQoJCTx1aXRleHQgbmFtZT0iUVVJWlBPRF9RVUVTVFlQRV9TVlkiIHZhbHVlPSLQntCx0LfQvtGAIi8+DQoJCTx1aXRleHQgbmFtZT0iUVVJWlBPRF9RVUlaQVRNUFRfSU5GIiB2YWx1ZT0i0JHQvtC70YzRiNC+0LUg0YfQuNGB0LvQviIvPg0KCQk8dWl0ZXh0IG5hbWU9IlFVSVpQT0RfUVVFU0FUTVBUX0lORiIgdmFsdWU9ItCR0L7Qu9GM0YjQvtC1INGH0LjRgdC70L4iLz4NCgkJPHVpdGV4dCBuYW1lPSJXQVJOSU5HTVNHX1lFU1NUUklORyIgdmFsdWU9ItCU0LAiLz4NCgkJPHVpdGV4dCBuYW1lPSJXQVJOSU5HTVNHX05PU1RSSU5HIiB2YWx1ZT0i0J3QtdGCIi8+DQoJCTx1aXRleHQgbmFtZT0iV0FSTklOR01TR19USVRMRVNUUklORyIgdmFsdWU9ItCf0YDQtdC00YPQv9GA0LXQttC00LXQvdC40LUg0L4g0L3QsNCy0LjQs9Cw0YbQuNC4INCyINC+0L/RgNC+0YHQtSIvPg0KCQk8dWl0ZXh0IG5hbWU9IldBUk5JTkdNU0dfTVNHU1RSSU5HIiB2YWx1ZT0i0JIg0L7Qv9GA0L7RgdC1INC+0YHRgtCw0LvQuNGB0Ywg0L3QtdC+0YLQstC10YfQtdC90L3Ri9C1INCy0L7Qv9GA0L7RgdGLLtCd0LDQttCw0YLQuNC1INC60L3QvtC/0LrQuCAmcXVvdDvQlNCwJnF1b3Q7INC/0YDQuNCy0LXQtNC10YIg0Log0LfQsNC60YDRi9GC0LjRjiDQvtC/0YDQvtGB0LAuINCd0LDQttCw0YLQuNC1INC60L3QvtC/0LrQuCAmcXVvdDvQndC10YImcXVvdDsg0L/RgNC+0LTQvtC70LbQuNGCINC+0L/RgNC+0YEuIi8+DQoJCTx1aXRleHQgbmFtZT0iSU5GT1JNQVRJT05fSDI2NF9GTEFTSFBMQVlFUiIgdmFsdWU9ItCi0LXQutGD0YnQsNGPINCy0LXRgNGB0LjRjyDQv9GA0L7QuNCz0YDRi9Cy0LDRgtC10LvRjyBGbGFzaCBQbGF5ZXIsINGD0YHRgtCw0L3QvtCy0LvQtdC90L3QsNGPINC90LAg0Y3RgtC+0Lwg0LrQvtC80L/RjNGO0YLQtdGA0LUsINC90LUg0L/QvtC00LTQtdGA0LbQuNCy0LDQtdGCINGN0YLQviDQstC40LTQtdC+LiDQqdC10LvQutC90LjRgtC1INCyINC+0LHQu9Cw0YHRgtC4INCy0LjQtNC10L4sINGH0YLQvtCx0Ysg0LfQsNCz0YDRg9C30LjRgtGMINC/0L7RgdC70LXQtNC90Y7RjiDQstC10YDRgdC40Y4g0L/RgNC+0LjQs9GA0YvQstCw0YLQtdC70Y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Qn9C+0LrQsNC30YvQstCw0YLRjCDQstGA0LXQt9C60YMg0YPRh9Cw0YHRgtC90LjQutCw0LwiLz4NCgkJPHVpdGV4dCBuYW1lPSJNVVRFIiB2YWx1ZT0i0J7RgtC60LvRjtGH0LjRgtGMINC30LLRg9C6Ii8+DQoJCTx1aXRleHQgbmFtZT0iRE9DV1JBUF9USVRMRSIgdmFsdWU9ItCS0LvQvtC20LXQvdC40LUg0LIg0YTQsNC50LsgQWRvYmUgUHJlc2VudGVyIi8+DQoJCTx1aXRleHQgbmFtZT0iRE9DV1JBUF9NU0ciIHZhbHVlPSLQodC+0YXRgNCw0L3QuNGC0Ywg0LIg0L/QsNC/0LrRgyAmcXVvdDvQnNC+0Lkg0LrQvtC80L/RjNGO0YLQtdGAJnF1b3Q7Ii8+DQoJCTx1aXRleHQgbmFtZT0iRE9DV1JBUF9QUk9NUFQiIHZhbHVlPSLQqdC10LvQutC90YPRgtGMINC00LvRjyDQt9Cw0LPRgNGD0LfQutC4Ii8+DQoJPC9sYW5ndWFnZT4NCjwvY29uZmlndXJhdGlvbj4NCg=="/>
  <p:tag name="MMPROD_UIDATA" val="&lt;database version=&quot;7.0&quot;&gt;&lt;object type=&quot;1&quot; unique_id=&quot;10001&quot;&gt;&lt;property id=&quot;20139&quot; value=&quot;%n. %s&quot;/&gt;&lt;property id=&quot;20141&quot; value=&quot;Life After High School Presentation&quot;/&gt;&lt;property id=&quot;20144&quot; value=&quot;1&quot;/&gt;&lt;property id=&quot;20146&quot; value=&quot;0&quot;/&gt;&lt;property id=&quot;20147&quot; value=&quot;0&quot;/&gt;&lt;property id=&quot;20148&quot; value=&quot;5&quot;/&gt;&lt;property id=&quot;20180&quot; value=&quot;0&quot;/&gt;&lt;property id=&quot;20181&quot; value=&quot;1&quot;/&gt;&lt;property id=&quot;20182&quot; value=&quot;0&quot;/&gt;&lt;property id=&quot;20183&quot; value=&quot;1&quot;/&gt;&lt;property id=&quot;20184&quot; value=&quot;7&quot;/&gt;&lt;property id=&quot;20191&quot; value=&quot;e-Colorado&quot;/&gt;&lt;property id=&quot;20192&quot; value=&quot;http://connect.e-colorado.org&quot;/&gt;&lt;property id=&quot;20193&quot; value=&quot;0&quot;/&gt;&lt;property id=&quot;20224&quot; value=&quot;C:\Documents and Settings\pikep\My Documents\My Adobe Presentations\life after high school&quot;/&gt;&lt;property id=&quot;20250&quot; value=&quot;0&quot;/&gt;&lt;property id=&quot;20251&quot; value=&quot;0&quot;/&gt;&lt;property id=&quot;20259&quot; value=&quot;1&quot;/&gt;&lt;property id=&quot;20262&quot; value=&quot;71271&quot;/&gt;&lt;property id=&quot;20501&quot; value=&quot;G:\dd demo (PIPP)\third series\Final powerpoints\z Peter\&quot;/&gt;&lt;object type=&quot;8&quot; unique_id=&quot;10002&quot;&gt;&lt;/object&gt;&lt;object type=&quot;2&quot; unique_id=&quot;10003&quot;&gt;&lt;object type=&quot;3&quot; unique_id=&quot;10004&quot;&gt;&lt;property id=&quot;20148&quot; value=&quot;5&quot;/&gt;&lt;property id=&quot;20300&quot; value=&quot;Slide 1 - &amp;quot;Life After High School&amp;#x0D;&amp;#x0A;Using Your IEP to Plan for Your Future After High School  &amp;quot;&quot;/&gt;&lt;property id=&quot;20303&quot; value=&quot;-1&quot;/&gt;&lt;property id=&quot;20307&quot; value=&quot;256&quot;/&gt;&lt;property id=&quot;20309&quot; value=&quot;-1&quot;/&gt;&lt;/object&gt;&lt;object type=&quot;3&quot; unique_id=&quot;10005&quot;&gt;&lt;property id=&quot;20148&quot; value=&quot;5&quot;/&gt;&lt;property id=&quot;20300&quot; value=&quot;Slide 3 - &amp;quot;Session Objectives – Life After High School&amp;quot;&quot;/&gt;&lt;property id=&quot;20303&quot; value=&quot;-1&quot;/&gt;&lt;property id=&quot;20307&quot; value=&quot;257&quot;/&gt;&lt;property id=&quot;20309&quot; value=&quot;-1&quot;/&gt;&lt;/object&gt;&lt;object type=&quot;3&quot; unique_id=&quot;10275&quot;&gt;&lt;property id=&quot;20148&quot; value=&quot;5&quot;/&gt;&lt;property id=&quot;20300&quot; value=&quot;Slide 24 - &amp;quot;Contact Information&amp;quot;&quot;/&gt;&lt;property id=&quot;20303&quot; value=&quot;-1&quot;/&gt;&lt;property id=&quot;20307&quot; value=&quot;273&quot;/&gt;&lt;property id=&quot;20309&quot; value=&quot;-1&quot;/&gt;&lt;/object&gt;&lt;object type=&quot;3&quot; unique_id=&quot;10438&quot;&gt;&lt;property id=&quot;20148&quot; value=&quot;5&quot;/&gt;&lt;property id=&quot;20300&quot; value=&quot;Slide 15 - &amp;quot;Jo Lynn Osborne&amp;quot;&quot;/&gt;&lt;property id=&quot;20303&quot; value=&quot;-1&quot;/&gt;&lt;property id=&quot;20307&quot; value=&quot;274&quot;/&gt;&lt;property id=&quot;20309&quot; value=&quot;-1&quot;/&gt;&lt;/object&gt;&lt;object type=&quot;3&quot; unique_id=&quot;10439&quot;&gt;&lt;property id=&quot;20148&quot; value=&quot;5&quot;/&gt;&lt;property id=&quot;20300&quot; value=&quot;Slide 16 - &amp;quot;Family and Youth Tips&amp;quot;&quot;/&gt;&lt;property id=&quot;20303&quot; value=&quot;-1&quot;/&gt;&lt;property id=&quot;20307&quot; value=&quot;275&quot;/&gt;&lt;property id=&quot;20309&quot; value=&quot;-1&quot;/&gt;&lt;/object&gt;&lt;object type=&quot;3&quot; unique_id=&quot;10440&quot;&gt;&lt;property id=&quot;20148&quot; value=&quot;5&quot;/&gt;&lt;property id=&quot;20300&quot; value=&quot;Slide 17 - &amp;quot;Family and Youth Tips&amp;quot;&quot;/&gt;&lt;property id=&quot;20303&quot; value=&quot;-1&quot;/&gt;&lt;property id=&quot;20307&quot; value=&quot;276&quot;/&gt;&lt;property id=&quot;20309&quot; value=&quot;-1&quot;/&gt;&lt;/object&gt;&lt;object type=&quot;3&quot; unique_id=&quot;10441&quot;&gt;&lt;property id=&quot;20148&quot; value=&quot;5&quot;/&gt;&lt;property id=&quot;20300&quot; value=&quot;Slide 18 - &amp;quot;Family and Youth Tips&amp;quot;&quot;/&gt;&lt;property id=&quot;20303&quot; value=&quot;-1&quot;/&gt;&lt;property id=&quot;20307&quot; value=&quot;277&quot;/&gt;&lt;property id=&quot;20309&quot; value=&quot;-1&quot;/&gt;&lt;/object&gt;&lt;object type=&quot;3&quot; unique_id=&quot;10442&quot;&gt;&lt;property id=&quot;20148&quot; value=&quot;5&quot;/&gt;&lt;property id=&quot;20300&quot; value=&quot;Slide 19 - &amp;quot;Valorie,&amp;#x0D;&amp;#x0A;&amp;#x0D;&amp;#x0A;Former JeffCo Transition Services student&amp;quot;&quot;/&gt;&lt;property id=&quot;20301&quot; value=&quot;Valorie, Former JeffCo Transition School Student&quot;/&gt;&lt;property id=&quot;20303&quot; value=&quot;-1&quot;/&gt;&lt;property id=&quot;20307&quot; value=&quot;278&quot;/&gt;&lt;property id=&quot;20309&quot; value=&quot;-1&quot;/&gt;&lt;/object&gt;&lt;object type=&quot;3&quot; unique_id=&quot;10443&quot;&gt;&lt;property id=&quot;20148&quot; value=&quot;5&quot;/&gt;&lt;property id=&quot;20300&quot; value=&quot;Slide 20 - &amp;quot;Questions By Youth For Youth&amp;quot;&quot;/&gt;&lt;property id=&quot;20303&quot; value=&quot;-1&quot;/&gt;&lt;property id=&quot;20307&quot; value=&quot;279&quot;/&gt;&lt;property id=&quot;20309&quot; value=&quot;-1&quot;/&gt;&lt;/object&gt;&lt;object type=&quot;3&quot; unique_id=&quot;10664&quot;&gt;&lt;property id=&quot;20148&quot; value=&quot;5&quot;/&gt;&lt;property id=&quot;20300&quot; value=&quot;Slide 4 - &amp;quot;Jim Panzer&amp;quot;&quot;/&gt;&lt;property id=&quot;20303&quot; value=&quot;-1&quot;/&gt;&lt;property id=&quot;20307&quot; value=&quot;280&quot;/&gt;&lt;property id=&quot;20309&quot; value=&quot;-1&quot;/&gt;&lt;/object&gt;&lt;object type=&quot;3&quot; unique_id=&quot;10665&quot;&gt;&lt;property id=&quot;20148&quot; value=&quot;5&quot;/&gt;&lt;property id=&quot;20300&quot; value=&quot;Slide 5 - &amp;quot;Transition Services&amp;quot;&quot;/&gt;&lt;property id=&quot;20303&quot; value=&quot;-1&quot;/&gt;&lt;property id=&quot;20307&quot; value=&quot;281&quot;/&gt;&lt;property id=&quot;20309&quot; value=&quot;-1&quot;/&gt;&lt;/object&gt;&lt;object type=&quot;3&quot; unique_id=&quot;10666&quot;&gt;&lt;property id=&quot;20148&quot; value=&quot;5&quot;/&gt;&lt;property id=&quot;20300&quot; value=&quot;Slide 6 - &amp;quot;Why Are Transition Services Required?&amp;quot;&quot;/&gt;&lt;property id=&quot;20303&quot; value=&quot;-1&quot;/&gt;&lt;property id=&quot;20307&quot; value=&quot;282&quot;/&gt;&lt;property id=&quot;20309&quot; value=&quot;-1&quot;/&gt;&lt;/object&gt;&lt;object type=&quot;3&quot; unique_id=&quot;10668&quot;&gt;&lt;property id=&quot;20148&quot; value=&quot;5&quot;/&gt;&lt;property id=&quot;20300&quot; value=&quot;Slide 7 - &amp;quot;IDEA 2004 requires&amp;quot;&quot;/&gt;&lt;property id=&quot;20303&quot; value=&quot;-1&quot;/&gt;&lt;property id=&quot;20307&quot; value=&quot;284&quot;/&gt;&lt;property id=&quot;20309&quot; value=&quot;-1&quot;/&gt;&lt;/object&gt;&lt;object type=&quot;3&quot; unique_id=&quot;10669&quot;&gt;&lt;property id=&quot;20148&quot; value=&quot;5&quot;/&gt;&lt;property id=&quot;20300&quot; value=&quot;Slide 10 - &amp;quot;Transition Assessment Tools &amp;quot;&quot;/&gt;&lt;property id=&quot;20303&quot; value=&quot;-1&quot;/&gt;&lt;property id=&quot;20307&quot; value=&quot;285&quot;/&gt;&lt;property id=&quot;20309&quot; value=&quot;-1&quot;/&gt;&lt;/object&gt;&lt;object type=&quot;3&quot; unique_id=&quot;10671&quot;&gt;&lt;property id=&quot;20148&quot; value=&quot;5&quot;/&gt;&lt;property id=&quot;20300&quot; value=&quot;Slide 13 - &amp;quot;JeffCo School - Tips for Transition&amp;quot;&quot;/&gt;&lt;property id=&quot;20303&quot; value=&quot;-1&quot;/&gt;&lt;property id=&quot;20307&quot; value=&quot;287&quot;/&gt;&lt;property id=&quot;20309&quot; value=&quot;-1&quot;/&gt;&lt;/object&gt;&lt;object type=&quot;3&quot; unique_id=&quot;10672&quot;&gt;&lt;property id=&quot;20148&quot; value=&quot;5&quot;/&gt;&lt;property id=&quot;20300&quot; value=&quot;Slide 14 - &amp;quot;JeffCo School - Tips for Transition&amp;quot;&quot;/&gt;&lt;property id=&quot;20303&quot; value=&quot;-1&quot;/&gt;&lt;property id=&quot;20307&quot; value=&quot;288&quot;/&gt;&lt;property id=&quot;20309&quot; value=&quot;-1&quot;/&gt;&lt;/object&gt;&lt;object type=&quot;3&quot; unique_id=&quot;10843&quot;&gt;&lt;property id=&quot;20148&quot; value=&quot;5&quot;/&gt;&lt;property id=&quot;20300&quot; value=&quot;Slide 2 - &amp;quot;PIPP Session Design&amp;quot;&quot;/&gt;&lt;property id=&quot;20303&quot; value=&quot;-1&quot;/&gt;&lt;property id=&quot;20307&quot; value=&quot;299&quot;/&gt;&lt;property id=&quot;20309&quot; value=&quot;-1&quot;/&gt;&lt;/object&gt;&lt;object type=&quot;3&quot; unique_id=&quot;10844&quot;&gt;&lt;property id=&quot;20148&quot; value=&quot;5&quot;/&gt;&lt;property id=&quot;20300&quot; value=&quot;Slide 8 - &amp;quot;Measurable Post School Goals&amp;quot;&quot;/&gt;&lt;property id=&quot;20303&quot; value=&quot;-1&quot;/&gt;&lt;property id=&quot;20307&quot; value=&quot;290&quot;/&gt;&lt;property id=&quot;20309&quot; value=&quot;-1&quot;/&gt;&lt;/object&gt;&lt;object type=&quot;3&quot; unique_id=&quot;10845&quot;&gt;&lt;property id=&quot;20148&quot; value=&quot;5&quot;/&gt;&lt;property id=&quot;20300&quot; value=&quot;Slide 9 - &amp;quot;Examples &amp;quot;&quot;/&gt;&lt;property id=&quot;20303&quot; value=&quot;-1&quot;/&gt;&lt;property id=&quot;20307&quot; value=&quot;291&quot;/&gt;&lt;property id=&quot;20309&quot; value=&quot;-1&quot;/&gt;&lt;/object&gt;&lt;object type=&quot;3&quot; unique_id=&quot;10846&quot;&gt;&lt;property id=&quot;20148&quot; value=&quot;5&quot;/&gt;&lt;property id=&quot;20300&quot; value=&quot;Slide 11 - &amp;quot;Transition Services&amp;quot;&quot;/&gt;&lt;property id=&quot;20303&quot; value=&quot;-1&quot;/&gt;&lt;property id=&quot;20307&quot; value=&quot;292&quot;/&gt;&lt;property id=&quot;20309&quot; value=&quot;-1&quot;/&gt;&lt;/object&gt;&lt;object type=&quot;3&quot; unique_id=&quot;10847&quot;&gt;&lt;property id=&quot;20148&quot; value=&quot;5&quot;/&gt;&lt;property id=&quot;20300&quot; value=&quot;Slide 12 - &amp;quot;One More Thing&amp;quot;&quot;/&gt;&lt;property id=&quot;20303&quot; value=&quot;-1&quot;/&gt;&lt;property id=&quot;20307&quot; value=&quot;293&quot;/&gt;&lt;property id=&quot;20309&quot; value=&quot;-1&quot;/&gt;&lt;/object&gt;&lt;object type=&quot;3&quot; unique_id=&quot;10952&quot;&gt;&lt;property id=&quot;20148&quot; value=&quot;5&quot;/&gt;&lt;property id=&quot;20300&quot; value=&quot;Slide 21&quot;/&gt;&lt;property id=&quot;20303&quot; value=&quot;-1&quot;/&gt;&lt;property id=&quot;20307&quot; value=&quot;300&quot;/&gt;&lt;property id=&quot;20309&quot; value=&quot;-1&quot;/&gt;&lt;/object&gt;&lt;object type=&quot;3&quot; unique_id=&quot;10953&quot;&gt;&lt;property id=&quot;20148&quot; value=&quot;5&quot;/&gt;&lt;property id=&quot;20300&quot; value=&quot;Slide 22 - &amp;quot;Jefferson County Workforce Center&amp;quot;&quot;/&gt;&lt;property id=&quot;20303&quot; value=&quot;-1&quot;/&gt;&lt;property id=&quot;20307&quot; value=&quot;301&quot;/&gt;&lt;property id=&quot;20309&quot; value=&quot;-1&quot;/&gt;&lt;/object&gt;&lt;object type=&quot;3&quot; unique_id=&quot;10954&quot;&gt;&lt;property id=&quot;20148&quot; value=&quot;5&quot;/&gt;&lt;property id=&quot;20300&quot; value=&quot;Slide 23 - &amp;quot;Jefferson County Workforce Center&amp;quot;&quot;/&gt;&lt;property id=&quot;20303&quot; value=&quot;-1&quot;/&gt;&lt;property id=&quot;20307&quot; value=&quot;302&quot;/&gt;&lt;property id=&quot;20309&quot; value=&quot;-1&quot;/&gt;&lt;/object&gt;&lt;/object&gt;&lt;object type=&quot;10&quot; unique_id=&quot;10947&quot;&gt;&lt;object type=&quot;11&quot; unique_id=&quot;10948&quot;&gt;&lt;property id=&quot;20180&quot; value=&quot;0&quot;/&gt;&lt;property id=&quot;20181&quot; value=&quot;1&quot;/&gt;&lt;property id=&quot;20182&quot; value=&quot;0&quot;/&gt;&lt;property id=&quot;20183&quot; value=&quot;1&quot;/&gt;&lt;/object&gt;&lt;object type=&quot;12&quot; unique_id=&quot;10950&quot;&gt;&lt;/object&gt;&lt;object type=&quot;13&quot; unique_id=&quot;13708&quot;&gt;&lt;/object&gt;&lt;/object&gt;&lt;object type=&quot;4&quot; unique_id=&quot;10949&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PROPS" val="G:\dd demo (PIPP)\third series\Recordings\Customized Employment\slide 8-11 Katie\slide 9 kt.wav"/>
  <p:tag name="PPSNARRATION" val="45,133137116,G:\dd demo (PIPP)\third series\Final powerpoints\Customized Employment and Work Incentives final jim.ppt_pptx\Final\FINAL III Customized Employment and Work Incentives.ppt_pptx\Media.ppcx"/>
</p:tagLst>
</file>

<file path=ppt/tags/tag3.xml><?xml version="1.0" encoding="utf-8"?>
<p:tagLst xmlns:a="http://schemas.openxmlformats.org/drawingml/2006/main" xmlns:r="http://schemas.openxmlformats.org/officeDocument/2006/relationships" xmlns:p="http://schemas.openxmlformats.org/presentationml/2006/main">
  <p:tag name="PPSNARRATIONPROPS" val="G:\dd demo (PIPP)\third series\Final powerpoints\Employment Resources\PIPP Employment Resources 2-23-2009_pptx\Audio PIPP Employment Resources 8-20-2009_pptx\audio\141236491.mp3"/>
  <p:tag name="PPSNARRATION" val="36,549975574,G:\dd demo (PIPP)\third series\Final powerpoints\Employment Resources\PIPP Employment Resources 2-23-2009_pptx\FINAL\FINAL PIPP Employment Resources 8-21-2009_pptx\Media.ppcx"/>
</p:tagLst>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4421</TotalTime>
  <Words>1369</Words>
  <Application>Microsoft Office PowerPoint</Application>
  <PresentationFormat>On-screen Show (4:3)</PresentationFormat>
  <Paragraphs>145</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Times New Roman</vt:lpstr>
      <vt:lpstr>Verdana</vt:lpstr>
      <vt:lpstr>Wingdings</vt:lpstr>
      <vt:lpstr>Profile</vt:lpstr>
      <vt:lpstr>                                           Employment Choices </vt:lpstr>
      <vt:lpstr>Me, get a job? How?</vt:lpstr>
      <vt:lpstr>I am ready to work!!! But, what about my benefits</vt:lpstr>
      <vt:lpstr>Know who you are</vt:lpstr>
      <vt:lpstr>Tools to help you learn  more about yourself </vt:lpstr>
      <vt:lpstr>Know what you can do</vt:lpstr>
      <vt:lpstr>Tools to help you learn  more about what you can do</vt:lpstr>
      <vt:lpstr>Choosing  the potential employer</vt:lpstr>
      <vt:lpstr>Market Yourself </vt:lpstr>
      <vt:lpstr>Helpful strategies and  Service Definitions </vt:lpstr>
      <vt:lpstr>Start the search </vt:lpstr>
      <vt:lpstr>Keep the job</vt:lpstr>
      <vt:lpstr>Agencies here tonight</vt:lpstr>
      <vt:lpstr>PowerPoint Presentation</vt:lpstr>
      <vt:lpstr>Questions for employment agency representatives</vt:lpstr>
      <vt:lpstr>From school to work –  A simple model</vt:lpstr>
    </vt:vector>
  </TitlesOfParts>
  <Company>UCDHSC WIN Partners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After High School Using Your IEP to Plan for Your Future After High School</dc:title>
  <dc:creator>Peter Pike</dc:creator>
  <cp:lastModifiedBy>Eryn Hoerig</cp:lastModifiedBy>
  <cp:revision>300</cp:revision>
  <dcterms:created xsi:type="dcterms:W3CDTF">2013-08-09T03:46:24Z</dcterms:created>
  <dcterms:modified xsi:type="dcterms:W3CDTF">2019-05-07T19:12:30Z</dcterms:modified>
</cp:coreProperties>
</file>