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1.xml" ContentType="application/vnd.openxmlformats-officedocument.presentationml.notesSlide+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1.xml" ContentType="application/vnd.openxmlformats-officedocument.presentationml.notesSlide+xml"/>
  <Override PartName="/ppt/tags/tag59.xml" ContentType="application/vnd.openxmlformats-officedocument.presentationml.tags+xml"/>
  <Override PartName="/ppt/notesSlides/notesSlide32.xml" ContentType="application/vnd.openxmlformats-officedocument.presentationml.notesSlide+xml"/>
  <Override PartName="/ppt/tags/tag60.xml" ContentType="application/vnd.openxmlformats-officedocument.presentationml.tags+xml"/>
  <Override PartName="/ppt/notesSlides/notesSlide33.xml" ContentType="application/vnd.openxmlformats-officedocument.presentationml.notesSlide+xml"/>
  <Override PartName="/ppt/tags/tag61.xml" ContentType="application/vnd.openxmlformats-officedocument.presentationml.tags+xml"/>
  <Override PartName="/ppt/notesSlides/notesSlide34.xml" ContentType="application/vnd.openxmlformats-officedocument.presentationml.notesSlide+xml"/>
  <Override PartName="/ppt/tags/tag62.xml" ContentType="application/vnd.openxmlformats-officedocument.presentationml.tags+xml"/>
  <Override PartName="/ppt/notesSlides/notesSlide3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4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4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4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4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4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5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5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5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5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5.xml" ContentType="application/vnd.openxmlformats-officedocument.presentationml.notesSlide+xml"/>
  <Override PartName="/ppt/tags/tag110.xml" ContentType="application/vnd.openxmlformats-officedocument.presentationml.tags+xml"/>
  <Override PartName="/ppt/notesSlides/notesSlide56.xml" ContentType="application/vnd.openxmlformats-officedocument.presentationml.notesSlide+xml"/>
  <Override PartName="/ppt/tags/tag111.xml" ContentType="application/vnd.openxmlformats-officedocument.presentationml.tags+xml"/>
  <Override PartName="/ppt/notesSlides/notesSlide57.xml" ContentType="application/vnd.openxmlformats-officedocument.presentationml.notesSlide+xml"/>
  <Override PartName="/ppt/tags/tag112.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0"/>
  </p:notesMasterIdLst>
  <p:sldIdLst>
    <p:sldId id="369" r:id="rId2"/>
    <p:sldId id="256" r:id="rId3"/>
    <p:sldId id="303" r:id="rId4"/>
    <p:sldId id="363" r:id="rId5"/>
    <p:sldId id="305" r:id="rId6"/>
    <p:sldId id="306" r:id="rId7"/>
    <p:sldId id="307" r:id="rId8"/>
    <p:sldId id="308" r:id="rId9"/>
    <p:sldId id="309" r:id="rId10"/>
    <p:sldId id="311" r:id="rId11"/>
    <p:sldId id="315" r:id="rId12"/>
    <p:sldId id="316" r:id="rId13"/>
    <p:sldId id="317" r:id="rId14"/>
    <p:sldId id="331" r:id="rId15"/>
    <p:sldId id="282" r:id="rId16"/>
    <p:sldId id="281" r:id="rId17"/>
    <p:sldId id="318" r:id="rId18"/>
    <p:sldId id="314" r:id="rId19"/>
    <p:sldId id="319" r:id="rId20"/>
    <p:sldId id="321" r:id="rId21"/>
    <p:sldId id="322" r:id="rId22"/>
    <p:sldId id="338" r:id="rId23"/>
    <p:sldId id="339" r:id="rId24"/>
    <p:sldId id="360" r:id="rId25"/>
    <p:sldId id="344" r:id="rId26"/>
    <p:sldId id="345" r:id="rId27"/>
    <p:sldId id="347" r:id="rId28"/>
    <p:sldId id="267" r:id="rId29"/>
    <p:sldId id="348" r:id="rId30"/>
    <p:sldId id="268" r:id="rId31"/>
    <p:sldId id="270" r:id="rId32"/>
    <p:sldId id="350" r:id="rId33"/>
    <p:sldId id="351" r:id="rId34"/>
    <p:sldId id="352" r:id="rId35"/>
    <p:sldId id="353" r:id="rId36"/>
    <p:sldId id="349" r:id="rId37"/>
    <p:sldId id="278" r:id="rId38"/>
    <p:sldId id="357" r:id="rId39"/>
    <p:sldId id="285" r:id="rId40"/>
    <p:sldId id="337" r:id="rId41"/>
    <p:sldId id="334" r:id="rId42"/>
    <p:sldId id="288" r:id="rId43"/>
    <p:sldId id="289" r:id="rId44"/>
    <p:sldId id="291" r:id="rId45"/>
    <p:sldId id="302" r:id="rId46"/>
    <p:sldId id="292" r:id="rId47"/>
    <p:sldId id="295" r:id="rId48"/>
    <p:sldId id="296" r:id="rId49"/>
    <p:sldId id="297" r:id="rId50"/>
    <p:sldId id="298" r:id="rId51"/>
    <p:sldId id="299" r:id="rId52"/>
    <p:sldId id="284" r:id="rId53"/>
    <p:sldId id="362" r:id="rId54"/>
    <p:sldId id="300" r:id="rId55"/>
    <p:sldId id="324" r:id="rId56"/>
    <p:sldId id="325" r:id="rId57"/>
    <p:sldId id="364" r:id="rId58"/>
    <p:sldId id="368" r:id="rId59"/>
  </p:sldIdLst>
  <p:sldSz cx="9144000" cy="6858000" type="screen4x3"/>
  <p:notesSz cx="7010400" cy="9296400"/>
  <p:custDataLst>
    <p:tags r:id="rId6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CC00"/>
    <a:srgbClr val="FFFFFF"/>
    <a:srgbClr val="009900"/>
    <a:srgbClr val="FFFF00"/>
    <a:srgbClr val="FF0000"/>
    <a:srgbClr val="9900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67901" autoAdjust="0"/>
  </p:normalViewPr>
  <p:slideViewPr>
    <p:cSldViewPr>
      <p:cViewPr varScale="1">
        <p:scale>
          <a:sx n="60" d="100"/>
          <a:sy n="60" d="100"/>
        </p:scale>
        <p:origin x="1834" y="48"/>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notesViewPr>
    <p:cSldViewPr>
      <p:cViewPr>
        <p:scale>
          <a:sx n="50" d="100"/>
          <a:sy n="50" d="100"/>
        </p:scale>
        <p:origin x="-1458" y="4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580"/>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lvl1pPr eaLnBrk="1" hangingPunct="1">
              <a:defRPr sz="1200"/>
            </a:lvl1pPr>
          </a:lstStyle>
          <a:p>
            <a:pPr>
              <a:defRPr/>
            </a:pPr>
            <a:endParaRPr lang="en-US"/>
          </a:p>
        </p:txBody>
      </p:sp>
      <p:sp>
        <p:nvSpPr>
          <p:cNvPr id="6147" name="Rectangle 3"/>
          <p:cNvSpPr>
            <a:spLocks noGrp="1" noChangeArrowheads="1"/>
          </p:cNvSpPr>
          <p:nvPr>
            <p:ph type="dt" idx="1"/>
          </p:nvPr>
        </p:nvSpPr>
        <p:spPr bwMode="auto">
          <a:xfrm>
            <a:off x="3970938" y="0"/>
            <a:ext cx="3037840" cy="464580"/>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lvl1pPr algn="r" eaLnBrk="1" hangingPunct="1">
              <a:defRPr sz="1200"/>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040" y="4415109"/>
            <a:ext cx="5608320" cy="4184421"/>
          </a:xfrm>
          <a:prstGeom prst="rect">
            <a:avLst/>
          </a:prstGeom>
          <a:noFill/>
          <a:ln w="9525">
            <a:noFill/>
            <a:miter lim="800000"/>
            <a:headEnd/>
            <a:tailEnd/>
          </a:ln>
          <a:effectLst/>
        </p:spPr>
        <p:txBody>
          <a:bodyPr vert="horz" wrap="square" lIns="92784" tIns="46392" rIns="92784" bIns="463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0218"/>
            <a:ext cx="3037840" cy="464580"/>
          </a:xfrm>
          <a:prstGeom prst="rect">
            <a:avLst/>
          </a:prstGeom>
          <a:noFill/>
          <a:ln w="9525">
            <a:noFill/>
            <a:miter lim="800000"/>
            <a:headEnd/>
            <a:tailEnd/>
          </a:ln>
          <a:effectLst/>
        </p:spPr>
        <p:txBody>
          <a:bodyPr vert="horz" wrap="square" lIns="92784" tIns="46392" rIns="92784" bIns="46392" numCol="1" anchor="b" anchorCtr="0" compatLnSpc="1">
            <a:prstTxWarp prst="textNoShape">
              <a:avLst/>
            </a:prstTxWarp>
          </a:bodyPr>
          <a:lstStyle>
            <a:lvl1pPr eaLnBrk="1" hangingPunct="1">
              <a:defRPr sz="1200"/>
            </a:lvl1pPr>
          </a:lstStyle>
          <a:p>
            <a:pPr>
              <a:defRPr/>
            </a:pPr>
            <a:endParaRPr lang="en-US"/>
          </a:p>
        </p:txBody>
      </p:sp>
      <p:sp>
        <p:nvSpPr>
          <p:cNvPr id="6151" name="Rectangle 7"/>
          <p:cNvSpPr>
            <a:spLocks noGrp="1" noChangeArrowheads="1"/>
          </p:cNvSpPr>
          <p:nvPr>
            <p:ph type="sldNum" sz="quarter" idx="5"/>
          </p:nvPr>
        </p:nvSpPr>
        <p:spPr bwMode="auto">
          <a:xfrm>
            <a:off x="3970938" y="8830218"/>
            <a:ext cx="3037840" cy="464580"/>
          </a:xfrm>
          <a:prstGeom prst="rect">
            <a:avLst/>
          </a:prstGeom>
          <a:noFill/>
          <a:ln w="9525">
            <a:noFill/>
            <a:miter lim="800000"/>
            <a:headEnd/>
            <a:tailEnd/>
          </a:ln>
          <a:effectLst/>
        </p:spPr>
        <p:txBody>
          <a:bodyPr vert="horz" wrap="square" lIns="92784" tIns="46392" rIns="92784" bIns="46392" numCol="1" anchor="b" anchorCtr="0" compatLnSpc="1">
            <a:prstTxWarp prst="textNoShape">
              <a:avLst/>
            </a:prstTxWarp>
          </a:bodyPr>
          <a:lstStyle>
            <a:lvl1pPr algn="r" eaLnBrk="1" hangingPunct="1">
              <a:defRPr sz="1200"/>
            </a:lvl1pPr>
          </a:lstStyle>
          <a:p>
            <a:pPr>
              <a:defRPr/>
            </a:pPr>
            <a:fld id="{019CA5E5-2726-40E7-B796-F76B9D94B659}" type="slidenum">
              <a:rPr lang="en-US"/>
              <a:pPr>
                <a:defRPr/>
              </a:pPr>
              <a:t>‹#›</a:t>
            </a:fld>
            <a:endParaRPr lang="en-US"/>
          </a:p>
        </p:txBody>
      </p:sp>
    </p:spTree>
    <p:extLst>
      <p:ext uri="{BB962C8B-B14F-4D97-AF65-F5344CB8AC3E}">
        <p14:creationId xmlns:p14="http://schemas.microsoft.com/office/powerpoint/2010/main" val="2866724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BD1481D-6762-4331-A795-FD685F991EA3}" type="slidenum">
              <a:rPr lang="en-US" smtClean="0"/>
              <a:pPr/>
              <a:t>1</a:t>
            </a:fld>
            <a:endParaRPr lang="en-US" smtClean="0"/>
          </a:p>
        </p:txBody>
      </p:sp>
      <p:sp>
        <p:nvSpPr>
          <p:cNvPr id="71683" name="Slide Image Placeholder 1"/>
          <p:cNvSpPr>
            <a:spLocks noGrp="1" noRot="1" noChangeAspect="1" noTextEdit="1"/>
          </p:cNvSpPr>
          <p:nvPr>
            <p:ph type="sldImg"/>
          </p:nvPr>
        </p:nvSpPr>
        <p:spPr>
          <a:xfrm>
            <a:off x="1181100" y="696913"/>
            <a:ext cx="4648200" cy="3486150"/>
          </a:xfrm>
          <a:ln/>
        </p:spPr>
      </p:sp>
      <p:sp>
        <p:nvSpPr>
          <p:cNvPr id="71684" name="Notes Placeholder 2"/>
          <p:cNvSpPr>
            <a:spLocks noGrp="1"/>
          </p:cNvSpPr>
          <p:nvPr>
            <p:ph type="body" idx="1"/>
          </p:nvPr>
        </p:nvSpPr>
        <p:spPr>
          <a:xfrm>
            <a:off x="701040" y="4416711"/>
            <a:ext cx="5608320" cy="4182819"/>
          </a:xfrm>
          <a:noFill/>
          <a:ln/>
        </p:spPr>
        <p:txBody>
          <a:bodyPr/>
          <a:lstStyle/>
          <a:p>
            <a:pPr eaLnBrk="1" hangingPunct="1"/>
            <a:r>
              <a:rPr lang="en-US" smtClean="0"/>
              <a:t>Greetings! </a:t>
            </a:r>
            <a:r>
              <a:rPr lang="en-US" dirty="0" smtClean="0"/>
              <a:t>Thank you for choosing to attend this session entitled “Social Security Administration Disability Benefits at Age 18”.  My name is Peter Pike and I work for Colorado WIN Partners/University of Colorado Denver.  This training session is brought to you by the Person-Centered Independence Planning Project which is funded by the Colorado Department of Labor and Employment and the Colorado Workforce Development Council.   This initiative is a strong coalition of partners including the Jefferson County Workforce Center, the Tri County Youth Council, </a:t>
            </a:r>
            <a:r>
              <a:rPr lang="en-US" dirty="0" err="1" smtClean="0"/>
              <a:t>Jeffco</a:t>
            </a:r>
            <a:r>
              <a:rPr lang="en-US" dirty="0" smtClean="0"/>
              <a:t> Public Schools, The Arc in Jefferson County,  Division of Vocational Rehabilitation, Developmental Disabilities Resource Center, Jefferson Center for Mental Health, Child, Youth and Families of Jefferson County, Social Security Administration, and Colorado WIN Partners.</a:t>
            </a:r>
          </a:p>
        </p:txBody>
      </p:sp>
      <p:sp>
        <p:nvSpPr>
          <p:cNvPr id="71685" name="Slide Number Placeholder 3"/>
          <p:cNvSpPr txBox="1">
            <a:spLocks noGrp="1"/>
          </p:cNvSpPr>
          <p:nvPr/>
        </p:nvSpPr>
        <p:spPr bwMode="auto">
          <a:xfrm>
            <a:off x="3970938" y="8830218"/>
            <a:ext cx="3037840" cy="464580"/>
          </a:xfrm>
          <a:prstGeom prst="rect">
            <a:avLst/>
          </a:prstGeom>
          <a:noFill/>
          <a:ln w="9525">
            <a:noFill/>
            <a:miter lim="800000"/>
            <a:headEnd/>
            <a:tailEnd/>
          </a:ln>
        </p:spPr>
        <p:txBody>
          <a:bodyPr lIns="92784" tIns="46392" rIns="92784" bIns="46392" anchor="b"/>
          <a:lstStyle/>
          <a:p>
            <a:pPr algn="r" eaLnBrk="1" hangingPunct="1"/>
            <a:fld id="{5C3AF1DC-795E-4BEB-8A5A-6803268A2358}" type="slidenum">
              <a:rPr lang="en-US" sz="1200"/>
              <a:pPr algn="r" eaLnBrk="1" hangingPunct="1"/>
              <a:t>1</a:t>
            </a:fld>
            <a:endParaRPr lang="en-US" sz="1200" dirty="0"/>
          </a:p>
        </p:txBody>
      </p:sp>
    </p:spTree>
    <p:extLst>
      <p:ext uri="{BB962C8B-B14F-4D97-AF65-F5344CB8AC3E}">
        <p14:creationId xmlns:p14="http://schemas.microsoft.com/office/powerpoint/2010/main" val="169280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8D082E3-CE3F-4A8A-BDF3-6BE78E2BA24B}" type="slidenum">
              <a:rPr lang="en-US" smtClean="0"/>
              <a:pPr/>
              <a:t>10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defTabSz="927842" eaLnBrk="1" hangingPunct="1"/>
            <a:r>
              <a:rPr lang="en-US" dirty="0" smtClean="0"/>
              <a:t>I want to talk a little more about the SSI piece.  SSI looks at a common element for children and adults. In order to qualify, a person must have physical or mental impairment, or combination of the two. The impairment must have lasted for a year or more or it will result in death. SSA considers someone a child if they are under age 18 and have marked and severe functional limitations. Once someone is 18 or over the age of 18, SSA looks at whether or not the disability prevents a person from working. SSA is pretty strict about the definition of disability. </a:t>
            </a:r>
          </a:p>
          <a:p>
            <a:pPr eaLnBrk="1" hangingPunct="1"/>
            <a:endParaRPr lang="en-US" sz="2000" b="1" dirty="0" smtClean="0"/>
          </a:p>
        </p:txBody>
      </p:sp>
    </p:spTree>
    <p:extLst>
      <p:ext uri="{BB962C8B-B14F-4D97-AF65-F5344CB8AC3E}">
        <p14:creationId xmlns:p14="http://schemas.microsoft.com/office/powerpoint/2010/main" val="279459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A8D3728-A7A0-4E27-B3CA-396EBCE86AA5}" type="slidenum">
              <a:rPr lang="en-US" smtClean="0"/>
              <a:pPr/>
              <a:t>11</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defTabSz="927842" eaLnBrk="1" hangingPunct="1"/>
            <a:r>
              <a:rPr lang="en-US" dirty="0" smtClean="0"/>
              <a:t>SSI is financial based; we look at 3 criteria to evaluate. Living arrangements, how the person is living. </a:t>
            </a:r>
          </a:p>
          <a:p>
            <a:pPr eaLnBrk="1" hangingPunct="1"/>
            <a:endParaRPr lang="en-US" sz="2000" b="1" dirty="0" smtClean="0"/>
          </a:p>
        </p:txBody>
      </p:sp>
    </p:spTree>
    <p:extLst>
      <p:ext uri="{BB962C8B-B14F-4D97-AF65-F5344CB8AC3E}">
        <p14:creationId xmlns:p14="http://schemas.microsoft.com/office/powerpoint/2010/main" val="340497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2587FD5-B99B-4E7F-A672-51E10B4D1D26}" type="slidenum">
              <a:rPr lang="en-US" smtClean="0"/>
              <a:pPr/>
              <a:t>12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z="2000" dirty="0" smtClean="0"/>
              <a:t>Income and resources are the other two components. </a:t>
            </a:r>
            <a:endParaRPr lang="en-US" sz="2000" b="1" dirty="0" smtClean="0"/>
          </a:p>
        </p:txBody>
      </p:sp>
    </p:spTree>
    <p:extLst>
      <p:ext uri="{BB962C8B-B14F-4D97-AF65-F5344CB8AC3E}">
        <p14:creationId xmlns:p14="http://schemas.microsoft.com/office/powerpoint/2010/main" val="123359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428284F-DD75-485D-A051-CF4E358FE89E}" type="slidenum">
              <a:rPr lang="en-US" smtClean="0"/>
              <a:pPr/>
              <a:t>13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defTabSz="927842" eaLnBrk="1" hangingPunct="1"/>
            <a:r>
              <a:rPr lang="en-US" sz="2000" dirty="0" smtClean="0"/>
              <a:t>For instance, we look at unearned income which is money and help you received but did not work for. In 2009, unearned income cannot exceed $694 monthly. The other thing we look at it resources and these are things that you own. In 2009, resources cannot exceed $2000 monthly. </a:t>
            </a:r>
            <a:endParaRPr lang="en-US" sz="2000" b="1" dirty="0" smtClean="0"/>
          </a:p>
          <a:p>
            <a:pPr eaLnBrk="1" hangingPunct="1"/>
            <a:endParaRPr lang="en-US" sz="2000" b="1" dirty="0" smtClean="0"/>
          </a:p>
        </p:txBody>
      </p:sp>
    </p:spTree>
    <p:extLst>
      <p:ext uri="{BB962C8B-B14F-4D97-AF65-F5344CB8AC3E}">
        <p14:creationId xmlns:p14="http://schemas.microsoft.com/office/powerpoint/2010/main" val="209275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1FCAE9B-999E-4691-BE96-D355444723C2}" type="slidenum">
              <a:rPr lang="en-US" smtClean="0"/>
              <a:pPr/>
              <a:t>14</a:t>
            </a:fld>
            <a:endParaRPr lang="en-US" smtClean="0"/>
          </a:p>
        </p:txBody>
      </p:sp>
      <p:sp>
        <p:nvSpPr>
          <p:cNvPr id="88067" name="Rectangle 2"/>
          <p:cNvSpPr>
            <a:spLocks noGrp="1" noRot="1" noChangeAspect="1" noChangeArrowheads="1" noTextEdit="1"/>
          </p:cNvSpPr>
          <p:nvPr>
            <p:ph type="sldImg"/>
          </p:nvPr>
        </p:nvSpPr>
        <p:spPr>
          <a:xfrm>
            <a:off x="1179513" y="698500"/>
            <a:ext cx="4649787" cy="3486150"/>
          </a:xfrm>
          <a:ln/>
        </p:spPr>
      </p:sp>
      <p:sp>
        <p:nvSpPr>
          <p:cNvPr id="88068" name="Rectangle 3"/>
          <p:cNvSpPr>
            <a:spLocks noGrp="1" noChangeArrowheads="1"/>
          </p:cNvSpPr>
          <p:nvPr>
            <p:ph type="body" idx="1"/>
          </p:nvPr>
        </p:nvSpPr>
        <p:spPr>
          <a:xfrm>
            <a:off x="701040" y="4416712"/>
            <a:ext cx="5608320" cy="4181217"/>
          </a:xfrm>
          <a:noFill/>
          <a:ln/>
        </p:spPr>
        <p:txBody>
          <a:bodyPr/>
          <a:lstStyle/>
          <a:p>
            <a:pPr eaLnBrk="1" hangingPunct="1"/>
            <a:r>
              <a:rPr lang="en-US" sz="2000" dirty="0" smtClean="0"/>
              <a:t>Another type of income is help you get for someone who helps you pay for rent, food, etc… This is called in kind income or support and SSI is going to look at that. For the full benefit amount of $674, it can be reduced for up to $225 to make up for that in kind income or support you receive by living with someone and not paying for rent or paying for any food.</a:t>
            </a:r>
            <a:endParaRPr lang="en-US" sz="2000" b="1" dirty="0" smtClean="0"/>
          </a:p>
        </p:txBody>
      </p:sp>
    </p:spTree>
    <p:extLst>
      <p:ext uri="{BB962C8B-B14F-4D97-AF65-F5344CB8AC3E}">
        <p14:creationId xmlns:p14="http://schemas.microsoft.com/office/powerpoint/2010/main" val="1156542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513E603-0C93-4FFC-8C69-F03EDFD03522}" type="slidenum">
              <a:rPr lang="en-US" smtClean="0"/>
              <a:pPr/>
              <a:t>15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defTabSz="927842" eaLnBrk="1" hangingPunct="1"/>
            <a:r>
              <a:rPr lang="en-US" dirty="0" smtClean="0"/>
              <a:t>Also, when we talk about resources SSI looks at what you own. We don’t look at everything though. We’re only going to count one of your cars if you own two. And we won’t count a house that you own if it’s the home that you live in. But we do look at extra property, cash you have in bank, and other resources like mutual funds. The month that you receive income, we don’t count it as resources. But if you keep that income into the next month, then it’s counted as a resource.</a:t>
            </a:r>
          </a:p>
          <a:p>
            <a:pPr eaLnBrk="1" hangingPunct="1"/>
            <a:endParaRPr lang="en-US" sz="2000" b="1" dirty="0" smtClean="0"/>
          </a:p>
        </p:txBody>
      </p:sp>
    </p:spTree>
    <p:extLst>
      <p:ext uri="{BB962C8B-B14F-4D97-AF65-F5344CB8AC3E}">
        <p14:creationId xmlns:p14="http://schemas.microsoft.com/office/powerpoint/2010/main" val="321663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1CA0941-35FD-4439-A305-01D24D20F47E}" type="slidenum">
              <a:rPr lang="en-US" smtClean="0"/>
              <a:pPr/>
              <a:t>16</a:t>
            </a:fld>
            <a:endParaRPr lang="en-US" smtClean="0"/>
          </a:p>
        </p:txBody>
      </p:sp>
      <p:sp>
        <p:nvSpPr>
          <p:cNvPr id="90115" name="Rectangle 2"/>
          <p:cNvSpPr>
            <a:spLocks noGrp="1" noRot="1" noChangeAspect="1" noChangeArrowheads="1" noTextEdit="1"/>
          </p:cNvSpPr>
          <p:nvPr>
            <p:ph type="sldImg"/>
          </p:nvPr>
        </p:nvSpPr>
        <p:spPr>
          <a:xfrm>
            <a:off x="1179513" y="698500"/>
            <a:ext cx="4649787" cy="3486150"/>
          </a:xfrm>
          <a:ln/>
        </p:spPr>
      </p:sp>
      <p:sp>
        <p:nvSpPr>
          <p:cNvPr id="90116" name="Rectangle 3"/>
          <p:cNvSpPr>
            <a:spLocks noGrp="1" noChangeArrowheads="1"/>
          </p:cNvSpPr>
          <p:nvPr>
            <p:ph type="body" idx="1"/>
          </p:nvPr>
        </p:nvSpPr>
        <p:spPr>
          <a:xfrm>
            <a:off x="701040" y="4416712"/>
            <a:ext cx="5608320" cy="4181217"/>
          </a:xfrm>
          <a:noFill/>
          <a:ln/>
        </p:spPr>
        <p:txBody>
          <a:bodyPr/>
          <a:lstStyle/>
          <a:p>
            <a:pPr defTabSz="927842" eaLnBrk="1" hangingPunct="1"/>
            <a:r>
              <a:rPr lang="en-US" dirty="0" smtClean="0"/>
              <a:t>Now, until someone reaches age 18, some of the parental income and resources are considered available for child. This is called deeming. Deeming ceases at 18 though and then we look at them as an adult. And this brings me to the next topic, Age 18 redetermination. </a:t>
            </a:r>
          </a:p>
          <a:p>
            <a:pPr eaLnBrk="1" hangingPunct="1"/>
            <a:endParaRPr lang="en-US" sz="2000" b="1" dirty="0" smtClean="0"/>
          </a:p>
        </p:txBody>
      </p:sp>
    </p:spTree>
    <p:extLst>
      <p:ext uri="{BB962C8B-B14F-4D97-AF65-F5344CB8AC3E}">
        <p14:creationId xmlns:p14="http://schemas.microsoft.com/office/powerpoint/2010/main" val="391874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3088FBA-6962-47BC-A1E8-E91D6190C9BC}" type="slidenum">
              <a:rPr lang="en-US" smtClean="0"/>
              <a:pPr/>
              <a:t>17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0" y="4187625"/>
            <a:ext cx="7010400" cy="5108775"/>
          </a:xfrm>
          <a:noFill/>
          <a:ln/>
        </p:spPr>
        <p:txBody>
          <a:bodyPr/>
          <a:lstStyle/>
          <a:p>
            <a:pPr eaLnBrk="1" hangingPunct="1"/>
            <a:r>
              <a:rPr lang="en-US" sz="1800" dirty="0" smtClean="0"/>
              <a:t>Now we’re going to look at medical and nonmedical criteria for the person as an adult. This can be a good thing because we’re no longer looking at the parents’ income or resources, we’re looking at the individual. So if a child wasn’t able to get SSI because a parent made too much or had too many resources, the child may be able to qualify when they turn 18 because we look at their individual resources and income. </a:t>
            </a:r>
            <a:endParaRPr lang="en-US" sz="1800" b="1" dirty="0" smtClean="0"/>
          </a:p>
        </p:txBody>
      </p:sp>
    </p:spTree>
    <p:extLst>
      <p:ext uri="{BB962C8B-B14F-4D97-AF65-F5344CB8AC3E}">
        <p14:creationId xmlns:p14="http://schemas.microsoft.com/office/powerpoint/2010/main" val="53094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905D8C6-D334-4AE4-8BD4-C5BFF3C02D3F}" type="slidenum">
              <a:rPr lang="en-US" smtClean="0"/>
              <a:pPr/>
              <a:t>18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545253" y="4415109"/>
            <a:ext cx="6231467" cy="4184421"/>
          </a:xfrm>
          <a:noFill/>
          <a:ln/>
        </p:spPr>
        <p:txBody>
          <a:bodyPr/>
          <a:lstStyle/>
          <a:p>
            <a:pPr defTabSz="927842" eaLnBrk="1" hangingPunct="1"/>
            <a:r>
              <a:rPr lang="en-US" dirty="0" smtClean="0"/>
              <a:t>I’m going to reiterate what we mean by adult. An adult is someone who is 18 or older who has a physical or mental impairment that prevents them from working and has lasted, or is expected to last, a year or more or will result in death. Now I’m going to turn it over to Mike.</a:t>
            </a:r>
          </a:p>
          <a:p>
            <a:pPr eaLnBrk="1" hangingPunct="1"/>
            <a:endParaRPr lang="en-US" sz="2000" b="1" dirty="0" smtClean="0"/>
          </a:p>
        </p:txBody>
      </p:sp>
    </p:spTree>
    <p:extLst>
      <p:ext uri="{BB962C8B-B14F-4D97-AF65-F5344CB8AC3E}">
        <p14:creationId xmlns:p14="http://schemas.microsoft.com/office/powerpoint/2010/main" val="190573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4FAE144-878F-4BF7-BCFE-4EE8EECAAB94}" type="slidenum">
              <a:rPr lang="en-US" smtClean="0"/>
              <a:pPr/>
              <a:t>19</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defTabSz="927842" eaLnBrk="1" hangingPunct="1"/>
            <a:r>
              <a:rPr lang="en-US" dirty="0" smtClean="0"/>
              <a:t>As Ida mentioned, on SSI there’s limits to money received or assets held. The maximum amount and adult can make in a month and still qualify is $694. Once you surpass that, you don’t qualify. This includes pension, annuities, and money you acquire (like if you win the lottery or something). Resources are things you own or retain like property. But as Ida said the home you live in doesn’t count against as a resource and neither does one car if you own more than one. The value of resources cannot exceed $2000. If the things you own exceed $2000, then you don’t qualify. So it’s important to keep those limits in mind.</a:t>
            </a:r>
          </a:p>
          <a:p>
            <a:pPr eaLnBrk="1" hangingPunct="1"/>
            <a:endParaRPr lang="en-US" sz="2000" b="1" dirty="0" smtClean="0"/>
          </a:p>
        </p:txBody>
      </p:sp>
    </p:spTree>
    <p:extLst>
      <p:ext uri="{BB962C8B-B14F-4D97-AF65-F5344CB8AC3E}">
        <p14:creationId xmlns:p14="http://schemas.microsoft.com/office/powerpoint/2010/main" val="243914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DA7B67F-6998-45A0-84D7-3BDD8A7CDE94}" type="slidenum">
              <a:rPr lang="en-US" smtClean="0"/>
              <a:pPr/>
              <a:t>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545253" y="4264521"/>
            <a:ext cx="5608320" cy="4184421"/>
          </a:xfrm>
          <a:noFill/>
          <a:ln/>
        </p:spPr>
        <p:txBody>
          <a:bodyPr/>
          <a:lstStyle/>
          <a:p>
            <a:pPr eaLnBrk="1" hangingPunct="1"/>
            <a:r>
              <a:rPr lang="en-US" dirty="0" smtClean="0"/>
              <a:t>Hello everyone, my name is Ida </a:t>
            </a:r>
            <a:r>
              <a:rPr lang="en-US" dirty="0" err="1" smtClean="0"/>
              <a:t>Whitelow</a:t>
            </a:r>
            <a:r>
              <a:rPr lang="en-US" dirty="0" smtClean="0"/>
              <a:t> from SSA and also with me is Mike </a:t>
            </a:r>
            <a:r>
              <a:rPr lang="en-US" dirty="0" err="1" smtClean="0"/>
              <a:t>Baska</a:t>
            </a:r>
            <a:r>
              <a:rPr lang="en-US" dirty="0" smtClean="0"/>
              <a:t> from SSA and Ira </a:t>
            </a:r>
            <a:r>
              <a:rPr lang="en-US" smtClean="0"/>
              <a:t>Salladay</a:t>
            </a:r>
            <a:r>
              <a:rPr lang="en-US" dirty="0" smtClean="0"/>
              <a:t> of our Disability Determination Services. We’re going to talk to you about the SSA Disability Program. SSA administers two different programs: Supplemental Security Income  and Regular Social Security Benefits. </a:t>
            </a:r>
          </a:p>
        </p:txBody>
      </p:sp>
    </p:spTree>
    <p:extLst>
      <p:ext uri="{BB962C8B-B14F-4D97-AF65-F5344CB8AC3E}">
        <p14:creationId xmlns:p14="http://schemas.microsoft.com/office/powerpoint/2010/main" val="2364418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8E2246A-6DD6-462A-B1E1-FFB916A88F0D}" type="slidenum">
              <a:rPr lang="en-US" smtClean="0"/>
              <a:pPr/>
              <a:t>20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defTabSz="927842" eaLnBrk="1" hangingPunct="1"/>
            <a:r>
              <a:rPr lang="en-US" dirty="0" smtClean="0"/>
              <a:t>Now we’re going to talk about applying for SSI from our website, </a:t>
            </a:r>
            <a:r>
              <a:rPr lang="en-US" u="sng" dirty="0" smtClean="0">
                <a:hlinkClick r:id="rId3"/>
              </a:rPr>
              <a:t>www.socialsecurity.gov</a:t>
            </a:r>
            <a:r>
              <a:rPr lang="en-US" dirty="0" smtClean="0"/>
              <a:t>. This is a good website to be at, there’s a lot of good info. We’re going to narrow the discussion down to applying for benefits. </a:t>
            </a:r>
          </a:p>
          <a:p>
            <a:pPr eaLnBrk="1" hangingPunct="1"/>
            <a:endParaRPr lang="en-US" sz="2000" b="1" dirty="0" smtClean="0"/>
          </a:p>
        </p:txBody>
      </p:sp>
    </p:spTree>
    <p:extLst>
      <p:ext uri="{BB962C8B-B14F-4D97-AF65-F5344CB8AC3E}">
        <p14:creationId xmlns:p14="http://schemas.microsoft.com/office/powerpoint/2010/main" val="1436400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8D8E252-9469-4B78-B433-C30DBC47682C}" type="slidenum">
              <a:rPr lang="en-US" smtClean="0"/>
              <a:pPr/>
              <a:t>21</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defTabSz="927842" eaLnBrk="1" hangingPunct="1"/>
            <a:r>
              <a:rPr lang="en-US" dirty="0" smtClean="0"/>
              <a:t>You can begin the process as a child or an adult, we’re going to look at the process of applying as an adult. If you inquired for your child before they turned 18 but maybe the parental income or resources were too high and they didn’t qualify. Once the child turns 18 we don’t deem parental income or resources so they may qualify. </a:t>
            </a:r>
          </a:p>
          <a:p>
            <a:pPr defTabSz="927842" eaLnBrk="1" hangingPunct="1"/>
            <a:endParaRPr lang="en-US" dirty="0" smtClean="0"/>
          </a:p>
          <a:p>
            <a:pPr eaLnBrk="1" hangingPunct="1"/>
            <a:endParaRPr lang="en-US" sz="2000" b="1" dirty="0" smtClean="0"/>
          </a:p>
        </p:txBody>
      </p:sp>
    </p:spTree>
    <p:extLst>
      <p:ext uri="{BB962C8B-B14F-4D97-AF65-F5344CB8AC3E}">
        <p14:creationId xmlns:p14="http://schemas.microsoft.com/office/powerpoint/2010/main" val="1280856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D0D90F6-261E-4852-A599-5A011CD42663}" type="slidenum">
              <a:rPr lang="en-US" smtClean="0"/>
              <a:pPr/>
              <a:t>22</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defTabSz="927842" eaLnBrk="1" hangingPunct="1"/>
            <a:r>
              <a:rPr lang="en-US" dirty="0" smtClean="0"/>
              <a:t>There are two different things you can do on the website as part of the application process. You can apply for regular social security benefits or begin completing a disability report. There’s two benefit programs: regular social security benefits that require at least a $1,090 work credit. And then there’s SSI, the financially needs based program. Online, there is an application for regular social security for people who have work credit. The SSI application isn’t online yet. It’s a very complex process and we’re still working on putting it online. But this doesn’t preclude you form working on perhaps the biggest part, filling out the disability report online.</a:t>
            </a:r>
          </a:p>
          <a:p>
            <a:pPr eaLnBrk="1" hangingPunct="1"/>
            <a:endParaRPr lang="en-US" dirty="0" smtClean="0"/>
          </a:p>
        </p:txBody>
      </p:sp>
    </p:spTree>
    <p:extLst>
      <p:ext uri="{BB962C8B-B14F-4D97-AF65-F5344CB8AC3E}">
        <p14:creationId xmlns:p14="http://schemas.microsoft.com/office/powerpoint/2010/main" val="256728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ECD28FD-D12C-49A9-BACF-230A1208495E}" type="slidenum">
              <a:rPr lang="en-US" smtClean="0"/>
              <a:pPr/>
              <a:t>23</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defTabSz="927842" eaLnBrk="1" hangingPunct="1"/>
            <a:r>
              <a:rPr lang="en-US" dirty="0" smtClean="0"/>
              <a:t>There are different ways of going about this but I’m going to talk about the quickest, easiest way. And that is to begin filling out the adult disability report online. The Disability report is common for both programs, SSI and regular social security. Filling out the report online is way to go, even if you’re applying for SSI at the local office. </a:t>
            </a:r>
          </a:p>
          <a:p>
            <a:pPr eaLnBrk="1" hangingPunct="1"/>
            <a:endParaRPr lang="en-US" dirty="0" smtClean="0"/>
          </a:p>
        </p:txBody>
      </p:sp>
    </p:spTree>
    <p:extLst>
      <p:ext uri="{BB962C8B-B14F-4D97-AF65-F5344CB8AC3E}">
        <p14:creationId xmlns:p14="http://schemas.microsoft.com/office/powerpoint/2010/main" val="2287371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4DBE785-C229-4A07-B4D3-897DA99825C9}" type="slidenum">
              <a:rPr lang="en-US" smtClean="0"/>
              <a:pPr/>
              <a:t>24</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dirty="0" smtClean="0"/>
              <a:t>As you begin, the application online seems intimidating, it asks for a lot of information. It’s a little like a job application. You fill out basic info, like on a resume to get job, you’re fleshing out the information. But if you get stuck, there is help is in the FAQ section of the site which will let you get some guidance. So don’t be intimated by the mere quantity of information you have to fill out. </a:t>
            </a:r>
          </a:p>
          <a:p>
            <a:r>
              <a:rPr lang="en-US" dirty="0" smtClean="0"/>
              <a:t> </a:t>
            </a:r>
          </a:p>
          <a:p>
            <a:pPr eaLnBrk="1" hangingPunct="1"/>
            <a:endParaRPr lang="en-US" dirty="0" smtClean="0"/>
          </a:p>
        </p:txBody>
      </p:sp>
    </p:spTree>
    <p:extLst>
      <p:ext uri="{BB962C8B-B14F-4D97-AF65-F5344CB8AC3E}">
        <p14:creationId xmlns:p14="http://schemas.microsoft.com/office/powerpoint/2010/main" val="3787039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266DCF9-B3C0-4BC3-8AC6-7E7D29191E9F}" type="slidenum">
              <a:rPr lang="en-US" smtClean="0"/>
              <a:pPr/>
              <a:t>25</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dirty="0" smtClean="0"/>
              <a:t>To give you an idea of what it looks like as you begin, there’re a lot of pages of blank information. There’s a lot of information that you need to fill out. Here’s what it looks like when you’re just starting.</a:t>
            </a:r>
          </a:p>
          <a:p>
            <a:endParaRPr lang="en-US" dirty="0" smtClean="0"/>
          </a:p>
          <a:p>
            <a:pPr eaLnBrk="1" hangingPunct="1"/>
            <a:endParaRPr lang="en-US" dirty="0" smtClean="0"/>
          </a:p>
        </p:txBody>
      </p:sp>
    </p:spTree>
    <p:extLst>
      <p:ext uri="{BB962C8B-B14F-4D97-AF65-F5344CB8AC3E}">
        <p14:creationId xmlns:p14="http://schemas.microsoft.com/office/powerpoint/2010/main" val="2232080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2010C9A-1CAE-458E-9743-328CBC665B93}" type="slidenum">
              <a:rPr lang="en-US" smtClean="0"/>
              <a:pPr/>
              <a:t>26</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dirty="0" smtClean="0"/>
              <a:t>And here’s how it begins to look as you’re creating the disability report.</a:t>
            </a:r>
          </a:p>
          <a:p>
            <a:r>
              <a:rPr lang="en-US" dirty="0" smtClean="0"/>
              <a:t>But the information you fill in begins to propagate.  You can go back and change things as you need to.</a:t>
            </a:r>
          </a:p>
          <a:p>
            <a:r>
              <a:rPr lang="en-US" dirty="0" smtClean="0"/>
              <a:t>For example, if you completed the doctor’s portion, filled in the name and contact information of the doctor with the most medical information about you , and now you’ve moved on the medications section. You’ve already filled in the list of medications and who prescribed them but you realize you forgot the name of the doctor from the last section. Then you can go back to that page, find the name you need, and go back to the page you were on to fill in the information. The point is, there are lots of easy ways to navigate the report as you’re filling it out. </a:t>
            </a:r>
          </a:p>
        </p:txBody>
      </p:sp>
    </p:spTree>
    <p:extLst>
      <p:ext uri="{BB962C8B-B14F-4D97-AF65-F5344CB8AC3E}">
        <p14:creationId xmlns:p14="http://schemas.microsoft.com/office/powerpoint/2010/main" val="3312334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D3E21EE-094F-420E-917C-9C4CFF0C3A1C}" type="slidenum">
              <a:rPr lang="en-US" smtClean="0"/>
              <a:pPr/>
              <a:t>27</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t>You also get a re-entry number shortly after starting the form. It’s kind of like an ATM pin number that allows you to go back in to the form at your convenience. So if you get tired and want to come back, you get a re-entry number. </a:t>
            </a:r>
          </a:p>
        </p:txBody>
      </p:sp>
    </p:spTree>
    <p:extLst>
      <p:ext uri="{BB962C8B-B14F-4D97-AF65-F5344CB8AC3E}">
        <p14:creationId xmlns:p14="http://schemas.microsoft.com/office/powerpoint/2010/main" val="4218219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67FDB8B-1E23-4379-8128-C06BE3619769}" type="slidenum">
              <a:rPr lang="en-US" smtClean="0"/>
              <a:pPr/>
              <a:t>28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z="1600" dirty="0" smtClean="0"/>
              <a:t>You can write down the re entry number or print out. Then you can go back in, using that number, and pick up where you left off. You don’t have to do in one sitting. It’s really the best option. Then you can fill out the form at your own pace and convenience. You can fill in the information in a leisurely fashion. </a:t>
            </a:r>
            <a:endParaRPr lang="en-US" sz="1600" b="1" dirty="0" smtClean="0"/>
          </a:p>
        </p:txBody>
      </p:sp>
    </p:spTree>
    <p:extLst>
      <p:ext uri="{BB962C8B-B14F-4D97-AF65-F5344CB8AC3E}">
        <p14:creationId xmlns:p14="http://schemas.microsoft.com/office/powerpoint/2010/main" val="3798540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CCFA7B1-5074-403A-BC4C-9C89BA68EBDC}" type="slidenum">
              <a:rPr lang="en-US" smtClean="0"/>
              <a:pPr/>
              <a:t>29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defTabSz="927842" eaLnBrk="1" hangingPunct="1"/>
            <a:r>
              <a:rPr lang="en-US" dirty="0" smtClean="0"/>
              <a:t>At conclusion or completion, you can save the disability form for your own records. You can print it out or save it to a disk. </a:t>
            </a:r>
          </a:p>
          <a:p>
            <a:pPr eaLnBrk="1" hangingPunct="1"/>
            <a:endParaRPr lang="en-US" dirty="0" smtClean="0"/>
          </a:p>
        </p:txBody>
      </p:sp>
    </p:spTree>
    <p:extLst>
      <p:ext uri="{BB962C8B-B14F-4D97-AF65-F5344CB8AC3E}">
        <p14:creationId xmlns:p14="http://schemas.microsoft.com/office/powerpoint/2010/main" val="139763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D47F694-2B64-4ECD-98CB-2CE03ABF15AD}" type="slidenum">
              <a:rPr lang="en-US" smtClean="0"/>
              <a:pPr/>
              <a:t>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701040" y="4415109"/>
            <a:ext cx="5919893" cy="4184421"/>
          </a:xfrm>
          <a:noFill/>
          <a:ln/>
        </p:spPr>
        <p:txBody>
          <a:bodyPr/>
          <a:lstStyle/>
          <a:p>
            <a:pPr eaLnBrk="1" hangingPunct="1"/>
            <a:r>
              <a:rPr lang="en-US" dirty="0" smtClean="0"/>
              <a:t>You can get more information on these programs at the SSA website,  </a:t>
            </a:r>
            <a:r>
              <a:rPr lang="en-US" u="sng" dirty="0" smtClean="0">
                <a:hlinkClick r:id="rId3"/>
              </a:rPr>
              <a:t>www.socialsecurity.gov</a:t>
            </a:r>
            <a:r>
              <a:rPr lang="en-US" dirty="0" smtClean="0"/>
              <a:t>. </a:t>
            </a:r>
            <a:endParaRPr lang="en-US" sz="2000" b="1" dirty="0" smtClean="0"/>
          </a:p>
        </p:txBody>
      </p:sp>
    </p:spTree>
    <p:extLst>
      <p:ext uri="{BB962C8B-B14F-4D97-AF65-F5344CB8AC3E}">
        <p14:creationId xmlns:p14="http://schemas.microsoft.com/office/powerpoint/2010/main" val="3252442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172491D-BE45-4DEB-80A7-B9F88A13F23E}" type="slidenum">
              <a:rPr lang="en-US" smtClean="0"/>
              <a:pPr/>
              <a:t>30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z="1600" dirty="0" smtClean="0"/>
              <a:t>The form also includes Medical release forms that have to be printed out in paper form, completed, and signed. We provide you with a cover sheet for these release forms so you know where they should get mailed back to. So, the disability report has two parts. There’s an online part and there are paper medical release forms that you have to fill out and mail back. There’s a release form for each medical source you list in the report. </a:t>
            </a:r>
            <a:endParaRPr lang="en-US" sz="1600" b="1" dirty="0" smtClean="0"/>
          </a:p>
        </p:txBody>
      </p:sp>
    </p:spTree>
    <p:extLst>
      <p:ext uri="{BB962C8B-B14F-4D97-AF65-F5344CB8AC3E}">
        <p14:creationId xmlns:p14="http://schemas.microsoft.com/office/powerpoint/2010/main" val="2484831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78A36BE-829B-491D-BF34-4854B25A81F9}" type="slidenum">
              <a:rPr lang="en-US" smtClean="0"/>
              <a:pPr/>
              <a:t>31</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34720" y="4415109"/>
            <a:ext cx="5140960" cy="4184421"/>
          </a:xfrm>
          <a:noFill/>
          <a:ln/>
        </p:spPr>
        <p:txBody>
          <a:bodyPr/>
          <a:lstStyle/>
          <a:p>
            <a:pPr eaLnBrk="1" hangingPunct="1"/>
            <a:r>
              <a:rPr lang="en-US" sz="1600" dirty="0" smtClean="0"/>
              <a:t>The release form is called an SSA-827. If you have a dozen doctors, schools, clinics, etc… listed then you’ll get a dozen medical release forms that ask for basic information that will allow us to go to doctors and get medical information about you.</a:t>
            </a:r>
            <a:endParaRPr lang="en-US" sz="1600" b="1" dirty="0" smtClean="0"/>
          </a:p>
        </p:txBody>
      </p:sp>
    </p:spTree>
    <p:extLst>
      <p:ext uri="{BB962C8B-B14F-4D97-AF65-F5344CB8AC3E}">
        <p14:creationId xmlns:p14="http://schemas.microsoft.com/office/powerpoint/2010/main" val="1803098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4D0DBF3-D5F9-4C9D-A4FE-258DA814F5A9}" type="slidenum">
              <a:rPr lang="en-US" smtClean="0"/>
              <a:pPr/>
              <a:t>32</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smtClean="0"/>
              <a:t>We have some tips</a:t>
            </a:r>
            <a:r>
              <a:rPr lang="en-US" baseline="0" dirty="0" smtClean="0"/>
              <a:t> that are available, they’re called SSA disability tips. </a:t>
            </a:r>
            <a:endParaRPr lang="en-US" dirty="0" smtClean="0"/>
          </a:p>
        </p:txBody>
      </p:sp>
    </p:spTree>
    <p:extLst>
      <p:ext uri="{BB962C8B-B14F-4D97-AF65-F5344CB8AC3E}">
        <p14:creationId xmlns:p14="http://schemas.microsoft.com/office/powerpoint/2010/main" val="1852754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1BE3059-01FD-4EA5-99ED-0A1D21BC1EFF}" type="slidenum">
              <a:rPr lang="en-US" smtClean="0"/>
              <a:pPr/>
              <a:t>33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defTabSz="927842" eaLnBrk="1" hangingPunct="1"/>
            <a:r>
              <a:rPr lang="en-US" dirty="0" smtClean="0"/>
              <a:t>Another resource available to you as you fill out this report is the Blue Book. It speaks in medical terminology. It explains what the requirements are to receive SSI, but using medical terminology. It explains what we need to see from a doctor’s exam in order for you to qualify for benefits. That way you can go a step or two further in providing information.</a:t>
            </a:r>
          </a:p>
          <a:p>
            <a:pPr eaLnBrk="1" hangingPunct="1"/>
            <a:endParaRPr lang="en-US" dirty="0" smtClean="0"/>
          </a:p>
        </p:txBody>
      </p:sp>
    </p:spTree>
    <p:extLst>
      <p:ext uri="{BB962C8B-B14F-4D97-AF65-F5344CB8AC3E}">
        <p14:creationId xmlns:p14="http://schemas.microsoft.com/office/powerpoint/2010/main" val="2311878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F01E8C7-C32C-4927-9DFF-7685B7ADD785}" type="slidenum">
              <a:rPr lang="en-US" smtClean="0"/>
              <a:pPr/>
              <a:t>34</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dirty="0" smtClean="0"/>
              <a:t>It’s available on our website, under the disability tab. </a:t>
            </a:r>
          </a:p>
        </p:txBody>
      </p:sp>
    </p:spTree>
    <p:extLst>
      <p:ext uri="{BB962C8B-B14F-4D97-AF65-F5344CB8AC3E}">
        <p14:creationId xmlns:p14="http://schemas.microsoft.com/office/powerpoint/2010/main" val="2388700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3148596-F16F-41D3-BA68-0624E07700A8}" type="slidenum">
              <a:rPr lang="en-US" smtClean="0"/>
              <a:pPr/>
              <a:t>35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dirty="0" smtClean="0"/>
              <a:t>Just</a:t>
            </a:r>
            <a:r>
              <a:rPr lang="en-US" baseline="0" dirty="0" smtClean="0"/>
              <a:t> an example, it shows the different body systems and you can drill down to specific examples. </a:t>
            </a:r>
            <a:r>
              <a:rPr lang="en-US" dirty="0" smtClean="0"/>
              <a:t>. For example, if you have emphysema the Blue Book will explain what the lung capacity requirements are to qualify for benefits. </a:t>
            </a:r>
          </a:p>
        </p:txBody>
      </p:sp>
    </p:spTree>
    <p:extLst>
      <p:ext uri="{BB962C8B-B14F-4D97-AF65-F5344CB8AC3E}">
        <p14:creationId xmlns:p14="http://schemas.microsoft.com/office/powerpoint/2010/main" val="3820766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FAFE431-E5F8-42F3-AFB0-9563F1360F2E}" type="slidenum">
              <a:rPr lang="en-US" smtClean="0"/>
              <a:pPr/>
              <a:t>36</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defTabSz="927842" eaLnBrk="1" hangingPunct="1"/>
            <a:r>
              <a:rPr lang="en-US" dirty="0" smtClean="0"/>
              <a:t>Once you’re done with the disability report, you submit it to us electronically. Before submitting it, you can view the whole thing, edit it, print it out, save it, and then submit it to SSA. We receive it electronically immediately. </a:t>
            </a:r>
          </a:p>
          <a:p>
            <a:pPr eaLnBrk="1" hangingPunct="1"/>
            <a:endParaRPr lang="en-US" dirty="0" smtClean="0"/>
          </a:p>
        </p:txBody>
      </p:sp>
    </p:spTree>
    <p:extLst>
      <p:ext uri="{BB962C8B-B14F-4D97-AF65-F5344CB8AC3E}">
        <p14:creationId xmlns:p14="http://schemas.microsoft.com/office/powerpoint/2010/main" val="3330390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A8C68B3-9896-4D2C-9A3A-BEB71D26DCFD}" type="slidenum">
              <a:rPr lang="en-US" smtClean="0"/>
              <a:pPr/>
              <a:t>37</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4720" y="4415109"/>
            <a:ext cx="5140960" cy="4184421"/>
          </a:xfrm>
          <a:noFill/>
          <a:ln/>
        </p:spPr>
        <p:txBody>
          <a:bodyPr/>
          <a:lstStyle/>
          <a:p>
            <a:pPr eaLnBrk="1" hangingPunct="1"/>
            <a:r>
              <a:rPr lang="en-US" sz="1600" dirty="0" smtClean="0"/>
              <a:t>The advantages to filling out the form online, or at least starting it, are pretty evident. It allows you to work at your own pace, you’re not pressured, you’re thinking more clearly, and you’re building a better disability product. So please consider filing online, or at least beginning it online. </a:t>
            </a:r>
            <a:endParaRPr lang="en-US" sz="1600" b="1" dirty="0" smtClean="0"/>
          </a:p>
        </p:txBody>
      </p:sp>
    </p:spTree>
    <p:extLst>
      <p:ext uri="{BB962C8B-B14F-4D97-AF65-F5344CB8AC3E}">
        <p14:creationId xmlns:p14="http://schemas.microsoft.com/office/powerpoint/2010/main" val="2047233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DB96EC0-EC31-44E5-9D8D-761EDAB1C594}" type="slidenum">
              <a:rPr lang="en-US" smtClean="0"/>
              <a:pPr/>
              <a:t>38</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smtClean="0"/>
              <a:t>Another resource available to you is the Red Book, and Melanie might talk a little more about this. It has a lot of work incentive information. If you’re on social security, you’re not supposed to be able to work, but SSA will keep saying ‘try out working.’ We don’t want you to get stuck on benefits if you want to try to work. So work incentives allow you to work and not lose all of your benefits. There’s the plan to achieve self support, or PASS plan. There’s the Student earned income exclusion that allows someone going to school to earn up to $640 or a little over $6000 annually with no reduction in SSI benefits; it gives you a chance to try out the job. There’s 1619B. Maybe we have to cut out your checks because the income is too much but we might still be able to certify Medicaid for medical coverage. There’s the Ticket to Work which is another motivator to working. These are things available to you that are designed by SSA specifically to encourage you to try to work without being disadvantaged. So if you have an adult child who is receiving benefits and you’re interested in this stuff, we have specialists who can talk to you about it. </a:t>
            </a:r>
          </a:p>
          <a:p>
            <a:endParaRPr lang="en-US" dirty="0" smtClean="0"/>
          </a:p>
          <a:p>
            <a:pPr defTabSz="927842"/>
            <a:r>
              <a:rPr lang="en-US" dirty="0" smtClean="0"/>
              <a:t>I’m going to turn it over to Iris, she’s going to talk a little more about the development of the disability material that you’re doing online.</a:t>
            </a:r>
          </a:p>
          <a:p>
            <a:endParaRPr lang="en-US" dirty="0" smtClean="0"/>
          </a:p>
          <a:p>
            <a:r>
              <a:rPr lang="en-US" dirty="0" smtClean="0"/>
              <a:t> </a:t>
            </a:r>
          </a:p>
          <a:p>
            <a:pPr eaLnBrk="1" hangingPunct="1"/>
            <a:endParaRPr lang="en-US" dirty="0" smtClean="0"/>
          </a:p>
        </p:txBody>
      </p:sp>
    </p:spTree>
    <p:extLst>
      <p:ext uri="{BB962C8B-B14F-4D97-AF65-F5344CB8AC3E}">
        <p14:creationId xmlns:p14="http://schemas.microsoft.com/office/powerpoint/2010/main" val="4236797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75F0B08-DD28-442C-83B0-D695D3FD9ED1}" type="slidenum">
              <a:rPr lang="en-US" smtClean="0"/>
              <a:pPr/>
              <a:t>39</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defTabSz="927842" eaLnBrk="1" hangingPunct="1"/>
            <a:r>
              <a:rPr lang="en-US" dirty="0" smtClean="0"/>
              <a:t>I work for Social Security Administration Disability Determination Services and we handle adult and child claims. I’m a Professional relations officer, I don’t actually do claims but I assist with them and help resolve any problems that might come up. We’re a  state agency and we have a Federal contract with the state. We take the information from your application form and write to the medical sources, school sources, and other sources to gather information about you. Forms are also sent to you by Disability Determination Services (DDS) and it’s important that you give us as much info as you can on these forms. The information on these forms may come from the person applying, their parents, teachers, friends, or others. All of the information is received and analyzed by the disability specialists. Sometimes the information we receive is incomplete or inconsistent. This might be resolved by calling your attending physician and getting a resolution. But sometimes we can’t do that so we’ll set up a one-time exam. </a:t>
            </a:r>
          </a:p>
          <a:p>
            <a:pPr eaLnBrk="1" hangingPunct="1"/>
            <a:endParaRPr lang="en-US" sz="1400" b="1" dirty="0" smtClean="0"/>
          </a:p>
        </p:txBody>
      </p:sp>
    </p:spTree>
    <p:extLst>
      <p:ext uri="{BB962C8B-B14F-4D97-AF65-F5344CB8AC3E}">
        <p14:creationId xmlns:p14="http://schemas.microsoft.com/office/powerpoint/2010/main" val="384351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7D46DCC-B127-497E-A7EC-0900EC2F9DC9}" type="slidenum">
              <a:rPr lang="en-US" smtClean="0"/>
              <a:pPr/>
              <a:t>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smtClean="0"/>
              <a:t>The tab labeled disability will give you some more information.</a:t>
            </a:r>
            <a:endParaRPr lang="en-US" sz="2000" b="1" dirty="0" smtClean="0"/>
          </a:p>
        </p:txBody>
      </p:sp>
    </p:spTree>
    <p:extLst>
      <p:ext uri="{BB962C8B-B14F-4D97-AF65-F5344CB8AC3E}">
        <p14:creationId xmlns:p14="http://schemas.microsoft.com/office/powerpoint/2010/main" val="1047429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8CD0DD7-3067-4F1D-B07F-4448446E07CD}" type="slidenum">
              <a:rPr lang="en-US" smtClean="0"/>
              <a:pPr/>
              <a:t>40</a:t>
            </a:fld>
            <a:endParaRPr lang="en-US" smtClean="0"/>
          </a:p>
        </p:txBody>
      </p:sp>
      <p:sp>
        <p:nvSpPr>
          <p:cNvPr id="114691" name="Rectangle 7"/>
          <p:cNvSpPr txBox="1">
            <a:spLocks noGrp="1" noChangeArrowheads="1"/>
          </p:cNvSpPr>
          <p:nvPr/>
        </p:nvSpPr>
        <p:spPr bwMode="auto">
          <a:xfrm>
            <a:off x="3970938" y="8830218"/>
            <a:ext cx="3037840" cy="464580"/>
          </a:xfrm>
          <a:prstGeom prst="rect">
            <a:avLst/>
          </a:prstGeom>
          <a:noFill/>
          <a:ln w="9525">
            <a:noFill/>
            <a:miter lim="800000"/>
            <a:headEnd/>
            <a:tailEnd/>
          </a:ln>
        </p:spPr>
        <p:txBody>
          <a:bodyPr lIns="92784" tIns="46392" rIns="92784" bIns="46392" anchor="b"/>
          <a:lstStyle/>
          <a:p>
            <a:pPr algn="r" eaLnBrk="1" hangingPunct="1"/>
            <a:fld id="{96A2EDCD-331F-4595-8478-4AD8F3FD854E}" type="slidenum">
              <a:rPr lang="en-US" sz="1200"/>
              <a:pPr algn="r" eaLnBrk="1" hangingPunct="1"/>
              <a:t>40</a:t>
            </a:fld>
            <a:endParaRPr lang="en-US" sz="1200" dirty="0"/>
          </a:p>
        </p:txBody>
      </p:sp>
      <p:sp>
        <p:nvSpPr>
          <p:cNvPr id="114692" name="Rectangle 2"/>
          <p:cNvSpPr>
            <a:spLocks noGrp="1" noRot="1" noChangeAspect="1" noChangeArrowheads="1" noTextEdit="1"/>
          </p:cNvSpPr>
          <p:nvPr>
            <p:ph type="sldImg"/>
          </p:nvPr>
        </p:nvSpPr>
        <p:spPr>
          <a:xfrm>
            <a:off x="1181100" y="696913"/>
            <a:ext cx="4649788" cy="3487737"/>
          </a:xfrm>
          <a:ln/>
        </p:spPr>
      </p:sp>
      <p:sp>
        <p:nvSpPr>
          <p:cNvPr id="114693" name="Rectangle 3"/>
          <p:cNvSpPr>
            <a:spLocks noGrp="1" noChangeArrowheads="1"/>
          </p:cNvSpPr>
          <p:nvPr>
            <p:ph type="body" idx="1"/>
          </p:nvPr>
        </p:nvSpPr>
        <p:spPr>
          <a:xfrm>
            <a:off x="701040" y="4416711"/>
            <a:ext cx="5608320" cy="4182819"/>
          </a:xfrm>
          <a:noFill/>
          <a:ln/>
        </p:spPr>
        <p:txBody>
          <a:bodyPr/>
          <a:lstStyle/>
          <a:p>
            <a:pPr defTabSz="927842" eaLnBrk="1" hangingPunct="1"/>
            <a:r>
              <a:rPr lang="en-US" dirty="0" smtClean="0"/>
              <a:t>This is the type of information that we need. Hospital records; for a physical impairment we need records one year back from impairment and for mental impairments we ask for two years back because we’re looking for a longitudinal history. Out patient or clinic notes; psychiatric or psychological notes; laboratory results, radiology, pathology; notes from your doctor saying you’re disabled, if he’s willing to write us a letter. We also look at school records; IEPs, speech therapy, teacher information. </a:t>
            </a:r>
          </a:p>
        </p:txBody>
      </p:sp>
    </p:spTree>
    <p:extLst>
      <p:ext uri="{BB962C8B-B14F-4D97-AF65-F5344CB8AC3E}">
        <p14:creationId xmlns:p14="http://schemas.microsoft.com/office/powerpoint/2010/main" val="1744877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CAD80BE-4C94-483A-AC02-8FA476ED4F99}" type="slidenum">
              <a:rPr lang="en-US" smtClean="0"/>
              <a:pPr/>
              <a:t>41</a:t>
            </a:fld>
            <a:endParaRPr lang="en-US" smtClean="0"/>
          </a:p>
        </p:txBody>
      </p:sp>
      <p:sp>
        <p:nvSpPr>
          <p:cNvPr id="115715" name="Rectangle 7"/>
          <p:cNvSpPr txBox="1">
            <a:spLocks noGrp="1" noChangeArrowheads="1"/>
          </p:cNvSpPr>
          <p:nvPr/>
        </p:nvSpPr>
        <p:spPr bwMode="auto">
          <a:xfrm>
            <a:off x="3970938" y="8830218"/>
            <a:ext cx="3037840" cy="464580"/>
          </a:xfrm>
          <a:prstGeom prst="rect">
            <a:avLst/>
          </a:prstGeom>
          <a:noFill/>
          <a:ln w="9525">
            <a:noFill/>
            <a:miter lim="800000"/>
            <a:headEnd/>
            <a:tailEnd/>
          </a:ln>
        </p:spPr>
        <p:txBody>
          <a:bodyPr lIns="92784" tIns="46392" rIns="92784" bIns="46392" anchor="b"/>
          <a:lstStyle/>
          <a:p>
            <a:pPr algn="r" eaLnBrk="1" hangingPunct="1"/>
            <a:fld id="{E196555B-4E0D-4838-AAEC-F1F904A51439}" type="slidenum">
              <a:rPr lang="en-US" sz="1200"/>
              <a:pPr algn="r" eaLnBrk="1" hangingPunct="1"/>
              <a:t>41</a:t>
            </a:fld>
            <a:endParaRPr lang="en-US" sz="1200" dirty="0"/>
          </a:p>
        </p:txBody>
      </p:sp>
      <p:sp>
        <p:nvSpPr>
          <p:cNvPr id="115716" name="Rectangle 2"/>
          <p:cNvSpPr>
            <a:spLocks noGrp="1" noRot="1" noChangeAspect="1" noChangeArrowheads="1" noTextEdit="1"/>
          </p:cNvSpPr>
          <p:nvPr>
            <p:ph type="sldImg"/>
          </p:nvPr>
        </p:nvSpPr>
        <p:spPr>
          <a:xfrm>
            <a:off x="1179513" y="698500"/>
            <a:ext cx="4649787" cy="3486150"/>
          </a:xfrm>
          <a:ln/>
        </p:spPr>
      </p:sp>
      <p:sp>
        <p:nvSpPr>
          <p:cNvPr id="115717" name="Rectangle 3"/>
          <p:cNvSpPr>
            <a:spLocks noGrp="1" noChangeArrowheads="1"/>
          </p:cNvSpPr>
          <p:nvPr>
            <p:ph type="body" idx="1"/>
          </p:nvPr>
        </p:nvSpPr>
        <p:spPr>
          <a:xfrm>
            <a:off x="701040" y="4416712"/>
            <a:ext cx="5608320" cy="4181217"/>
          </a:xfrm>
          <a:noFill/>
          <a:ln/>
        </p:spPr>
        <p:txBody>
          <a:bodyPr/>
          <a:lstStyle/>
          <a:p>
            <a:pPr defTabSz="927842" eaLnBrk="1" hangingPunct="1"/>
            <a:r>
              <a:rPr lang="en-US" sz="1600" dirty="0" smtClean="0"/>
              <a:t>Other sources of evidence are social services agencies, VR counselors, and teachers. We may contact a neighbor if you listed them as a resource or someone who knows about the disability. We may contact family members, friends, clergy. If the child is working or you’re working, we may contact the employer. </a:t>
            </a:r>
          </a:p>
          <a:p>
            <a:pPr eaLnBrk="1" hangingPunct="1"/>
            <a:endParaRPr lang="en-US" sz="1600" b="1" dirty="0" smtClean="0"/>
          </a:p>
        </p:txBody>
      </p:sp>
    </p:spTree>
    <p:extLst>
      <p:ext uri="{BB962C8B-B14F-4D97-AF65-F5344CB8AC3E}">
        <p14:creationId xmlns:p14="http://schemas.microsoft.com/office/powerpoint/2010/main" val="4126858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0B312BF-0194-4216-9646-C97FDDE83672}" type="slidenum">
              <a:rPr lang="en-US" smtClean="0"/>
              <a:pPr/>
              <a:t>42</a:t>
            </a:fld>
            <a:endParaRPr lang="en-US" smtClean="0"/>
          </a:p>
        </p:txBody>
      </p:sp>
      <p:sp>
        <p:nvSpPr>
          <p:cNvPr id="116739" name="Slide Image Placeholder 1"/>
          <p:cNvSpPr>
            <a:spLocks noGrp="1" noRot="1" noChangeAspect="1" noTextEdit="1"/>
          </p:cNvSpPr>
          <p:nvPr>
            <p:ph type="sldImg"/>
          </p:nvPr>
        </p:nvSpPr>
        <p:spPr>
          <a:xfrm>
            <a:off x="1179513" y="698500"/>
            <a:ext cx="4649787" cy="3486150"/>
          </a:xfrm>
          <a:ln/>
        </p:spPr>
      </p:sp>
      <p:sp>
        <p:nvSpPr>
          <p:cNvPr id="116740" name="Notes Placeholder 2"/>
          <p:cNvSpPr>
            <a:spLocks noGrp="1"/>
          </p:cNvSpPr>
          <p:nvPr>
            <p:ph type="body" idx="1"/>
          </p:nvPr>
        </p:nvSpPr>
        <p:spPr>
          <a:xfrm>
            <a:off x="701040" y="4416712"/>
            <a:ext cx="5608320" cy="4181217"/>
          </a:xfrm>
          <a:noFill/>
          <a:ln/>
        </p:spPr>
        <p:txBody>
          <a:bodyPr/>
          <a:lstStyle/>
          <a:p>
            <a:pPr defTabSz="927842" eaLnBrk="1" hangingPunct="1"/>
            <a:r>
              <a:rPr lang="en-US" sz="1600" b="1" dirty="0" smtClean="0"/>
              <a:t> </a:t>
            </a:r>
            <a:r>
              <a:rPr lang="en-US" dirty="0" smtClean="0"/>
              <a:t>We look at physical and mental condition. These are some mental conditions or functional areas we look at for evaluation. We look whether there’s marked functional limitations in activities of daily living, social functioning, concentration, persistence and pace. Whether there are repeated episodes of </a:t>
            </a:r>
            <a:r>
              <a:rPr lang="en-US" dirty="0" err="1" smtClean="0"/>
              <a:t>decompensation</a:t>
            </a:r>
            <a:r>
              <a:rPr lang="en-US" dirty="0" smtClean="0"/>
              <a:t>, each of an extended duration. Also, if there is marked interference with the ability to function independently, appropriately, effectively, and on a sustained basis. </a:t>
            </a:r>
          </a:p>
          <a:p>
            <a:pPr eaLnBrk="1" hangingPunct="1"/>
            <a:endParaRPr lang="en-US" sz="1600" b="1" dirty="0" smtClean="0"/>
          </a:p>
        </p:txBody>
      </p:sp>
      <p:sp>
        <p:nvSpPr>
          <p:cNvPr id="116741" name="Slide Number Placeholder 3"/>
          <p:cNvSpPr txBox="1">
            <a:spLocks noGrp="1"/>
          </p:cNvSpPr>
          <p:nvPr/>
        </p:nvSpPr>
        <p:spPr bwMode="auto">
          <a:xfrm>
            <a:off x="3970938" y="8830218"/>
            <a:ext cx="3037840" cy="464580"/>
          </a:xfrm>
          <a:prstGeom prst="rect">
            <a:avLst/>
          </a:prstGeom>
          <a:noFill/>
          <a:ln w="9525">
            <a:noFill/>
            <a:miter lim="800000"/>
            <a:headEnd/>
            <a:tailEnd/>
          </a:ln>
        </p:spPr>
        <p:txBody>
          <a:bodyPr lIns="92784" tIns="46392" rIns="92784" bIns="46392" anchor="b"/>
          <a:lstStyle/>
          <a:p>
            <a:pPr algn="r" eaLnBrk="1" hangingPunct="1"/>
            <a:fld id="{79F6447B-3E82-4592-A717-8F1D4D5AE028}" type="slidenum">
              <a:rPr lang="en-US" sz="1200"/>
              <a:pPr algn="r" eaLnBrk="1" hangingPunct="1"/>
              <a:t>42</a:t>
            </a:fld>
            <a:endParaRPr lang="en-US" sz="1200" dirty="0"/>
          </a:p>
        </p:txBody>
      </p:sp>
    </p:spTree>
    <p:extLst>
      <p:ext uri="{BB962C8B-B14F-4D97-AF65-F5344CB8AC3E}">
        <p14:creationId xmlns:p14="http://schemas.microsoft.com/office/powerpoint/2010/main" val="2577774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6EA1FF4-B4EA-432D-9915-DA4B2C2AC716}" type="slidenum">
              <a:rPr lang="en-US" smtClean="0"/>
              <a:pPr/>
              <a:t>43</a:t>
            </a:fld>
            <a:endParaRPr lang="en-US" smtClean="0"/>
          </a:p>
        </p:txBody>
      </p:sp>
      <p:sp>
        <p:nvSpPr>
          <p:cNvPr id="117763" name="Rectangle 7"/>
          <p:cNvSpPr txBox="1">
            <a:spLocks noGrp="1" noChangeArrowheads="1"/>
          </p:cNvSpPr>
          <p:nvPr/>
        </p:nvSpPr>
        <p:spPr bwMode="auto">
          <a:xfrm>
            <a:off x="3970938" y="8830218"/>
            <a:ext cx="3037840" cy="464580"/>
          </a:xfrm>
          <a:prstGeom prst="rect">
            <a:avLst/>
          </a:prstGeom>
          <a:noFill/>
          <a:ln w="9525">
            <a:noFill/>
            <a:miter lim="800000"/>
            <a:headEnd/>
            <a:tailEnd/>
          </a:ln>
        </p:spPr>
        <p:txBody>
          <a:bodyPr lIns="92784" tIns="46392" rIns="92784" bIns="46392" anchor="b"/>
          <a:lstStyle/>
          <a:p>
            <a:pPr algn="r" eaLnBrk="1" hangingPunct="1"/>
            <a:fld id="{B664787D-FC98-4DB5-9C78-848B442B0D8E}" type="slidenum">
              <a:rPr lang="en-US" sz="1200"/>
              <a:pPr algn="r" eaLnBrk="1" hangingPunct="1"/>
              <a:t>43</a:t>
            </a:fld>
            <a:endParaRPr lang="en-US" sz="1200" dirty="0"/>
          </a:p>
        </p:txBody>
      </p:sp>
      <p:sp>
        <p:nvSpPr>
          <p:cNvPr id="117764" name="Rectangle 2"/>
          <p:cNvSpPr>
            <a:spLocks noGrp="1" noRot="1" noChangeAspect="1" noChangeArrowheads="1" noTextEdit="1"/>
          </p:cNvSpPr>
          <p:nvPr>
            <p:ph type="sldImg"/>
          </p:nvPr>
        </p:nvSpPr>
        <p:spPr>
          <a:xfrm>
            <a:off x="1179513" y="698500"/>
            <a:ext cx="4649787" cy="3486150"/>
          </a:xfrm>
          <a:ln/>
        </p:spPr>
      </p:sp>
      <p:sp>
        <p:nvSpPr>
          <p:cNvPr id="117765" name="Rectangle 3"/>
          <p:cNvSpPr>
            <a:spLocks noGrp="1" noChangeArrowheads="1"/>
          </p:cNvSpPr>
          <p:nvPr>
            <p:ph type="body" idx="1"/>
          </p:nvPr>
        </p:nvSpPr>
        <p:spPr>
          <a:xfrm>
            <a:off x="545253" y="4341418"/>
            <a:ext cx="5608320" cy="4181217"/>
          </a:xfrm>
          <a:noFill/>
          <a:ln/>
        </p:spPr>
        <p:txBody>
          <a:bodyPr/>
          <a:lstStyle/>
          <a:p>
            <a:pPr defTabSz="927842" eaLnBrk="1" hangingPunct="1"/>
            <a:r>
              <a:rPr lang="en-US" dirty="0" smtClean="0"/>
              <a:t>Some of the things we look at for mental functional capacity, what you or your child is capable of doing: Can you maintain concentration and attention; understand and carry out instructions; respond appropriately to co workers, supervisors, and customers in usual work situations; or cope with changes in the work setting.</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057622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412BC80-5BAD-42F9-8772-15220DCD1617}" type="slidenum">
              <a:rPr lang="en-US" smtClean="0"/>
              <a:pPr/>
              <a:t>44</a:t>
            </a:fld>
            <a:endParaRPr lang="en-US" smtClean="0"/>
          </a:p>
        </p:txBody>
      </p:sp>
      <p:sp>
        <p:nvSpPr>
          <p:cNvPr id="118787" name="Rectangle 2"/>
          <p:cNvSpPr>
            <a:spLocks noGrp="1" noRot="1" noChangeAspect="1" noChangeArrowheads="1" noTextEdit="1"/>
          </p:cNvSpPr>
          <p:nvPr>
            <p:ph type="sldImg"/>
          </p:nvPr>
        </p:nvSpPr>
        <p:spPr>
          <a:xfrm>
            <a:off x="1179513" y="698500"/>
            <a:ext cx="4649787" cy="3486150"/>
          </a:xfrm>
          <a:ln/>
        </p:spPr>
      </p:sp>
      <p:sp>
        <p:nvSpPr>
          <p:cNvPr id="118788" name="Rectangle 3"/>
          <p:cNvSpPr>
            <a:spLocks noGrp="1" noChangeArrowheads="1"/>
          </p:cNvSpPr>
          <p:nvPr>
            <p:ph type="body" idx="1"/>
          </p:nvPr>
        </p:nvSpPr>
        <p:spPr>
          <a:xfrm>
            <a:off x="701040" y="4416712"/>
            <a:ext cx="5608320" cy="4181217"/>
          </a:xfrm>
          <a:noFill/>
          <a:ln/>
        </p:spPr>
        <p:txBody>
          <a:bodyPr/>
          <a:lstStyle/>
          <a:p>
            <a:pPr defTabSz="927842" eaLnBrk="1" hangingPunct="1"/>
            <a:r>
              <a:rPr lang="en-US" dirty="0" smtClean="0"/>
              <a:t>I mentioned that DDS may send you forms in the mail and one that we will send you often is the adult function report. At the bottom of it you’ll see SSA form 33-73 and it’s an 8 page generic form that covers physical and mental conditions. We need details from you. DDS really never sees you.  We’re only looking at forms and information sent in by others. We have to tie your answers to your medical condition. For example, one of the questions is “Do you prepare your own meals?” Don’t just say yes or no. Say why you can’t prepare your own meals.</a:t>
            </a:r>
          </a:p>
          <a:p>
            <a:pPr eaLnBrk="1" hangingPunct="1"/>
            <a:endParaRPr lang="en-US" sz="1600" b="1" dirty="0" smtClean="0"/>
          </a:p>
        </p:txBody>
      </p:sp>
    </p:spTree>
    <p:extLst>
      <p:ext uri="{BB962C8B-B14F-4D97-AF65-F5344CB8AC3E}">
        <p14:creationId xmlns:p14="http://schemas.microsoft.com/office/powerpoint/2010/main" val="2776497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AEA0DE2-AD00-4838-BEA3-55F1A4292FF6}" type="slidenum">
              <a:rPr lang="en-US" smtClean="0"/>
              <a:pPr/>
              <a:t>45</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defTabSz="927842" eaLnBrk="1" hangingPunct="1"/>
            <a:r>
              <a:rPr lang="en-US" dirty="0" smtClean="0"/>
              <a:t>I took one of the questions that’s on the functional report and elaborated. The more information you can provide the better picture the disability specialist gets of your ability to function and all of that is taken into account along with the medical impairment. For the question “Can you prepare own meals?” an example answer is “Yes, I heat food in the microwave. I’m not allowed to use the stove because it burned the pot last time I did it. It boiled dry.” These are just example of how you can give additional information so we get a better picture.</a:t>
            </a:r>
          </a:p>
          <a:p>
            <a:pPr eaLnBrk="1" hangingPunct="1"/>
            <a:endParaRPr lang="en-US" sz="1600" b="1" dirty="0" smtClean="0">
              <a:solidFill>
                <a:srgbClr val="FF0000"/>
              </a:solidFill>
            </a:endParaRPr>
          </a:p>
        </p:txBody>
      </p:sp>
    </p:spTree>
    <p:extLst>
      <p:ext uri="{BB962C8B-B14F-4D97-AF65-F5344CB8AC3E}">
        <p14:creationId xmlns:p14="http://schemas.microsoft.com/office/powerpoint/2010/main" val="256399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20510E7-E516-413A-B719-87FF3ACA0E19}" type="slidenum">
              <a:rPr lang="en-US" smtClean="0"/>
              <a:pPr/>
              <a:t>46</a:t>
            </a:fld>
            <a:endParaRPr lang="en-US" smtClean="0"/>
          </a:p>
        </p:txBody>
      </p:sp>
      <p:sp>
        <p:nvSpPr>
          <p:cNvPr id="120835" name="Rectangle 7"/>
          <p:cNvSpPr txBox="1">
            <a:spLocks noGrp="1" noChangeArrowheads="1"/>
          </p:cNvSpPr>
          <p:nvPr/>
        </p:nvSpPr>
        <p:spPr bwMode="auto">
          <a:xfrm>
            <a:off x="3970938" y="8830218"/>
            <a:ext cx="3037840" cy="464580"/>
          </a:xfrm>
          <a:prstGeom prst="rect">
            <a:avLst/>
          </a:prstGeom>
          <a:noFill/>
          <a:ln w="9525">
            <a:noFill/>
            <a:miter lim="800000"/>
            <a:headEnd/>
            <a:tailEnd/>
          </a:ln>
        </p:spPr>
        <p:txBody>
          <a:bodyPr lIns="92784" tIns="46392" rIns="92784" bIns="46392" anchor="b"/>
          <a:lstStyle/>
          <a:p>
            <a:pPr algn="r" eaLnBrk="1" hangingPunct="1"/>
            <a:fld id="{CFAFE3B0-6243-477B-85EE-475ADCB50098}" type="slidenum">
              <a:rPr lang="en-US" sz="1200"/>
              <a:pPr algn="r" eaLnBrk="1" hangingPunct="1"/>
              <a:t>46</a:t>
            </a:fld>
            <a:endParaRPr lang="en-US" sz="1200" dirty="0"/>
          </a:p>
        </p:txBody>
      </p:sp>
      <p:sp>
        <p:nvSpPr>
          <p:cNvPr id="120836" name="Rectangle 2"/>
          <p:cNvSpPr>
            <a:spLocks noGrp="1" noRot="1" noChangeAspect="1" noChangeArrowheads="1" noTextEdit="1"/>
          </p:cNvSpPr>
          <p:nvPr>
            <p:ph type="sldImg"/>
          </p:nvPr>
        </p:nvSpPr>
        <p:spPr>
          <a:xfrm>
            <a:off x="1179513" y="698500"/>
            <a:ext cx="4649787" cy="3486150"/>
          </a:xfrm>
          <a:ln/>
        </p:spPr>
      </p:sp>
      <p:sp>
        <p:nvSpPr>
          <p:cNvPr id="120837" name="Rectangle 3"/>
          <p:cNvSpPr>
            <a:spLocks noGrp="1" noChangeArrowheads="1"/>
          </p:cNvSpPr>
          <p:nvPr>
            <p:ph type="body" idx="1"/>
          </p:nvPr>
        </p:nvSpPr>
        <p:spPr>
          <a:xfrm>
            <a:off x="701040" y="4416712"/>
            <a:ext cx="5608320" cy="4181217"/>
          </a:xfrm>
          <a:noFill/>
          <a:ln/>
        </p:spPr>
        <p:txBody>
          <a:bodyPr/>
          <a:lstStyle/>
          <a:p>
            <a:pPr defTabSz="927842" eaLnBrk="1" hangingPunct="1"/>
            <a:r>
              <a:rPr lang="en-US" dirty="0" smtClean="0"/>
              <a:t>Remember I said I would explain more about consultative examinations. This does not cost you anything, it is at our expense. Sometimes the evidence we get from your doctor or school or other sources, isn’t sufficient to get a disability determination. SSA has the toughest disability requirements of all the agencies in USA. If you have a breathing problem but your doctor hasn’t done a Pulmonary functions study, we may send you out for that study so we can see what your lung capacity is. Or we may send you to a psychologist for testing if the school records aren’t sufficient to provide current testing. We do these exams when the necessary evidence is not available, when there’s a conflict that must be resolved but DDS hasn’t been able to resolve it but contacting your sources.</a:t>
            </a:r>
          </a:p>
          <a:p>
            <a:pPr eaLnBrk="1" hangingPunct="1"/>
            <a:endParaRPr lang="en-US" dirty="0" smtClean="0"/>
          </a:p>
        </p:txBody>
      </p:sp>
    </p:spTree>
    <p:extLst>
      <p:ext uri="{BB962C8B-B14F-4D97-AF65-F5344CB8AC3E}">
        <p14:creationId xmlns:p14="http://schemas.microsoft.com/office/powerpoint/2010/main" val="2195598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5339994-AA93-4EAD-8125-EE4A9FB5C806}" type="slidenum">
              <a:rPr lang="en-US" smtClean="0"/>
              <a:pPr/>
              <a:t>47</a:t>
            </a:fld>
            <a:endParaRPr lang="en-US" smtClean="0"/>
          </a:p>
        </p:txBody>
      </p:sp>
      <p:sp>
        <p:nvSpPr>
          <p:cNvPr id="121859" name="Rectangle 7"/>
          <p:cNvSpPr txBox="1">
            <a:spLocks noGrp="1" noChangeArrowheads="1"/>
          </p:cNvSpPr>
          <p:nvPr/>
        </p:nvSpPr>
        <p:spPr bwMode="auto">
          <a:xfrm>
            <a:off x="3970938" y="8830218"/>
            <a:ext cx="3037840" cy="464580"/>
          </a:xfrm>
          <a:prstGeom prst="rect">
            <a:avLst/>
          </a:prstGeom>
          <a:noFill/>
          <a:ln w="9525">
            <a:noFill/>
            <a:miter lim="800000"/>
            <a:headEnd/>
            <a:tailEnd/>
          </a:ln>
        </p:spPr>
        <p:txBody>
          <a:bodyPr lIns="92784" tIns="46392" rIns="92784" bIns="46392" anchor="b"/>
          <a:lstStyle/>
          <a:p>
            <a:pPr algn="r" eaLnBrk="1" hangingPunct="1"/>
            <a:fld id="{0D80693A-1EA9-4082-9B5A-C66CF209737B}" type="slidenum">
              <a:rPr lang="en-US" sz="1200"/>
              <a:pPr algn="r" eaLnBrk="1" hangingPunct="1"/>
              <a:t>47</a:t>
            </a:fld>
            <a:endParaRPr lang="en-US" sz="1200" dirty="0"/>
          </a:p>
        </p:txBody>
      </p:sp>
      <p:sp>
        <p:nvSpPr>
          <p:cNvPr id="121860" name="Rectangle 2"/>
          <p:cNvSpPr>
            <a:spLocks noGrp="1" noRot="1" noChangeAspect="1" noChangeArrowheads="1" noTextEdit="1"/>
          </p:cNvSpPr>
          <p:nvPr>
            <p:ph type="sldImg"/>
          </p:nvPr>
        </p:nvSpPr>
        <p:spPr>
          <a:xfrm>
            <a:off x="1179513" y="698500"/>
            <a:ext cx="4649787" cy="3486150"/>
          </a:xfrm>
          <a:ln/>
        </p:spPr>
      </p:sp>
      <p:sp>
        <p:nvSpPr>
          <p:cNvPr id="121861" name="Rectangle 3"/>
          <p:cNvSpPr>
            <a:spLocks noGrp="1" noChangeArrowheads="1"/>
          </p:cNvSpPr>
          <p:nvPr>
            <p:ph type="body" idx="1"/>
          </p:nvPr>
        </p:nvSpPr>
        <p:spPr>
          <a:xfrm>
            <a:off x="701040" y="4416712"/>
            <a:ext cx="5608320" cy="4181217"/>
          </a:xfrm>
          <a:noFill/>
          <a:ln/>
        </p:spPr>
        <p:txBody>
          <a:bodyPr/>
          <a:lstStyle/>
          <a:p>
            <a:pPr defTabSz="927842" eaLnBrk="1" hangingPunct="1"/>
            <a:r>
              <a:rPr lang="en-US" dirty="0" smtClean="0"/>
              <a:t>These are some hints you can use to speed up process. When you’re’ filling out the disability report when you’re applying for SSI, provide a contact person. And give us the name, address, and phone number for that person. It should be someone who’s familiar with your child and their condition. Also, report and changes of address, phone numbers, treatment, or medical conditions to us. Often, someone will change their phone number without notifying us and then we can’t get a hold of you to tell you if your appointment has changed or something else important has occurred. If we don’t have a good phone number for you, this means searching through the files to try to find another number.</a:t>
            </a:r>
          </a:p>
          <a:p>
            <a:pPr eaLnBrk="1" hangingPunct="1"/>
            <a:endParaRPr lang="en-US" dirty="0" smtClean="0"/>
          </a:p>
        </p:txBody>
      </p:sp>
    </p:spTree>
    <p:extLst>
      <p:ext uri="{BB962C8B-B14F-4D97-AF65-F5344CB8AC3E}">
        <p14:creationId xmlns:p14="http://schemas.microsoft.com/office/powerpoint/2010/main" val="2199925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4F93279-BCEF-4D3E-8768-56724D3A5BCC}" type="slidenum">
              <a:rPr lang="en-US" smtClean="0"/>
              <a:pPr/>
              <a:t>48</a:t>
            </a:fld>
            <a:endParaRPr lang="en-US" smtClean="0"/>
          </a:p>
        </p:txBody>
      </p:sp>
      <p:sp>
        <p:nvSpPr>
          <p:cNvPr id="122883" name="Rectangle 2"/>
          <p:cNvSpPr>
            <a:spLocks noGrp="1" noRot="1" noChangeAspect="1" noChangeArrowheads="1" noTextEdit="1"/>
          </p:cNvSpPr>
          <p:nvPr>
            <p:ph type="sldImg"/>
          </p:nvPr>
        </p:nvSpPr>
        <p:spPr>
          <a:xfrm>
            <a:off x="1179513" y="698500"/>
            <a:ext cx="4649787" cy="3486150"/>
          </a:xfrm>
          <a:ln/>
        </p:spPr>
      </p:sp>
      <p:sp>
        <p:nvSpPr>
          <p:cNvPr id="122884" name="Rectangle 3"/>
          <p:cNvSpPr>
            <a:spLocks noGrp="1" noChangeArrowheads="1"/>
          </p:cNvSpPr>
          <p:nvPr>
            <p:ph type="body" idx="1"/>
          </p:nvPr>
        </p:nvSpPr>
        <p:spPr>
          <a:xfrm>
            <a:off x="701040" y="4416712"/>
            <a:ext cx="5608320" cy="4181217"/>
          </a:xfrm>
          <a:noFill/>
          <a:ln/>
        </p:spPr>
        <p:txBody>
          <a:bodyPr/>
          <a:lstStyle/>
          <a:p>
            <a:pPr defTabSz="927842" eaLnBrk="1" hangingPunct="1"/>
            <a:r>
              <a:rPr lang="en-US" dirty="0" smtClean="0"/>
              <a:t>There are two ways that you can help.  SSA has a 1696 appointment of representative form that you can fill out. This way you get copies of appointment letters and of the determination we’ve made. Most people who fill out this form are attorneys but you don’t have to be. Another way to help is to be listed as a contact person. Then you can call and provide information but you don’t have a legal basis for being involved in the determination.</a:t>
            </a:r>
          </a:p>
          <a:p>
            <a:pPr eaLnBrk="1" hangingPunct="1"/>
            <a:endParaRPr lang="en-US" dirty="0" smtClean="0"/>
          </a:p>
        </p:txBody>
      </p:sp>
    </p:spTree>
    <p:extLst>
      <p:ext uri="{BB962C8B-B14F-4D97-AF65-F5344CB8AC3E}">
        <p14:creationId xmlns:p14="http://schemas.microsoft.com/office/powerpoint/2010/main" val="32725070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B7BCC96-55F4-46D9-B53D-C8D4A7AC55EB}" type="slidenum">
              <a:rPr lang="en-US" smtClean="0"/>
              <a:pPr/>
              <a:t>49</a:t>
            </a:fld>
            <a:endParaRPr lang="en-US" smtClean="0"/>
          </a:p>
        </p:txBody>
      </p:sp>
      <p:sp>
        <p:nvSpPr>
          <p:cNvPr id="123907" name="Slide Image Placeholder 1"/>
          <p:cNvSpPr>
            <a:spLocks noGrp="1" noRot="1" noChangeAspect="1" noTextEdit="1"/>
          </p:cNvSpPr>
          <p:nvPr>
            <p:ph type="sldImg"/>
          </p:nvPr>
        </p:nvSpPr>
        <p:spPr>
          <a:xfrm>
            <a:off x="1179513" y="698500"/>
            <a:ext cx="4649787" cy="3486150"/>
          </a:xfrm>
          <a:ln/>
        </p:spPr>
      </p:sp>
      <p:sp>
        <p:nvSpPr>
          <p:cNvPr id="123908" name="Notes Placeholder 2"/>
          <p:cNvSpPr>
            <a:spLocks noGrp="1"/>
          </p:cNvSpPr>
          <p:nvPr>
            <p:ph type="body" idx="1"/>
          </p:nvPr>
        </p:nvSpPr>
        <p:spPr>
          <a:xfrm>
            <a:off x="701040" y="4416712"/>
            <a:ext cx="5608320" cy="4181217"/>
          </a:xfrm>
          <a:noFill/>
          <a:ln/>
        </p:spPr>
        <p:txBody>
          <a:bodyPr/>
          <a:lstStyle/>
          <a:p>
            <a:pPr defTabSz="927842" eaLnBrk="1" hangingPunct="1"/>
            <a:r>
              <a:rPr lang="en-US" dirty="0" smtClean="0"/>
              <a:t>Another way you can speed up process is to supply us copies of your medical records for the prior 12 to 24 months. Also, provide as much information as possible when you’re filling out the disability report form. Give us information about treating sources: address, phone number, doctor you saw, medications, what you were treated for, and any additional details. Also, make sure you fill out a release of information form. There are no medical sources that will release information to us without this form. If you have child as young as 13 some facilities, like mental health, will also require the child to sign the release form. So it’s better to always have the child sign too. </a:t>
            </a:r>
          </a:p>
          <a:p>
            <a:pPr eaLnBrk="1" hangingPunct="1"/>
            <a:endParaRPr lang="en-US" dirty="0" smtClean="0"/>
          </a:p>
        </p:txBody>
      </p:sp>
      <p:sp>
        <p:nvSpPr>
          <p:cNvPr id="123909" name="Slide Number Placeholder 3"/>
          <p:cNvSpPr txBox="1">
            <a:spLocks noGrp="1"/>
          </p:cNvSpPr>
          <p:nvPr/>
        </p:nvSpPr>
        <p:spPr bwMode="auto">
          <a:xfrm>
            <a:off x="3970938" y="8830218"/>
            <a:ext cx="3037840" cy="464580"/>
          </a:xfrm>
          <a:prstGeom prst="rect">
            <a:avLst/>
          </a:prstGeom>
          <a:noFill/>
          <a:ln w="9525">
            <a:noFill/>
            <a:miter lim="800000"/>
            <a:headEnd/>
            <a:tailEnd/>
          </a:ln>
        </p:spPr>
        <p:txBody>
          <a:bodyPr lIns="92784" tIns="46392" rIns="92784" bIns="46392" anchor="b"/>
          <a:lstStyle/>
          <a:p>
            <a:pPr algn="r" eaLnBrk="1" hangingPunct="1"/>
            <a:fld id="{28CCA81B-D9BD-422C-86B9-38BFEBD08170}" type="slidenum">
              <a:rPr lang="en-US" sz="1200"/>
              <a:pPr algn="r" eaLnBrk="1" hangingPunct="1"/>
              <a:t>49</a:t>
            </a:fld>
            <a:endParaRPr lang="en-US" sz="1200" dirty="0"/>
          </a:p>
        </p:txBody>
      </p:sp>
    </p:spTree>
    <p:extLst>
      <p:ext uri="{BB962C8B-B14F-4D97-AF65-F5344CB8AC3E}">
        <p14:creationId xmlns:p14="http://schemas.microsoft.com/office/powerpoint/2010/main" val="398917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C2792F8-DBC0-40DE-A777-D4FB383F3BD8}" type="slidenum">
              <a:rPr lang="en-US" smtClean="0"/>
              <a:pPr/>
              <a:t>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545253" y="4341417"/>
            <a:ext cx="5608320" cy="4184421"/>
          </a:xfrm>
          <a:noFill/>
          <a:ln/>
        </p:spPr>
        <p:txBody>
          <a:bodyPr/>
          <a:lstStyle/>
          <a:p>
            <a:pPr defTabSz="927842" eaLnBrk="1" hangingPunct="1"/>
            <a:r>
              <a:rPr lang="en-US" dirty="0" smtClean="0"/>
              <a:t>Social Security Disability Insurance pays benefits to someone who has worked before and paid into FICA taxes and then become disabled. On the other hand, the Supplemental Security Income program is based on limited income and resources.</a:t>
            </a:r>
          </a:p>
          <a:p>
            <a:pPr eaLnBrk="1" hangingPunct="1"/>
            <a:endParaRPr lang="en-US" sz="2000" b="1" dirty="0" smtClean="0"/>
          </a:p>
        </p:txBody>
      </p:sp>
    </p:spTree>
    <p:extLst>
      <p:ext uri="{BB962C8B-B14F-4D97-AF65-F5344CB8AC3E}">
        <p14:creationId xmlns:p14="http://schemas.microsoft.com/office/powerpoint/2010/main" val="38644521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AF22C73-B5CF-4E27-A3BF-40EC9A80DCCC}" type="slidenum">
              <a:rPr lang="en-US" smtClean="0"/>
              <a:pPr/>
              <a:t>50</a:t>
            </a:fld>
            <a:endParaRPr lang="en-US" smtClean="0"/>
          </a:p>
        </p:txBody>
      </p:sp>
      <p:sp>
        <p:nvSpPr>
          <p:cNvPr id="124931" name="Slide Image Placeholder 1"/>
          <p:cNvSpPr>
            <a:spLocks noGrp="1" noRot="1" noChangeAspect="1" noTextEdit="1"/>
          </p:cNvSpPr>
          <p:nvPr>
            <p:ph type="sldImg"/>
          </p:nvPr>
        </p:nvSpPr>
        <p:spPr>
          <a:xfrm>
            <a:off x="1179513" y="698500"/>
            <a:ext cx="4649787" cy="3486150"/>
          </a:xfrm>
          <a:ln/>
        </p:spPr>
      </p:sp>
      <p:sp>
        <p:nvSpPr>
          <p:cNvPr id="124932" name="Notes Placeholder 2"/>
          <p:cNvSpPr>
            <a:spLocks noGrp="1"/>
          </p:cNvSpPr>
          <p:nvPr>
            <p:ph type="body" idx="1"/>
          </p:nvPr>
        </p:nvSpPr>
        <p:spPr>
          <a:xfrm>
            <a:off x="701040" y="4416712"/>
            <a:ext cx="5608320" cy="4181217"/>
          </a:xfrm>
          <a:noFill/>
          <a:ln/>
        </p:spPr>
        <p:txBody>
          <a:bodyPr/>
          <a:lstStyle/>
          <a:p>
            <a:pPr defTabSz="927842" eaLnBrk="1" hangingPunct="1"/>
            <a:r>
              <a:rPr lang="en-US" dirty="0" smtClean="0"/>
              <a:t>If you get a consultative exam appointment and you find out that you can’t make it or you have another doctor’s appointment that same day, call the DDS. Call them immediately and inform them of any problem that will interfere with attending you attending you appointment. </a:t>
            </a:r>
          </a:p>
          <a:p>
            <a:pPr eaLnBrk="1" hangingPunct="1"/>
            <a:endParaRPr lang="en-US" dirty="0" smtClean="0"/>
          </a:p>
        </p:txBody>
      </p:sp>
      <p:sp>
        <p:nvSpPr>
          <p:cNvPr id="124933" name="Slide Number Placeholder 3"/>
          <p:cNvSpPr txBox="1">
            <a:spLocks noGrp="1"/>
          </p:cNvSpPr>
          <p:nvPr/>
        </p:nvSpPr>
        <p:spPr bwMode="auto">
          <a:xfrm>
            <a:off x="3970938" y="8830218"/>
            <a:ext cx="3037840" cy="464580"/>
          </a:xfrm>
          <a:prstGeom prst="rect">
            <a:avLst/>
          </a:prstGeom>
          <a:noFill/>
          <a:ln w="9525">
            <a:noFill/>
            <a:miter lim="800000"/>
            <a:headEnd/>
            <a:tailEnd/>
          </a:ln>
        </p:spPr>
        <p:txBody>
          <a:bodyPr lIns="92784" tIns="46392" rIns="92784" bIns="46392" anchor="b"/>
          <a:lstStyle/>
          <a:p>
            <a:pPr algn="r" eaLnBrk="1" hangingPunct="1"/>
            <a:fld id="{056E4176-E2DA-4341-B67B-63A01EB57D9B}" type="slidenum">
              <a:rPr lang="en-US" sz="1200"/>
              <a:pPr algn="r" eaLnBrk="1" hangingPunct="1"/>
              <a:t>50</a:t>
            </a:fld>
            <a:endParaRPr lang="en-US" sz="1200" dirty="0"/>
          </a:p>
        </p:txBody>
      </p:sp>
    </p:spTree>
    <p:extLst>
      <p:ext uri="{BB962C8B-B14F-4D97-AF65-F5344CB8AC3E}">
        <p14:creationId xmlns:p14="http://schemas.microsoft.com/office/powerpoint/2010/main" val="3538770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912CF9D-15A1-4A7A-A3FD-6AA7287BEE78}" type="slidenum">
              <a:rPr lang="en-US" smtClean="0"/>
              <a:pPr/>
              <a:t>51</a:t>
            </a:fld>
            <a:endParaRPr lang="en-US" smtClean="0"/>
          </a:p>
        </p:txBody>
      </p:sp>
      <p:sp>
        <p:nvSpPr>
          <p:cNvPr id="125955" name="Rectangle 7"/>
          <p:cNvSpPr txBox="1">
            <a:spLocks noGrp="1" noChangeArrowheads="1"/>
          </p:cNvSpPr>
          <p:nvPr/>
        </p:nvSpPr>
        <p:spPr bwMode="auto">
          <a:xfrm>
            <a:off x="3970938" y="8830218"/>
            <a:ext cx="3037840" cy="464580"/>
          </a:xfrm>
          <a:prstGeom prst="rect">
            <a:avLst/>
          </a:prstGeom>
          <a:noFill/>
          <a:ln w="9525">
            <a:noFill/>
            <a:miter lim="800000"/>
            <a:headEnd/>
            <a:tailEnd/>
          </a:ln>
        </p:spPr>
        <p:txBody>
          <a:bodyPr lIns="92784" tIns="46392" rIns="92784" bIns="46392" anchor="b"/>
          <a:lstStyle/>
          <a:p>
            <a:pPr algn="r" eaLnBrk="1" hangingPunct="1"/>
            <a:fld id="{54ED2C72-5632-463B-9134-A2008EAA54A3}" type="slidenum">
              <a:rPr lang="en-US" sz="1200"/>
              <a:pPr algn="r" eaLnBrk="1" hangingPunct="1"/>
              <a:t>51</a:t>
            </a:fld>
            <a:endParaRPr lang="en-US" sz="1200" dirty="0"/>
          </a:p>
        </p:txBody>
      </p:sp>
      <p:sp>
        <p:nvSpPr>
          <p:cNvPr id="125956" name="Rectangle 2"/>
          <p:cNvSpPr>
            <a:spLocks noGrp="1" noRot="1" noChangeAspect="1" noChangeArrowheads="1" noTextEdit="1"/>
          </p:cNvSpPr>
          <p:nvPr>
            <p:ph type="sldImg"/>
          </p:nvPr>
        </p:nvSpPr>
        <p:spPr>
          <a:xfrm>
            <a:off x="1179513" y="698500"/>
            <a:ext cx="4649787" cy="3486150"/>
          </a:xfrm>
          <a:ln/>
        </p:spPr>
      </p:sp>
      <p:sp>
        <p:nvSpPr>
          <p:cNvPr id="125957" name="Rectangle 3"/>
          <p:cNvSpPr>
            <a:spLocks noGrp="1" noChangeArrowheads="1"/>
          </p:cNvSpPr>
          <p:nvPr>
            <p:ph type="body" idx="1"/>
          </p:nvPr>
        </p:nvSpPr>
        <p:spPr>
          <a:xfrm>
            <a:off x="701040" y="4416712"/>
            <a:ext cx="5608320" cy="4181217"/>
          </a:xfrm>
          <a:noFill/>
          <a:ln/>
        </p:spPr>
        <p:txBody>
          <a:bodyPr/>
          <a:lstStyle/>
          <a:p>
            <a:pPr defTabSz="927842" eaLnBrk="1" hangingPunct="1"/>
            <a:r>
              <a:rPr lang="en-US" dirty="0" smtClean="0"/>
              <a:t>If you get a request for information from the DDS, whether it’s forms, an appointment letter, a  letter asking you to call, etc...please always respond to request for information. I f you don’t understand what is being asked or you need more time, be sure to call. The phone numbers you need will always be listed on the letter.</a:t>
            </a:r>
          </a:p>
          <a:p>
            <a:pPr defTabSz="927842" eaLnBrk="1" hangingPunct="1"/>
            <a:r>
              <a:rPr lang="en-US" dirty="0" smtClean="0"/>
              <a:t>If we send you the activities of daily living form, give us as much information as possible. If you’ve been working, describe this work. If you have pain or other symptoms, describe them. </a:t>
            </a:r>
          </a:p>
          <a:p>
            <a:pPr eaLnBrk="1" hangingPunct="1"/>
            <a:endParaRPr lang="en-US" dirty="0" smtClean="0"/>
          </a:p>
        </p:txBody>
      </p:sp>
    </p:spTree>
    <p:extLst>
      <p:ext uri="{BB962C8B-B14F-4D97-AF65-F5344CB8AC3E}">
        <p14:creationId xmlns:p14="http://schemas.microsoft.com/office/powerpoint/2010/main" val="22382889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AA3DE0F-FB04-40F7-8E24-A12BD20EA444}" type="slidenum">
              <a:rPr lang="en-US" smtClean="0"/>
              <a:pPr/>
              <a:t>52</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defTabSz="927842" eaLnBrk="1" hangingPunct="1"/>
            <a:r>
              <a:rPr lang="en-US" dirty="0" smtClean="0"/>
              <a:t>If you are denied your claim for benefits, you can appeal. You can appeal online. So if for some reason we deny your claim, you have 60 days to file an appeal. </a:t>
            </a:r>
          </a:p>
          <a:p>
            <a:pPr eaLnBrk="1" hangingPunct="1"/>
            <a:endParaRPr lang="en-US" sz="1600" b="1" dirty="0" smtClean="0"/>
          </a:p>
        </p:txBody>
      </p:sp>
    </p:spTree>
    <p:extLst>
      <p:ext uri="{BB962C8B-B14F-4D97-AF65-F5344CB8AC3E}">
        <p14:creationId xmlns:p14="http://schemas.microsoft.com/office/powerpoint/2010/main" val="28989340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CFA3A373-8888-47AE-AA87-BC2EF5D3E038}" type="slidenum">
              <a:rPr lang="en-US" smtClean="0"/>
              <a:pPr/>
              <a:t>53</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z="1600" dirty="0" smtClean="0"/>
              <a:t>You can find do file the</a:t>
            </a:r>
            <a:r>
              <a:rPr lang="en-US" sz="1600" baseline="0" dirty="0" smtClean="0"/>
              <a:t> appeal right here online. </a:t>
            </a:r>
            <a:r>
              <a:rPr lang="en-US" sz="1600" dirty="0" smtClean="0"/>
              <a:t>We don’t want to look forward to denials, but it happens.</a:t>
            </a:r>
            <a:endParaRPr lang="en-US" sz="1600" b="1" dirty="0" smtClean="0"/>
          </a:p>
        </p:txBody>
      </p:sp>
    </p:spTree>
    <p:extLst>
      <p:ext uri="{BB962C8B-B14F-4D97-AF65-F5344CB8AC3E}">
        <p14:creationId xmlns:p14="http://schemas.microsoft.com/office/powerpoint/2010/main" val="2235760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6E5659DD-1B35-4B21-BF09-2FBEDC843911}" type="slidenum">
              <a:rPr lang="en-US" smtClean="0"/>
              <a:pPr/>
              <a:t>54</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defTabSz="927842" eaLnBrk="1" hangingPunct="1"/>
            <a:r>
              <a:rPr lang="en-US" dirty="0" smtClean="0"/>
              <a:t>There’s a wealth of information on our website. There’s our home page, forms and publications. If there’s a form you need, you can get a lot of it online.</a:t>
            </a:r>
          </a:p>
          <a:p>
            <a:pPr eaLnBrk="1" hangingPunct="1"/>
            <a:endParaRPr lang="en-US" sz="1600" b="1" dirty="0" smtClean="0"/>
          </a:p>
        </p:txBody>
      </p:sp>
    </p:spTree>
    <p:extLst>
      <p:ext uri="{BB962C8B-B14F-4D97-AF65-F5344CB8AC3E}">
        <p14:creationId xmlns:p14="http://schemas.microsoft.com/office/powerpoint/2010/main" val="1825614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3A609515-70D5-4362-B31C-255E193B92B6}" type="slidenum">
              <a:rPr lang="en-US" smtClean="0"/>
              <a:pPr/>
              <a:t>55</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defTabSz="927842" eaLnBrk="1" hangingPunct="1"/>
            <a:r>
              <a:rPr lang="en-US" dirty="0" smtClean="0"/>
              <a:t>There’s a lot of information on here (on the website). Today we talked primarily about extracting information and applying for disability online. I think the final thought I can leave with is this. If you’re applying for benefits, regular or SSI, you should begin the disability report online because it saves time and you’ll do a better job.</a:t>
            </a:r>
          </a:p>
          <a:p>
            <a:pPr eaLnBrk="1" hangingPunct="1"/>
            <a:endParaRPr lang="en-US" sz="1600" b="1" dirty="0" smtClean="0"/>
          </a:p>
        </p:txBody>
      </p:sp>
    </p:spTree>
    <p:extLst>
      <p:ext uri="{BB962C8B-B14F-4D97-AF65-F5344CB8AC3E}">
        <p14:creationId xmlns:p14="http://schemas.microsoft.com/office/powerpoint/2010/main" val="11720703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920DDFD-A0F1-42EE-BAB8-A12BC913B95E}" type="slidenum">
              <a:rPr lang="en-US" smtClean="0"/>
              <a:pPr/>
              <a:t>56</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z="2000" b="1" dirty="0" smtClean="0"/>
          </a:p>
        </p:txBody>
      </p:sp>
    </p:spTree>
    <p:extLst>
      <p:ext uri="{BB962C8B-B14F-4D97-AF65-F5344CB8AC3E}">
        <p14:creationId xmlns:p14="http://schemas.microsoft.com/office/powerpoint/2010/main" val="24830111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31960" indent="-231960">
              <a:buAutoNum type="arabicPeriod"/>
            </a:pPr>
            <a:r>
              <a:rPr lang="en-US" dirty="0" smtClean="0"/>
              <a:t>Gather information early. If you or your child are turning 18 or will be in 3 months, don’t wait 3 months to start gathering information. Gather everything ahead of time and have it ready to go. </a:t>
            </a:r>
          </a:p>
          <a:p>
            <a:pPr marL="231960" indent="-231960">
              <a:buAutoNum type="arabicPeriod"/>
            </a:pPr>
            <a:r>
              <a:rPr lang="en-US" dirty="0" smtClean="0"/>
              <a:t>One way to help you organize everything is the adult disability starter kit. You can access it from the website. There’s a link on “adult 18 and over”  tab and one of the first steps links to this kit. This isn’t a kit you fill out and turn back in but it is a great way to get started and get organized. It goes through a list of the records you need to turn in, there’s a checklist you can print out. There’s a medical and work history sheet which will help you answer questions you might get from a social security representative.</a:t>
            </a:r>
          </a:p>
          <a:p>
            <a:pPr lvl="0"/>
            <a:r>
              <a:rPr lang="en-US" dirty="0" smtClean="0"/>
              <a:t>3. Use the Social Security blue book online. It gives you idea of what SSA is looking for. Sometimes people have family doctors for years and years and they may work for you. But you can get into this book and copy and paste the part that pertains to you. Then take that in to your doctor and see if they’ll put that in their notes. I’m not going to say it happens always that way, some are willing to do it and some are not. But it can’t hurt to ask.</a:t>
            </a:r>
          </a:p>
          <a:p>
            <a:pPr lvl="0"/>
            <a:r>
              <a:rPr lang="en-US" dirty="0" smtClean="0"/>
              <a:t>4. Next tip is to know what it means to be disabled under social security. You’re getting a head start by watching this presentation. A lot of people say “Well, my doctor says I’m disabled, so I should be able to get disability benefits.” But it’s not just a medical diagnosis, as these guys mentioned. It’s really showing what your ability to work is and that you a have limited ability. You can get this information from a benefits planner.</a:t>
            </a:r>
          </a:p>
          <a:p>
            <a:pPr lvl="0"/>
            <a:r>
              <a:rPr lang="en-US" dirty="0" smtClean="0"/>
              <a:t>5. Next, be thorough. Read everything you get and do what it says. If something says sign and date, then do that. Don’t just sign it and forget the date. I’ve seen cases be denied because someone didn’t date the release of information forms. Don’t just skim the things you receive, read each step because it’s all important. And those letters that you get from DDS, that’s important, very important. Follow the instructions and do what they’re asking and do it in a timely manner. I’ve had people come in who threw out a letter they received, don’t do that. Keep things and open them up; go over the information with a benefits planner.</a:t>
            </a:r>
          </a:p>
          <a:p>
            <a:pPr lvl="0"/>
            <a:r>
              <a:rPr lang="en-US" dirty="0" smtClean="0"/>
              <a:t>6. And the other thing is, if you send in information, always make copies of what you send in. That way you can refer to what you have in front of you when you’re talking to SSA. You can also have proof that you turned things in. Remember that the whole time you’re on benefits.</a:t>
            </a:r>
          </a:p>
          <a:p>
            <a:pPr lvl="0"/>
            <a:r>
              <a:rPr lang="en-US" dirty="0" smtClean="0"/>
              <a:t>7. Last, you don’t have to quit your life to apply for benefits. You don’t have to quit work and stop everything; you can be working through this whole process.</a:t>
            </a:r>
          </a:p>
          <a:p>
            <a:endParaRPr lang="en-US" dirty="0"/>
          </a:p>
        </p:txBody>
      </p:sp>
      <p:sp>
        <p:nvSpPr>
          <p:cNvPr id="4" name="Slide Number Placeholder 3"/>
          <p:cNvSpPr>
            <a:spLocks noGrp="1"/>
          </p:cNvSpPr>
          <p:nvPr>
            <p:ph type="sldNum" sz="quarter" idx="10"/>
          </p:nvPr>
        </p:nvSpPr>
        <p:spPr/>
        <p:txBody>
          <a:bodyPr/>
          <a:lstStyle/>
          <a:p>
            <a:pPr>
              <a:defRPr/>
            </a:pPr>
            <a:fld id="{019CA5E5-2726-40E7-B796-F76B9D94B659}" type="slidenum">
              <a:rPr lang="en-US" smtClean="0"/>
              <a:pPr>
                <a:defRPr/>
              </a:pPr>
              <a:t>57</a:t>
            </a:fld>
            <a:endParaRPr lang="en-US"/>
          </a:p>
        </p:txBody>
      </p:sp>
    </p:spTree>
    <p:extLst>
      <p:ext uri="{BB962C8B-B14F-4D97-AF65-F5344CB8AC3E}">
        <p14:creationId xmlns:p14="http://schemas.microsoft.com/office/powerpoint/2010/main" val="34412324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So I started this process in the end of January, I called DDRC and they gave me the phone number.  I called and spent a lot of time on phone, I had to push lots of buttons and answer a lot of questions before talking to a human. I probably spent more than an hour on the phone. They have me the information to do the application online, which I did. It took me about 2 hours and I did it all in one sitting because I didn’t want to go back to it over time. It took a lot of looking back. He was a preemie so I went back really far, to when he was a baby, which I probably didn’t need to do, but I did. He had a lot of doctors. So I gathered all of that information, address, phone numbers, and all the things they’ve done over the last 18 years. It took quite a while.</a:t>
            </a:r>
          </a:p>
          <a:p>
            <a:r>
              <a:rPr lang="en-US" dirty="0" smtClean="0"/>
              <a:t> </a:t>
            </a:r>
          </a:p>
          <a:p>
            <a:r>
              <a:rPr lang="en-US" dirty="0" smtClean="0"/>
              <a:t> I also contacted parents through support groups and asked if they did it online, if they did a phone interview or in person interview. I tried to figure out what I should expect. The parents I talk to didn’t do the application online. I submitted it in February and I was told by many parents that I did it too early and I’d be denied and set back 6 months so I thought I blew it. </a:t>
            </a:r>
          </a:p>
          <a:p>
            <a:r>
              <a:rPr lang="en-US" dirty="0" smtClean="0"/>
              <a:t> </a:t>
            </a:r>
          </a:p>
          <a:p>
            <a:r>
              <a:rPr lang="en-US" dirty="0" smtClean="0"/>
              <a:t>I did phone interview in February and they said they needed to look at my income so we got off the phone and they did that. Then we set up in person interview for the first week of march. I opened him up a checking account at our bank, just for $25. And I got him a debit card so they had somewhere to put his check. I opened it up in my name for him.</a:t>
            </a:r>
          </a:p>
          <a:p>
            <a:r>
              <a:rPr lang="en-US" dirty="0" smtClean="0"/>
              <a:t> </a:t>
            </a:r>
          </a:p>
          <a:p>
            <a:r>
              <a:rPr lang="en-US" dirty="0" smtClean="0"/>
              <a:t>Then, I wrote all of his doctors letters asking them to write a letter saying his disability was from birth and that it limits his ability to work and to work for long periods of time. I got letters from 3 of his doctors. I got medical records from Children’s Hospital and Rose Medical Center. I thought I had to go all the way back, but you only need to go back one year, so remember that. </a:t>
            </a:r>
          </a:p>
          <a:p>
            <a:r>
              <a:rPr lang="en-US" dirty="0" smtClean="0"/>
              <a:t> </a:t>
            </a:r>
          </a:p>
          <a:p>
            <a:r>
              <a:rPr lang="en-US" dirty="0" smtClean="0"/>
              <a:t>In my situation, with </a:t>
            </a:r>
            <a:r>
              <a:rPr lang="en-US" dirty="0" err="1" smtClean="0"/>
              <a:t>Skyler</a:t>
            </a:r>
            <a:r>
              <a:rPr lang="en-US" dirty="0" smtClean="0"/>
              <a:t>, it’s obvious that he has a disability and the letters from his doctor were sufficient. I signed one medical release form so the representative could go to Children’s for information. I didn’t need to bring in pages and pages of records which is good because that can be expensive and lengthy. It would’ve cost $200 to get everything from Children’s. In our case, I didn’t need lengthy records, just the doctors’ letters.</a:t>
            </a:r>
          </a:p>
          <a:p>
            <a:r>
              <a:rPr lang="en-US" dirty="0" smtClean="0"/>
              <a:t> </a:t>
            </a:r>
          </a:p>
          <a:p>
            <a:r>
              <a:rPr lang="en-US" dirty="0" smtClean="0"/>
              <a:t>I wrote up a rental agreement with him. He and I signed it and agreed on the amount of $650 monthly. That’s our house payment and food divided by 3. I’m excited to finally have him paying. But we’ll see what he thinks when it really happens. He doesn’t like to give up money. </a:t>
            </a:r>
          </a:p>
          <a:p>
            <a:r>
              <a:rPr lang="en-US" dirty="0" smtClean="0"/>
              <a:t> </a:t>
            </a:r>
          </a:p>
          <a:p>
            <a:r>
              <a:rPr lang="en-US" dirty="0" smtClean="0"/>
              <a:t>We went to an SSI meeting. It went well and took about 30-40 minutes, probably because we did all of the work online prior to the meeting. She took the letters and copied them and we had to sign stuff. I’m his representative payee so they had to ask me a bunch of questions. It went smoother and better than I expected. We were lucky and I’m glad it went well. He was approved immediately because of his disability. </a:t>
            </a:r>
          </a:p>
          <a:p>
            <a:r>
              <a:rPr lang="en-US" dirty="0" smtClean="0"/>
              <a:t> </a:t>
            </a:r>
          </a:p>
          <a:p>
            <a:r>
              <a:rPr lang="en-US" dirty="0" smtClean="0"/>
              <a:t>April is his first full month of being 18 and he’ll receive checks then. For me as parent, it’s a huge thing because it’s not what I had expected us to be doing when he turned 18. Emotionally it was huge but my husband didn’t really care. I will say that when you go through the school thing, you try to look at strengths and making them independent. You try to look beyond the disability. With this, you have to focus on how disabled they are and how limited they actually are. So, for me that was a very difficult step. The word incapacitated is a huge word for me. It was an emotional thing but now that I’ve seen this training and seen how you do this thing online, it is a piece of cake. The meeting went well and that really reduced my anxiety about the whole situation. And that’s all I have to say.</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019CA5E5-2726-40E7-B796-F76B9D94B659}" type="slidenum">
              <a:rPr lang="en-US" smtClean="0"/>
              <a:pPr>
                <a:defRPr/>
              </a:pPr>
              <a:t>58</a:t>
            </a:fld>
            <a:endParaRPr lang="en-US"/>
          </a:p>
        </p:txBody>
      </p:sp>
    </p:spTree>
    <p:extLst>
      <p:ext uri="{BB962C8B-B14F-4D97-AF65-F5344CB8AC3E}">
        <p14:creationId xmlns:p14="http://schemas.microsoft.com/office/powerpoint/2010/main" val="25772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7F6D721-CEC3-447D-9410-4CB7BFA47224}" type="slidenum">
              <a:rPr lang="en-US" smtClean="0"/>
              <a:pPr/>
              <a:t>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701040" y="4341417"/>
            <a:ext cx="5608320" cy="4184421"/>
          </a:xfrm>
          <a:noFill/>
          <a:ln/>
        </p:spPr>
        <p:txBody>
          <a:bodyPr/>
          <a:lstStyle/>
          <a:p>
            <a:pPr eaLnBrk="1" hangingPunct="1"/>
            <a:r>
              <a:rPr lang="en-US" sz="2000" b="0" dirty="0" smtClean="0"/>
              <a:t>I’ve highlighted a couple of aspects of these programs, by these stars here, including some frequently asked questions, so let’s take a look at that. </a:t>
            </a:r>
          </a:p>
        </p:txBody>
      </p:sp>
    </p:spTree>
    <p:extLst>
      <p:ext uri="{BB962C8B-B14F-4D97-AF65-F5344CB8AC3E}">
        <p14:creationId xmlns:p14="http://schemas.microsoft.com/office/powerpoint/2010/main" val="80929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98F39AE-B9F1-4367-858C-6B31B1A5E006}" type="slidenum">
              <a:rPr lang="en-US" smtClean="0"/>
              <a:pPr/>
              <a:t>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Let’s look at number 6: What is the difference between SSI and SSDI?</a:t>
            </a:r>
            <a:endParaRPr lang="en-US" sz="2000" dirty="0" smtClean="0"/>
          </a:p>
        </p:txBody>
      </p:sp>
    </p:spTree>
    <p:extLst>
      <p:ext uri="{BB962C8B-B14F-4D97-AF65-F5344CB8AC3E}">
        <p14:creationId xmlns:p14="http://schemas.microsoft.com/office/powerpoint/2010/main" val="51819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9F96E7F-CFAB-4D27-8F00-0C6D3E7B68AC}" type="slidenum">
              <a:rPr lang="en-US" smtClean="0"/>
              <a:pPr/>
              <a:t>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dirty="0" smtClean="0"/>
              <a:t>SSDI looks at your disability and if you’ve paid into FICA taxes in the past while working.  Then you get coverage based on quarters worked. In 2009, one quarter was worth $1090.</a:t>
            </a:r>
          </a:p>
          <a:p>
            <a:r>
              <a:rPr lang="en-US" dirty="0" smtClean="0"/>
              <a:t>SSI doesn’t look at if you’ve worked, it’s financially needs based. We look at income and resources. </a:t>
            </a:r>
          </a:p>
          <a:p>
            <a:pPr eaLnBrk="1" hangingPunct="1"/>
            <a:endParaRPr lang="en-US" sz="1600" b="1" dirty="0" smtClean="0">
              <a:solidFill>
                <a:srgbClr val="FF0000"/>
              </a:solidFill>
            </a:endParaRPr>
          </a:p>
        </p:txBody>
      </p:sp>
    </p:spTree>
    <p:extLst>
      <p:ext uri="{BB962C8B-B14F-4D97-AF65-F5344CB8AC3E}">
        <p14:creationId xmlns:p14="http://schemas.microsoft.com/office/powerpoint/2010/main" val="347340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43C6CA1-30E4-44D2-8B9C-7539A5B70247}" type="slidenum">
              <a:rPr lang="en-US" smtClean="0"/>
              <a:pPr/>
              <a:t>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z="2000" dirty="0" smtClean="0"/>
              <a:t>A good way to stay on top of these topics is to have information emailed to you. It’s a good way to stay informed.</a:t>
            </a:r>
            <a:endParaRPr lang="en-US" sz="2000" b="1" dirty="0" smtClean="0"/>
          </a:p>
        </p:txBody>
      </p:sp>
    </p:spTree>
    <p:extLst>
      <p:ext uri="{BB962C8B-B14F-4D97-AF65-F5344CB8AC3E}">
        <p14:creationId xmlns:p14="http://schemas.microsoft.com/office/powerpoint/2010/main" val="6382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818D9E-179A-4470-A53D-2381F744E3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C14A5-84E1-492F-AD1D-C0F1DF0B41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1BB109-7F3B-45A8-9AF7-79A0A533DB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B9D117-2BB4-4454-AE9D-9862DC0078B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B574B0-0414-4953-A5E9-9E9D482B3A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28EED4-E3B4-4502-8C4C-7DF5AEB782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62881F-48C9-472F-92FC-D344D0ED6B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C1FA0F-539B-4BC9-B986-A709003456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8746FA-3A58-44E6-9CE0-659B842519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1C342E-822E-4E58-B1F7-EF609212BA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1BB9C3-9739-46BC-9BDB-32E563FCC6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7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67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67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9643720-39BD-440F-A1D0-4187049B4F80}" type="slidenum">
              <a:rPr lang="en-US"/>
              <a:pPr>
                <a:defRPr/>
              </a:pPr>
              <a:t>‹#›</a:t>
            </a:fld>
            <a:endParaRPr lang="en-US"/>
          </a:p>
        </p:txBody>
      </p:sp>
      <p:sp>
        <p:nvSpPr>
          <p:cNvPr id="4" name="AutoShape 13"/>
          <p:cNvSpPr>
            <a:spLocks noChangeArrowheads="1"/>
          </p:cNvSpPr>
          <p:nvPr/>
        </p:nvSpPr>
        <p:spPr bwMode="auto">
          <a:xfrm>
            <a:off x="381000" y="160020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DE0000"/>
          </a:solidFill>
          <a:ln w="9525">
            <a:solidFill>
              <a:srgbClr val="DE0000"/>
            </a:solidFill>
            <a:round/>
            <a:headEnd/>
            <a:tailEnd/>
          </a:ln>
        </p:spPr>
        <p:txBody>
          <a:bodyPr/>
          <a:lstStyle/>
          <a:p>
            <a:pPr eaLnBrk="1" hangingPunct="1">
              <a:defRPr/>
            </a:pPr>
            <a:endParaRPr lang="en-US" sz="2400">
              <a:latin typeface="Times New Roman" pitchFamily="18" charset="0"/>
              <a:cs typeface="+mn-cs"/>
            </a:endParaRPr>
          </a:p>
        </p:txBody>
      </p:sp>
      <p:sp>
        <p:nvSpPr>
          <p:cNvPr id="2" name="AutoShape 13"/>
          <p:cNvSpPr>
            <a:spLocks noChangeArrowheads="1"/>
          </p:cNvSpPr>
          <p:nvPr userDrawn="1"/>
        </p:nvSpPr>
        <p:spPr bwMode="auto">
          <a:xfrm>
            <a:off x="381000" y="160020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DE0000"/>
          </a:solidFill>
          <a:ln w="9525">
            <a:solidFill>
              <a:srgbClr val="DE0000"/>
            </a:solidFill>
            <a:round/>
            <a:headEnd/>
            <a:tailEnd/>
          </a:ln>
        </p:spPr>
        <p:txBody>
          <a:bodyPr/>
          <a:lstStyle/>
          <a:p>
            <a:pPr eaLnBrk="1" hangingPunct="1">
              <a:defRPr/>
            </a:pPr>
            <a:endParaRPr lang="en-US" sz="2400">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0.png"/><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hyperlink" Target="http://www.ssa.gov/disability/professionals/bluebook/index.htm"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26.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7.wmf"/><Relationship Id="rId5" Type="http://schemas.openxmlformats.org/officeDocument/2006/relationships/notesSlide" Target="../notesSlides/notesSlide37.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28.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29.gif"/><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30.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hyperlink" Target="http://www.ssa.gov/disability/professionals/bluebook/12.00-MentalDisorders-Adult.htm" TargetMode="Externa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31.wmf"/><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85.xml"/><Relationship Id="rId7" Type="http://schemas.openxmlformats.org/officeDocument/2006/relationships/hyperlink" Target="http://www.ssa.gov/pubs/10087.html" TargetMode="External"/><Relationship Id="rId2" Type="http://schemas.openxmlformats.org/officeDocument/2006/relationships/tags" Target="../tags/tag84.xml"/><Relationship Id="rId1" Type="http://schemas.openxmlformats.org/officeDocument/2006/relationships/vmlDrawing" Target="../drawings/vmlDrawing1.vml"/><Relationship Id="rId6" Type="http://schemas.openxmlformats.org/officeDocument/2006/relationships/notesSlide" Target="../notesSlides/notesSlide46.xml"/><Relationship Id="rId5" Type="http://schemas.openxmlformats.org/officeDocument/2006/relationships/slideLayout" Target="../slideLayouts/slideLayout7.xml"/><Relationship Id="rId4" Type="http://schemas.openxmlformats.org/officeDocument/2006/relationships/tags" Target="../tags/tag86.xml"/><Relationship Id="rId9" Type="http://schemas.openxmlformats.org/officeDocument/2006/relationships/image" Target="../media/image32.wmf"/></Relationships>
</file>

<file path=ppt/slides/_rels/slide4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tags" Target="../tags/tag88.xml"/><Relationship Id="rId7" Type="http://schemas.openxmlformats.org/officeDocument/2006/relationships/oleObject" Target="../embeddings/oleObject2.bin"/><Relationship Id="rId2" Type="http://schemas.openxmlformats.org/officeDocument/2006/relationships/tags" Target="../tags/tag87.xml"/><Relationship Id="rId1" Type="http://schemas.openxmlformats.org/officeDocument/2006/relationships/vmlDrawing" Target="../drawings/vmlDrawing2.vml"/><Relationship Id="rId6" Type="http://schemas.openxmlformats.org/officeDocument/2006/relationships/notesSlide" Target="../notesSlides/notesSlide47.xml"/><Relationship Id="rId5" Type="http://schemas.openxmlformats.org/officeDocument/2006/relationships/slideLayout" Target="../slideLayouts/slideLayout7.xml"/><Relationship Id="rId4" Type="http://schemas.openxmlformats.org/officeDocument/2006/relationships/tags" Target="../tags/tag89.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91.xml"/><Relationship Id="rId7" Type="http://schemas.openxmlformats.org/officeDocument/2006/relationships/hyperlink" Target="http://www.ssa.gov/online/ssa-1696.html" TargetMode="External"/><Relationship Id="rId2" Type="http://schemas.openxmlformats.org/officeDocument/2006/relationships/tags" Target="../tags/tag90.xml"/><Relationship Id="rId1" Type="http://schemas.openxmlformats.org/officeDocument/2006/relationships/vmlDrawing" Target="../drawings/vmlDrawing3.vml"/><Relationship Id="rId6" Type="http://schemas.openxmlformats.org/officeDocument/2006/relationships/notesSlide" Target="../notesSlides/notesSlide48.xml"/><Relationship Id="rId5" Type="http://schemas.openxmlformats.org/officeDocument/2006/relationships/slideLayout" Target="../slideLayouts/slideLayout7.xml"/><Relationship Id="rId4" Type="http://schemas.openxmlformats.org/officeDocument/2006/relationships/tags" Target="../tags/tag92.xml"/><Relationship Id="rId9" Type="http://schemas.openxmlformats.org/officeDocument/2006/relationships/image" Target="../media/image33.wmf"/></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34.wmf"/><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tags" Target="../tags/tag96.xml"/><Relationship Id="rId7" Type="http://schemas.openxmlformats.org/officeDocument/2006/relationships/oleObject" Target="../embeddings/oleObject4.bin"/><Relationship Id="rId2" Type="http://schemas.openxmlformats.org/officeDocument/2006/relationships/tags" Target="../tags/tag95.xml"/><Relationship Id="rId1" Type="http://schemas.openxmlformats.org/officeDocument/2006/relationships/vmlDrawing" Target="../drawings/vmlDrawing4.vml"/><Relationship Id="rId6" Type="http://schemas.openxmlformats.org/officeDocument/2006/relationships/notesSlide" Target="../notesSlides/notesSlide50.xml"/><Relationship Id="rId5" Type="http://schemas.openxmlformats.org/officeDocument/2006/relationships/slideLayout" Target="../slideLayouts/slideLayout7.xml"/><Relationship Id="rId4" Type="http://schemas.openxmlformats.org/officeDocument/2006/relationships/tags" Target="../tags/tag9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36.png"/><Relationship Id="rId5" Type="http://schemas.openxmlformats.org/officeDocument/2006/relationships/hyperlink" Target="http://co.ba.ssa.gov/dcs/portal/graphicslib/graphics/Awards%20and%20Motivation/Awards%20and%20Motivation/Checklist.GIF" TargetMode="Externa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52.xml"/><Relationship Id="rId4"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5.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7.jpeg"/><Relationship Id="rId5" Type="http://schemas.openxmlformats.org/officeDocument/2006/relationships/notesSlide" Target="../notesSlides/notesSlide54.xml"/><Relationship Id="rId4"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11.pn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110.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04800" y="228600"/>
            <a:ext cx="8458200" cy="1295400"/>
          </a:xfrm>
        </p:spPr>
        <p:txBody>
          <a:bodyPr/>
          <a:lstStyle/>
          <a:p>
            <a:pPr eaLnBrk="1" hangingPunct="1"/>
            <a:r>
              <a:rPr lang="en-US" sz="4000" smtClean="0">
                <a:solidFill>
                  <a:schemeClr val="hlink"/>
                </a:solidFill>
              </a:rPr>
              <a:t>Social Security Administration </a:t>
            </a:r>
            <a:br>
              <a:rPr lang="en-US" sz="4000" smtClean="0">
                <a:solidFill>
                  <a:schemeClr val="hlink"/>
                </a:solidFill>
              </a:rPr>
            </a:br>
            <a:r>
              <a:rPr lang="en-US" sz="4000" smtClean="0">
                <a:solidFill>
                  <a:schemeClr val="hlink"/>
                </a:solidFill>
              </a:rPr>
              <a:t>Disability Benefits at Age 18</a:t>
            </a:r>
          </a:p>
        </p:txBody>
      </p:sp>
      <p:sp>
        <p:nvSpPr>
          <p:cNvPr id="6147" name="Rectangle 3"/>
          <p:cNvSpPr>
            <a:spLocks noGrp="1" noChangeArrowheads="1"/>
          </p:cNvSpPr>
          <p:nvPr>
            <p:ph type="subTitle" idx="4294967295"/>
          </p:nvPr>
        </p:nvSpPr>
        <p:spPr>
          <a:xfrm>
            <a:off x="304800" y="2438400"/>
            <a:ext cx="8382000" cy="2362200"/>
          </a:xfrm>
        </p:spPr>
        <p:txBody>
          <a:bodyPr/>
          <a:lstStyle/>
          <a:p>
            <a:pPr marL="0" indent="0" algn="ctr" eaLnBrk="1" hangingPunct="1">
              <a:lnSpc>
                <a:spcPct val="80000"/>
              </a:lnSpc>
              <a:buFontTx/>
              <a:buNone/>
            </a:pPr>
            <a:endParaRPr lang="en-US" sz="2400" smtClean="0">
              <a:solidFill>
                <a:schemeClr val="hlink"/>
              </a:solidFill>
            </a:endParaRPr>
          </a:p>
          <a:p>
            <a:pPr marL="0" indent="0" algn="ctr" eaLnBrk="1" hangingPunct="1">
              <a:lnSpc>
                <a:spcPct val="80000"/>
              </a:lnSpc>
              <a:buFontTx/>
              <a:buNone/>
            </a:pPr>
            <a:r>
              <a:rPr lang="en-US" sz="2400" smtClean="0">
                <a:solidFill>
                  <a:schemeClr val="hlink"/>
                </a:solidFill>
              </a:rPr>
              <a:t>Person-centered Independence Planning Project (PIPP) - funded through the Colorado Workforce Development Council and the Colorado Department of Labor and Employment</a:t>
            </a:r>
          </a:p>
          <a:p>
            <a:pPr marL="0" indent="0" algn="ctr" eaLnBrk="1" hangingPunct="1">
              <a:lnSpc>
                <a:spcPct val="80000"/>
              </a:lnSpc>
              <a:buFontTx/>
              <a:buNone/>
            </a:pPr>
            <a:endParaRPr lang="en-US" sz="2000" smtClean="0">
              <a:solidFill>
                <a:schemeClr val="hlink"/>
              </a:solidFill>
            </a:endParaRPr>
          </a:p>
          <a:p>
            <a:pPr marL="0" indent="0" eaLnBrk="1" hangingPunct="1">
              <a:lnSpc>
                <a:spcPct val="80000"/>
              </a:lnSpc>
              <a:buFontTx/>
              <a:buNone/>
            </a:pPr>
            <a:endParaRPr lang="en-US" sz="2000" smtClean="0">
              <a:solidFill>
                <a:schemeClr val="hlink"/>
              </a:solidFill>
            </a:endParaRPr>
          </a:p>
          <a:p>
            <a:pPr marL="0" indent="0" algn="ctr" eaLnBrk="1" hangingPunct="1">
              <a:lnSpc>
                <a:spcPct val="80000"/>
              </a:lnSpc>
              <a:buFontTx/>
              <a:buNone/>
            </a:pPr>
            <a:endParaRPr lang="en-US" sz="2000" smtClean="0">
              <a:solidFill>
                <a:schemeClr val="hlink"/>
              </a:solidFill>
            </a:endParaRPr>
          </a:p>
        </p:txBody>
      </p:sp>
      <p:pic>
        <p:nvPicPr>
          <p:cNvPr id="6148" name="Picture 8" descr="YouthWorks"/>
          <p:cNvPicPr>
            <a:picLocks noChangeAspect="1" noChangeArrowheads="1"/>
          </p:cNvPicPr>
          <p:nvPr/>
        </p:nvPicPr>
        <p:blipFill>
          <a:blip r:embed="rId4" cstate="print"/>
          <a:srcRect/>
          <a:stretch>
            <a:fillRect/>
          </a:stretch>
        </p:blipFill>
        <p:spPr bwMode="auto">
          <a:xfrm>
            <a:off x="0" y="6107113"/>
            <a:ext cx="2438400" cy="674687"/>
          </a:xfrm>
          <a:prstGeom prst="rect">
            <a:avLst/>
          </a:prstGeom>
          <a:noFill/>
          <a:ln w="9525">
            <a:noFill/>
            <a:miter lim="800000"/>
            <a:headEnd/>
            <a:tailEnd/>
          </a:ln>
        </p:spPr>
      </p:pic>
      <p:pic>
        <p:nvPicPr>
          <p:cNvPr id="6149" name="Picture 9" descr="tifbluesmall"/>
          <p:cNvPicPr>
            <a:picLocks noChangeAspect="1" noChangeArrowheads="1"/>
          </p:cNvPicPr>
          <p:nvPr/>
        </p:nvPicPr>
        <p:blipFill>
          <a:blip r:embed="rId5" cstate="print"/>
          <a:srcRect/>
          <a:stretch>
            <a:fillRect/>
          </a:stretch>
        </p:blipFill>
        <p:spPr bwMode="auto">
          <a:xfrm>
            <a:off x="2667000" y="5715000"/>
            <a:ext cx="762000" cy="609600"/>
          </a:xfrm>
          <a:prstGeom prst="rect">
            <a:avLst/>
          </a:prstGeom>
          <a:noFill/>
          <a:ln w="9525">
            <a:noFill/>
            <a:miter lim="800000"/>
            <a:headEnd/>
            <a:tailEnd/>
          </a:ln>
        </p:spPr>
      </p:pic>
      <p:pic>
        <p:nvPicPr>
          <p:cNvPr id="6150" name="Picture 10" descr="JeffcoLogo"/>
          <p:cNvPicPr>
            <a:picLocks noChangeAspect="1" noChangeArrowheads="1"/>
          </p:cNvPicPr>
          <p:nvPr/>
        </p:nvPicPr>
        <p:blipFill>
          <a:blip r:embed="rId6" cstate="print"/>
          <a:srcRect/>
          <a:stretch>
            <a:fillRect/>
          </a:stretch>
        </p:blipFill>
        <p:spPr bwMode="auto">
          <a:xfrm>
            <a:off x="3505200" y="6172200"/>
            <a:ext cx="1295400" cy="609600"/>
          </a:xfrm>
          <a:prstGeom prst="rect">
            <a:avLst/>
          </a:prstGeom>
          <a:noFill/>
          <a:ln w="9525">
            <a:noFill/>
            <a:miter lim="800000"/>
            <a:headEnd/>
            <a:tailEnd/>
          </a:ln>
        </p:spPr>
      </p:pic>
      <p:pic>
        <p:nvPicPr>
          <p:cNvPr id="6151" name="Picture 14"/>
          <p:cNvPicPr>
            <a:picLocks noChangeAspect="1" noChangeArrowheads="1"/>
          </p:cNvPicPr>
          <p:nvPr/>
        </p:nvPicPr>
        <p:blipFill>
          <a:blip r:embed="rId7" cstate="print"/>
          <a:srcRect/>
          <a:stretch>
            <a:fillRect/>
          </a:stretch>
        </p:blipFill>
        <p:spPr bwMode="auto">
          <a:xfrm>
            <a:off x="4648200" y="5715000"/>
            <a:ext cx="1295400" cy="358775"/>
          </a:xfrm>
          <a:prstGeom prst="rect">
            <a:avLst/>
          </a:prstGeom>
          <a:noFill/>
          <a:ln w="9525">
            <a:noFill/>
            <a:miter lim="800000"/>
            <a:headEnd/>
            <a:tailEnd/>
          </a:ln>
        </p:spPr>
      </p:pic>
      <p:pic>
        <p:nvPicPr>
          <p:cNvPr id="6152" name="top4_r1_c1" descr="DDRC Home Page"/>
          <p:cNvPicPr>
            <a:picLocks noChangeAspect="1" noChangeArrowheads="1"/>
          </p:cNvPicPr>
          <p:nvPr/>
        </p:nvPicPr>
        <p:blipFill>
          <a:blip r:embed="rId8" cstate="print"/>
          <a:srcRect/>
          <a:stretch>
            <a:fillRect/>
          </a:stretch>
        </p:blipFill>
        <p:spPr bwMode="auto">
          <a:xfrm>
            <a:off x="5791200" y="6091238"/>
            <a:ext cx="1295400" cy="690562"/>
          </a:xfrm>
          <a:prstGeom prst="rect">
            <a:avLst/>
          </a:prstGeom>
          <a:noFill/>
          <a:ln w="9525">
            <a:noFill/>
            <a:miter lim="800000"/>
            <a:headEnd/>
            <a:tailEnd/>
          </a:ln>
        </p:spPr>
      </p:pic>
      <p:pic>
        <p:nvPicPr>
          <p:cNvPr id="6153" name="Picture 11" descr="Proof3_New WIN Logo"/>
          <p:cNvPicPr>
            <a:picLocks noChangeAspect="1" noChangeArrowheads="1"/>
          </p:cNvPicPr>
          <p:nvPr/>
        </p:nvPicPr>
        <p:blipFill>
          <a:blip r:embed="rId9" cstate="print"/>
          <a:srcRect/>
          <a:stretch>
            <a:fillRect/>
          </a:stretch>
        </p:blipFill>
        <p:spPr bwMode="auto">
          <a:xfrm>
            <a:off x="6781800" y="5562600"/>
            <a:ext cx="1219200" cy="666750"/>
          </a:xfrm>
          <a:prstGeom prst="rect">
            <a:avLst/>
          </a:prstGeom>
          <a:noFill/>
          <a:ln w="9525">
            <a:noFill/>
            <a:miter lim="800000"/>
            <a:headEnd/>
            <a:tailEnd/>
          </a:ln>
        </p:spPr>
      </p:pic>
      <p:pic>
        <p:nvPicPr>
          <p:cNvPr id="6154" name="Picture 15"/>
          <p:cNvPicPr>
            <a:picLocks noChangeAspect="1" noChangeArrowheads="1"/>
          </p:cNvPicPr>
          <p:nvPr/>
        </p:nvPicPr>
        <p:blipFill>
          <a:blip r:embed="rId10" cstate="print"/>
          <a:srcRect/>
          <a:stretch>
            <a:fillRect/>
          </a:stretch>
        </p:blipFill>
        <p:spPr bwMode="auto">
          <a:xfrm>
            <a:off x="7924800" y="6019800"/>
            <a:ext cx="685800" cy="649288"/>
          </a:xfrm>
          <a:prstGeom prst="rect">
            <a:avLst/>
          </a:prstGeom>
          <a:noFill/>
          <a:ln w="9525">
            <a:noFill/>
            <a:miter lim="800000"/>
            <a:headEnd/>
            <a:tailEnd/>
          </a:ln>
        </p:spPr>
      </p:pic>
      <p:pic>
        <p:nvPicPr>
          <p:cNvPr id="6155" name="Picture 9" descr="SSA Logo 2"/>
          <p:cNvPicPr>
            <a:picLocks noChangeAspect="1" noChangeArrowheads="1"/>
          </p:cNvPicPr>
          <p:nvPr/>
        </p:nvPicPr>
        <p:blipFill>
          <a:blip r:embed="rId11" cstate="print"/>
          <a:srcRect/>
          <a:stretch>
            <a:fillRect/>
          </a:stretch>
        </p:blipFill>
        <p:spPr bwMode="auto">
          <a:xfrm>
            <a:off x="1295400" y="5105400"/>
            <a:ext cx="1143000" cy="1143000"/>
          </a:xfrm>
          <a:prstGeom prst="rect">
            <a:avLst/>
          </a:prstGeom>
          <a:noFill/>
          <a:ln w="9525">
            <a:noFill/>
            <a:miter lim="800000"/>
            <a:headEnd/>
            <a:tailEnd/>
          </a:ln>
        </p:spPr>
      </p:pic>
      <p:pic>
        <p:nvPicPr>
          <p:cNvPr id="12" name="Picture 2"/>
          <p:cNvPicPr>
            <a:picLocks noChangeAspect="1" noChangeArrowheads="1"/>
          </p:cNvPicPr>
          <p:nvPr/>
        </p:nvPicPr>
        <p:blipFill>
          <a:blip r:embed="rId12" cstate="print"/>
          <a:srcRect/>
          <a:stretch>
            <a:fillRect/>
          </a:stretch>
        </p:blipFill>
        <p:spPr bwMode="auto">
          <a:xfrm>
            <a:off x="0" y="4648200"/>
            <a:ext cx="1066800" cy="1041699"/>
          </a:xfrm>
          <a:prstGeom prst="rect">
            <a:avLst/>
          </a:prstGeom>
          <a:noFill/>
          <a:ln w="9525">
            <a:noFill/>
            <a:miter lim="800000"/>
            <a:headEnd/>
            <a:tailEnd/>
          </a:ln>
          <a:effectLst/>
        </p:spPr>
      </p:pic>
      <p:pic>
        <p:nvPicPr>
          <p:cNvPr id="13" name="Picture 3"/>
          <p:cNvPicPr>
            <a:picLocks noChangeAspect="1" noChangeArrowheads="1"/>
          </p:cNvPicPr>
          <p:nvPr/>
        </p:nvPicPr>
        <p:blipFill>
          <a:blip r:embed="rId13" cstate="print"/>
          <a:srcRect/>
          <a:stretch>
            <a:fillRect/>
          </a:stretch>
        </p:blipFill>
        <p:spPr bwMode="auto">
          <a:xfrm>
            <a:off x="7467600" y="4724400"/>
            <a:ext cx="1494879" cy="7620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z="3200" b="1" smtClean="0">
                <a:solidFill>
                  <a:schemeClr val="hlink"/>
                </a:solidFill>
              </a:rPr>
              <a:t>Supplemental Security Income (S.S.I.)</a:t>
            </a:r>
            <a:br>
              <a:rPr lang="en-US" sz="3200" b="1" smtClean="0">
                <a:solidFill>
                  <a:schemeClr val="hlink"/>
                </a:solidFill>
              </a:rPr>
            </a:br>
            <a:r>
              <a:rPr lang="en-US" sz="3200" b="1" smtClean="0">
                <a:solidFill>
                  <a:schemeClr val="hlink"/>
                </a:solidFill>
              </a:rPr>
              <a:t>Definition of Disability</a:t>
            </a:r>
          </a:p>
        </p:txBody>
      </p:sp>
      <p:sp>
        <p:nvSpPr>
          <p:cNvPr id="105475" name="Rectangle 3"/>
          <p:cNvSpPr>
            <a:spLocks noGrp="1" noChangeArrowheads="1"/>
          </p:cNvSpPr>
          <p:nvPr>
            <p:ph type="body" idx="4294967295"/>
            <p:custDataLst>
              <p:tags r:id="rId2"/>
            </p:custDataLst>
          </p:nvPr>
        </p:nvSpPr>
        <p:spPr>
          <a:xfrm>
            <a:off x="304800" y="3886200"/>
            <a:ext cx="4038600" cy="2362200"/>
          </a:xfrm>
        </p:spPr>
        <p:txBody>
          <a:bodyPr/>
          <a:lstStyle/>
          <a:p>
            <a:pPr eaLnBrk="1" hangingPunct="1">
              <a:buFontTx/>
              <a:buNone/>
              <a:defRPr/>
            </a:pPr>
            <a:r>
              <a:rPr lang="en-US" sz="2400" b="1" u="sng" smtClean="0">
                <a:solidFill>
                  <a:schemeClr val="hlink"/>
                </a:solidFill>
                <a:effectLst>
                  <a:outerShdw blurRad="38100" dist="38100" dir="2700000" algn="tl">
                    <a:srgbClr val="C0C0C0"/>
                  </a:outerShdw>
                </a:effectLst>
              </a:rPr>
              <a:t>Child</a:t>
            </a:r>
            <a:r>
              <a:rPr lang="en-US" sz="2400" smtClean="0">
                <a:solidFill>
                  <a:schemeClr val="hlink"/>
                </a:solidFill>
              </a:rPr>
              <a:t> – </a:t>
            </a:r>
            <a:r>
              <a:rPr lang="en-US" sz="2400" b="1" smtClean="0">
                <a:solidFill>
                  <a:schemeClr val="hlink"/>
                </a:solidFill>
              </a:rPr>
              <a:t>under Age 18</a:t>
            </a:r>
            <a:endParaRPr lang="en-US" sz="2400" b="1" u="sng" smtClean="0">
              <a:solidFill>
                <a:schemeClr val="hlink"/>
              </a:solidFill>
            </a:endParaRPr>
          </a:p>
          <a:p>
            <a:pPr eaLnBrk="1" hangingPunct="1">
              <a:defRPr/>
            </a:pPr>
            <a:r>
              <a:rPr lang="en-US" sz="2800" smtClean="0">
                <a:solidFill>
                  <a:schemeClr val="hlink"/>
                </a:solidFill>
              </a:rPr>
              <a:t>Causes marked and severe </a:t>
            </a:r>
            <a:r>
              <a:rPr lang="en-US" sz="2800" b="1" i="1" u="sng" smtClean="0">
                <a:solidFill>
                  <a:schemeClr val="hlink"/>
                </a:solidFill>
                <a:effectLst>
                  <a:outerShdw blurRad="38100" dist="38100" dir="2700000" algn="tl">
                    <a:srgbClr val="C0C0C0"/>
                  </a:outerShdw>
                </a:effectLst>
              </a:rPr>
              <a:t>functional limitations</a:t>
            </a:r>
            <a:r>
              <a:rPr lang="en-US" sz="2800" smtClean="0">
                <a:solidFill>
                  <a:schemeClr val="hlink"/>
                </a:solidFill>
                <a:effectLst>
                  <a:outerShdw blurRad="38100" dist="38100" dir="2700000" algn="tl">
                    <a:srgbClr val="C0C0C0"/>
                  </a:outerShdw>
                </a:effectLst>
              </a:rPr>
              <a:t> </a:t>
            </a:r>
            <a:endParaRPr lang="en-US" sz="2800" i="1" smtClean="0">
              <a:solidFill>
                <a:schemeClr val="hlink"/>
              </a:solidFill>
            </a:endParaRPr>
          </a:p>
        </p:txBody>
      </p:sp>
      <p:sp>
        <p:nvSpPr>
          <p:cNvPr id="19461" name="Rectangle 5"/>
          <p:cNvSpPr>
            <a:spLocks noGrp="1" noChangeArrowheads="1"/>
          </p:cNvSpPr>
          <p:nvPr>
            <p:ph type="body" sz="half" idx="2"/>
            <p:custDataLst>
              <p:tags r:id="rId3"/>
            </p:custDataLst>
          </p:nvPr>
        </p:nvSpPr>
        <p:spPr>
          <a:xfrm>
            <a:off x="4572000" y="3886200"/>
            <a:ext cx="4038600" cy="2667000"/>
          </a:xfrm>
        </p:spPr>
        <p:txBody>
          <a:bodyPr/>
          <a:lstStyle/>
          <a:p>
            <a:pPr eaLnBrk="1" hangingPunct="1">
              <a:buFontTx/>
              <a:buNone/>
              <a:defRPr/>
            </a:pPr>
            <a:r>
              <a:rPr lang="en-US" sz="2400" b="1" u="sng" smtClean="0">
                <a:solidFill>
                  <a:schemeClr val="hlink"/>
                </a:solidFill>
                <a:effectLst>
                  <a:outerShdw blurRad="38100" dist="38100" dir="2700000" algn="tl">
                    <a:srgbClr val="C0C0C0"/>
                  </a:outerShdw>
                </a:effectLst>
              </a:rPr>
              <a:t>Adult</a:t>
            </a:r>
            <a:r>
              <a:rPr lang="en-US" sz="2400" b="1" smtClean="0">
                <a:solidFill>
                  <a:schemeClr val="hlink"/>
                </a:solidFill>
              </a:rPr>
              <a:t> – over age 18</a:t>
            </a:r>
            <a:endParaRPr lang="en-US" sz="2400" b="1" u="sng" smtClean="0">
              <a:solidFill>
                <a:schemeClr val="hlink"/>
              </a:solidFill>
            </a:endParaRPr>
          </a:p>
          <a:p>
            <a:pPr eaLnBrk="1" hangingPunct="1">
              <a:defRPr/>
            </a:pPr>
            <a:r>
              <a:rPr lang="en-US" b="1" i="1" u="sng" smtClean="0">
                <a:solidFill>
                  <a:schemeClr val="hlink"/>
                </a:solidFill>
                <a:effectLst>
                  <a:outerShdw blurRad="38100" dist="38100" dir="2700000" algn="tl">
                    <a:srgbClr val="C0C0C0"/>
                  </a:outerShdw>
                </a:effectLst>
              </a:rPr>
              <a:t>Prevents</a:t>
            </a:r>
            <a:r>
              <a:rPr lang="en-US" b="1" i="1" smtClean="0">
                <a:solidFill>
                  <a:schemeClr val="hlink"/>
                </a:solidFill>
                <a:effectLst>
                  <a:outerShdw blurRad="38100" dist="38100" dir="2700000" algn="tl">
                    <a:srgbClr val="C0C0C0"/>
                  </a:outerShdw>
                </a:effectLst>
              </a:rPr>
              <a:t> </a:t>
            </a:r>
            <a:r>
              <a:rPr lang="en-US" b="1" smtClean="0">
                <a:solidFill>
                  <a:schemeClr val="hlink"/>
                </a:solidFill>
                <a:effectLst>
                  <a:outerShdw blurRad="38100" dist="38100" dir="2700000" algn="tl">
                    <a:srgbClr val="C0C0C0"/>
                  </a:outerShdw>
                </a:effectLst>
              </a:rPr>
              <a:t>you from</a:t>
            </a:r>
            <a:r>
              <a:rPr lang="en-US" b="1" i="1" smtClean="0">
                <a:solidFill>
                  <a:schemeClr val="hlink"/>
                </a:solidFill>
                <a:effectLst>
                  <a:outerShdw blurRad="38100" dist="38100" dir="2700000" algn="tl">
                    <a:srgbClr val="C0C0C0"/>
                  </a:outerShdw>
                </a:effectLst>
              </a:rPr>
              <a:t> </a:t>
            </a:r>
            <a:r>
              <a:rPr lang="en-US" b="1" i="1" u="sng" smtClean="0">
                <a:solidFill>
                  <a:schemeClr val="hlink"/>
                </a:solidFill>
                <a:effectLst>
                  <a:outerShdw blurRad="38100" dist="38100" dir="2700000" algn="tl">
                    <a:srgbClr val="C0C0C0"/>
                  </a:outerShdw>
                </a:effectLst>
              </a:rPr>
              <a:t>working</a:t>
            </a:r>
            <a:r>
              <a:rPr lang="en-US" smtClean="0">
                <a:solidFill>
                  <a:schemeClr val="hlink"/>
                </a:solidFill>
              </a:rPr>
              <a:t> </a:t>
            </a:r>
            <a:br>
              <a:rPr lang="en-US" smtClean="0">
                <a:solidFill>
                  <a:schemeClr val="hlink"/>
                </a:solidFill>
              </a:rPr>
            </a:br>
            <a:endParaRPr lang="en-US" smtClean="0">
              <a:solidFill>
                <a:schemeClr val="hlink"/>
              </a:solidFill>
            </a:endParaRPr>
          </a:p>
          <a:p>
            <a:pPr eaLnBrk="1" hangingPunct="1">
              <a:buFontTx/>
              <a:buNone/>
              <a:defRPr/>
            </a:pPr>
            <a:endParaRPr lang="en-US" smtClean="0"/>
          </a:p>
        </p:txBody>
      </p:sp>
      <p:sp>
        <p:nvSpPr>
          <p:cNvPr id="18437" name="Text Box 6"/>
          <p:cNvSpPr txBox="1">
            <a:spLocks noChangeArrowheads="1"/>
          </p:cNvSpPr>
          <p:nvPr/>
        </p:nvSpPr>
        <p:spPr bwMode="auto">
          <a:xfrm>
            <a:off x="228600" y="2133600"/>
            <a:ext cx="8915400" cy="1373188"/>
          </a:xfrm>
          <a:prstGeom prst="rect">
            <a:avLst/>
          </a:prstGeom>
          <a:noFill/>
          <a:ln w="9525">
            <a:noFill/>
            <a:miter lim="800000"/>
            <a:headEnd/>
            <a:tailEnd/>
          </a:ln>
        </p:spPr>
        <p:txBody>
          <a:bodyPr>
            <a:spAutoFit/>
          </a:bodyPr>
          <a:lstStyle/>
          <a:p>
            <a:pPr eaLnBrk="1" hangingPunct="1">
              <a:spcBef>
                <a:spcPct val="50000"/>
              </a:spcBef>
            </a:pPr>
            <a:r>
              <a:rPr lang="en-US" sz="2800">
                <a:solidFill>
                  <a:schemeClr val="hlink"/>
                </a:solidFill>
              </a:rPr>
              <a:t>A physical or mental impairment (or combination) that has lasted or can be expected to last for at least one year or result in death </a:t>
            </a:r>
            <a:r>
              <a:rPr lang="en-US" sz="2800" i="1">
                <a:solidFill>
                  <a:schemeClr val="hlink"/>
                </a:solidFill>
              </a:rPr>
              <a:t>and</a:t>
            </a:r>
            <a:endParaRPr lang="en-US" sz="2800">
              <a:solidFill>
                <a:schemeClr val="hlink"/>
              </a:solidFill>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custDataLst>
              <p:tags r:id="rId2"/>
            </p:custDataLst>
          </p:nvPr>
        </p:nvSpPr>
        <p:spPr/>
        <p:txBody>
          <a:bodyPr/>
          <a:lstStyle/>
          <a:p>
            <a:pPr eaLnBrk="1" hangingPunct="1">
              <a:defRPr/>
            </a:pPr>
            <a:r>
              <a:rPr lang="en-US" b="1" i="1">
                <a:solidFill>
                  <a:schemeClr val="hlink"/>
                </a:solidFill>
                <a:effectLst>
                  <a:outerShdw blurRad="38100" dist="38100" dir="2700000" algn="tl">
                    <a:srgbClr val="C0C0C0"/>
                  </a:outerShdw>
                </a:effectLst>
              </a:rPr>
              <a:t>S.S.I.</a:t>
            </a:r>
            <a:r>
              <a:rPr lang="en-US">
                <a:solidFill>
                  <a:schemeClr val="hlink"/>
                </a:solidFill>
                <a:effectLst>
                  <a:outerShdw blurRad="38100" dist="38100" dir="2700000" algn="tl">
                    <a:srgbClr val="C0C0C0"/>
                  </a:outerShdw>
                </a:effectLst>
              </a:rPr>
              <a:t/>
            </a:r>
            <a:br>
              <a:rPr lang="en-US">
                <a:solidFill>
                  <a:schemeClr val="hlink"/>
                </a:solidFill>
                <a:effectLst>
                  <a:outerShdw blurRad="38100" dist="38100" dir="2700000" algn="tl">
                    <a:srgbClr val="C0C0C0"/>
                  </a:outerShdw>
                </a:effectLst>
              </a:rPr>
            </a:br>
            <a:r>
              <a:rPr lang="en-US" sz="3600" b="1">
                <a:solidFill>
                  <a:schemeClr val="hlink"/>
                </a:solidFill>
              </a:rPr>
              <a:t>Supplemental Security Income</a:t>
            </a:r>
          </a:p>
        </p:txBody>
      </p:sp>
      <p:sp>
        <p:nvSpPr>
          <p:cNvPr id="19459" name="Rectangle 3"/>
          <p:cNvSpPr>
            <a:spLocks noGrp="1" noChangeArrowheads="1"/>
          </p:cNvSpPr>
          <p:nvPr>
            <p:ph type="body" idx="4294967295"/>
          </p:nvPr>
        </p:nvSpPr>
        <p:spPr>
          <a:xfrm>
            <a:off x="228600" y="1828800"/>
            <a:ext cx="8915400" cy="4648200"/>
          </a:xfrm>
        </p:spPr>
        <p:txBody>
          <a:bodyPr/>
          <a:lstStyle/>
          <a:p>
            <a:pPr eaLnBrk="1" hangingPunct="1">
              <a:lnSpc>
                <a:spcPct val="90000"/>
              </a:lnSpc>
              <a:buFontTx/>
              <a:buNone/>
            </a:pPr>
            <a:r>
              <a:rPr lang="en-US" sz="2800" smtClean="0">
                <a:solidFill>
                  <a:schemeClr val="hlink"/>
                </a:solidFill>
              </a:rPr>
              <a:t>	SSA also looks at non-medical criteria when determining eligibility for SSI. This is true for both children &amp; adults.</a:t>
            </a:r>
          </a:p>
          <a:p>
            <a:pPr lvl="1" eaLnBrk="1" hangingPunct="1">
              <a:lnSpc>
                <a:spcPct val="90000"/>
              </a:lnSpc>
            </a:pPr>
            <a:endParaRPr lang="en-US" smtClean="0">
              <a:solidFill>
                <a:schemeClr val="hlink"/>
              </a:solidFill>
            </a:endParaRPr>
          </a:p>
          <a:p>
            <a:pPr lvl="1" eaLnBrk="1" hangingPunct="1">
              <a:lnSpc>
                <a:spcPct val="90000"/>
              </a:lnSpc>
            </a:pPr>
            <a:r>
              <a:rPr lang="en-US" b="1" smtClean="0">
                <a:solidFill>
                  <a:schemeClr val="hlink"/>
                </a:solidFill>
              </a:rPr>
              <a:t>We look your </a:t>
            </a:r>
            <a:r>
              <a:rPr lang="en-US" b="1" u="sng" smtClean="0">
                <a:solidFill>
                  <a:schemeClr val="hlink"/>
                </a:solidFill>
              </a:rPr>
              <a:t>living arrangements</a:t>
            </a:r>
            <a:r>
              <a:rPr lang="en-US" b="1" smtClean="0">
                <a:solidFill>
                  <a:schemeClr val="hlink"/>
                </a:solidFill>
              </a:rPr>
              <a:t>.</a:t>
            </a:r>
            <a:br>
              <a:rPr lang="en-US" b="1" smtClean="0">
                <a:solidFill>
                  <a:schemeClr val="hlink"/>
                </a:solidFill>
              </a:rPr>
            </a:br>
            <a:r>
              <a:rPr lang="en-US" sz="2400" i="1" smtClean="0">
                <a:solidFill>
                  <a:schemeClr val="hlink"/>
                </a:solidFill>
              </a:rPr>
              <a:t>for example…</a:t>
            </a:r>
            <a:r>
              <a:rPr lang="en-US" sz="2400" smtClean="0">
                <a:solidFill>
                  <a:schemeClr val="hlink"/>
                </a:solidFill>
              </a:rPr>
              <a:t/>
            </a:r>
            <a:br>
              <a:rPr lang="en-US" sz="2400" smtClean="0">
                <a:solidFill>
                  <a:schemeClr val="hlink"/>
                </a:solidFill>
              </a:rPr>
            </a:br>
            <a:endParaRPr lang="en-US" sz="2400" smtClean="0">
              <a:solidFill>
                <a:schemeClr val="hlink"/>
              </a:solidFill>
            </a:endParaRPr>
          </a:p>
          <a:p>
            <a:pPr lvl="1" eaLnBrk="1" hangingPunct="1">
              <a:lnSpc>
                <a:spcPct val="90000"/>
              </a:lnSpc>
              <a:buFontTx/>
              <a:buChar char="•"/>
            </a:pPr>
            <a:r>
              <a:rPr lang="en-US" b="1" i="1" smtClean="0">
                <a:solidFill>
                  <a:schemeClr val="hlink"/>
                </a:solidFill>
              </a:rPr>
              <a:t>Do you live alone or with others?</a:t>
            </a:r>
          </a:p>
          <a:p>
            <a:pPr lvl="1" eaLnBrk="1" hangingPunct="1">
              <a:lnSpc>
                <a:spcPct val="90000"/>
              </a:lnSpc>
              <a:buFontTx/>
              <a:buChar char="•"/>
            </a:pPr>
            <a:r>
              <a:rPr lang="en-US" b="1" i="1" smtClean="0">
                <a:solidFill>
                  <a:schemeClr val="hlink"/>
                </a:solidFill>
              </a:rPr>
              <a:t>Do you rent or share expenses?</a:t>
            </a:r>
          </a:p>
          <a:p>
            <a:pPr lvl="1" eaLnBrk="1" hangingPunct="1">
              <a:lnSpc>
                <a:spcPct val="90000"/>
              </a:lnSpc>
              <a:buFontTx/>
              <a:buChar char="•"/>
            </a:pPr>
            <a:r>
              <a:rPr lang="en-US" b="1" i="1" smtClean="0">
                <a:solidFill>
                  <a:schemeClr val="hlink"/>
                </a:solidFill>
              </a:rPr>
              <a:t>Do you receive free room and board?</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custDataLst>
              <p:tags r:id="rId2"/>
            </p:custDataLst>
          </p:nvPr>
        </p:nvSpPr>
        <p:spPr/>
        <p:txBody>
          <a:bodyPr/>
          <a:lstStyle/>
          <a:p>
            <a:pPr eaLnBrk="1" hangingPunct="1">
              <a:defRPr/>
            </a:pPr>
            <a:r>
              <a:rPr lang="en-US" b="1" i="1">
                <a:solidFill>
                  <a:schemeClr val="hlink"/>
                </a:solidFill>
                <a:effectLst>
                  <a:outerShdw blurRad="38100" dist="38100" dir="2700000" algn="tl">
                    <a:srgbClr val="C0C0C0"/>
                  </a:outerShdw>
                </a:effectLst>
              </a:rPr>
              <a:t>S.S.I.</a:t>
            </a:r>
            <a:r>
              <a:rPr lang="en-US">
                <a:solidFill>
                  <a:schemeClr val="hlink"/>
                </a:solidFill>
                <a:effectLst>
                  <a:outerShdw blurRad="38100" dist="38100" dir="2700000" algn="tl">
                    <a:srgbClr val="C0C0C0"/>
                  </a:outerShdw>
                </a:effectLst>
              </a:rPr>
              <a:t/>
            </a:r>
            <a:br>
              <a:rPr lang="en-US">
                <a:solidFill>
                  <a:schemeClr val="hlink"/>
                </a:solidFill>
                <a:effectLst>
                  <a:outerShdw blurRad="38100" dist="38100" dir="2700000" algn="tl">
                    <a:srgbClr val="C0C0C0"/>
                  </a:outerShdw>
                </a:effectLst>
              </a:rPr>
            </a:br>
            <a:r>
              <a:rPr lang="en-US" sz="3600" b="1">
                <a:solidFill>
                  <a:schemeClr val="hlink"/>
                </a:solidFill>
              </a:rPr>
              <a:t>Supplemental Security Income</a:t>
            </a:r>
          </a:p>
        </p:txBody>
      </p:sp>
      <p:sp>
        <p:nvSpPr>
          <p:cNvPr id="20483" name="Rectangle 3"/>
          <p:cNvSpPr>
            <a:spLocks noGrp="1" noChangeArrowheads="1"/>
          </p:cNvSpPr>
          <p:nvPr>
            <p:ph type="body" idx="4294967295"/>
          </p:nvPr>
        </p:nvSpPr>
        <p:spPr>
          <a:xfrm>
            <a:off x="228600" y="2057400"/>
            <a:ext cx="8915400" cy="3429000"/>
          </a:xfrm>
        </p:spPr>
        <p:txBody>
          <a:bodyPr/>
          <a:lstStyle/>
          <a:p>
            <a:pPr eaLnBrk="1" hangingPunct="1">
              <a:lnSpc>
                <a:spcPct val="90000"/>
              </a:lnSpc>
              <a:buFontTx/>
              <a:buNone/>
            </a:pPr>
            <a:r>
              <a:rPr lang="en-US" sz="2800" smtClean="0">
                <a:solidFill>
                  <a:schemeClr val="hlink"/>
                </a:solidFill>
              </a:rPr>
              <a:t>	SSA also considers money and assistance received, as well as assets available for support and maintenance.</a:t>
            </a:r>
          </a:p>
          <a:p>
            <a:pPr eaLnBrk="1" hangingPunct="1">
              <a:lnSpc>
                <a:spcPct val="90000"/>
              </a:lnSpc>
              <a:buFontTx/>
              <a:buNone/>
            </a:pPr>
            <a:r>
              <a:rPr lang="en-US" sz="2800" smtClean="0">
                <a:solidFill>
                  <a:schemeClr val="hlink"/>
                </a:solidFill>
              </a:rPr>
              <a:t>This is true for both children &amp; adults. </a:t>
            </a:r>
            <a:br>
              <a:rPr lang="en-US" sz="2800" smtClean="0">
                <a:solidFill>
                  <a:schemeClr val="hlink"/>
                </a:solidFill>
              </a:rPr>
            </a:br>
            <a:endParaRPr lang="en-US" sz="2800" smtClean="0">
              <a:solidFill>
                <a:schemeClr val="hlink"/>
              </a:solidFill>
            </a:endParaRPr>
          </a:p>
          <a:p>
            <a:pPr eaLnBrk="1" hangingPunct="1">
              <a:lnSpc>
                <a:spcPct val="90000"/>
              </a:lnSpc>
              <a:buFontTx/>
              <a:buNone/>
            </a:pPr>
            <a:r>
              <a:rPr lang="en-US" b="1" smtClean="0">
                <a:solidFill>
                  <a:schemeClr val="hlink"/>
                </a:solidFill>
              </a:rPr>
              <a:t>- </a:t>
            </a:r>
            <a:r>
              <a:rPr lang="en-US" sz="2800" b="1" smtClean="0">
                <a:solidFill>
                  <a:schemeClr val="hlink"/>
                </a:solidFill>
              </a:rPr>
              <a:t>We look your </a:t>
            </a:r>
            <a:r>
              <a:rPr lang="en-US" sz="2800" b="1" u="sng" smtClean="0">
                <a:solidFill>
                  <a:schemeClr val="hlink"/>
                </a:solidFill>
              </a:rPr>
              <a:t>income and resources</a:t>
            </a:r>
            <a:r>
              <a:rPr lang="en-US" sz="2800" b="1" smtClean="0">
                <a:solidFill>
                  <a:schemeClr val="hlink"/>
                </a:solidFill>
              </a:rPr>
              <a:t>.</a:t>
            </a:r>
          </a:p>
          <a:p>
            <a:pPr eaLnBrk="1" hangingPunct="1">
              <a:lnSpc>
                <a:spcPct val="90000"/>
              </a:lnSpc>
              <a:buFontTx/>
              <a:buNone/>
            </a:pPr>
            <a:r>
              <a:rPr lang="en-US" sz="2400" i="1" smtClean="0">
                <a:solidFill>
                  <a:schemeClr val="hlink"/>
                </a:solidFill>
              </a:rPr>
              <a:t>    for example…</a:t>
            </a:r>
            <a:r>
              <a:rPr lang="en-US" smtClean="0">
                <a:solidFill>
                  <a:schemeClr val="hlink"/>
                </a:solidFill>
              </a:rPr>
              <a:t>    </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custDataLst>
              <p:tags r:id="rId2"/>
            </p:custDataLst>
          </p:nvPr>
        </p:nvSpPr>
        <p:spPr/>
        <p:txBody>
          <a:bodyPr/>
          <a:lstStyle/>
          <a:p>
            <a:pPr eaLnBrk="1" hangingPunct="1">
              <a:defRPr/>
            </a:pPr>
            <a:r>
              <a:rPr lang="en-US" sz="5400" b="1" i="1">
                <a:solidFill>
                  <a:schemeClr val="hlink"/>
                </a:solidFill>
                <a:effectLst>
                  <a:outerShdw blurRad="38100" dist="38100" dir="2700000" algn="tl">
                    <a:srgbClr val="C0C0C0"/>
                  </a:outerShdw>
                </a:effectLst>
              </a:rPr>
              <a:t>S.S.I.</a:t>
            </a:r>
            <a:r>
              <a:rPr lang="en-US" sz="4800" b="1">
                <a:solidFill>
                  <a:schemeClr val="hlink"/>
                </a:solidFill>
                <a:effectLst>
                  <a:outerShdw blurRad="38100" dist="38100" dir="2700000" algn="tl">
                    <a:srgbClr val="C0C0C0"/>
                  </a:outerShdw>
                </a:effectLst>
              </a:rPr>
              <a:t> </a:t>
            </a:r>
            <a:br>
              <a:rPr lang="en-US" sz="4800" b="1">
                <a:solidFill>
                  <a:schemeClr val="hlink"/>
                </a:solidFill>
                <a:effectLst>
                  <a:outerShdw blurRad="38100" dist="38100" dir="2700000" algn="tl">
                    <a:srgbClr val="C0C0C0"/>
                  </a:outerShdw>
                </a:effectLst>
              </a:rPr>
            </a:br>
            <a:r>
              <a:rPr lang="en-US" sz="4000" b="1">
                <a:solidFill>
                  <a:schemeClr val="hlink"/>
                </a:solidFill>
              </a:rPr>
              <a:t>Limited Income &amp; Resources</a:t>
            </a:r>
          </a:p>
        </p:txBody>
      </p:sp>
      <p:sp>
        <p:nvSpPr>
          <p:cNvPr id="119812" name="Rectangle 4"/>
          <p:cNvSpPr>
            <a:spLocks noGrp="1" noChangeArrowheads="1"/>
          </p:cNvSpPr>
          <p:nvPr>
            <p:ph type="body" sz="half" idx="4294967295"/>
            <p:custDataLst>
              <p:tags r:id="rId3"/>
            </p:custDataLst>
          </p:nvPr>
        </p:nvSpPr>
        <p:spPr>
          <a:xfrm>
            <a:off x="304800" y="1981200"/>
            <a:ext cx="8534400" cy="4114800"/>
          </a:xfrm>
        </p:spPr>
        <p:txBody>
          <a:bodyPr/>
          <a:lstStyle/>
          <a:p>
            <a:pPr eaLnBrk="1" hangingPunct="1">
              <a:lnSpc>
                <a:spcPct val="90000"/>
              </a:lnSpc>
              <a:defRPr/>
            </a:pPr>
            <a:endParaRPr lang="en-US" sz="2800" b="1" u="sng" smtClean="0">
              <a:solidFill>
                <a:schemeClr val="bg1"/>
              </a:solidFill>
              <a:effectLst>
                <a:outerShdw blurRad="38100" dist="38100" dir="2700000" algn="tl">
                  <a:srgbClr val="C0C0C0"/>
                </a:outerShdw>
              </a:effectLst>
              <a:latin typeface="Times New Roman" pitchFamily="18" charset="0"/>
            </a:endParaRPr>
          </a:p>
          <a:p>
            <a:pPr eaLnBrk="1" hangingPunct="1">
              <a:lnSpc>
                <a:spcPct val="90000"/>
              </a:lnSpc>
              <a:defRPr/>
            </a:pPr>
            <a:r>
              <a:rPr lang="en-US" sz="2800" u="sng" smtClean="0">
                <a:solidFill>
                  <a:schemeClr val="hlink"/>
                </a:solidFill>
                <a:effectLst>
                  <a:outerShdw blurRad="38100" dist="38100" dir="2700000" algn="tl">
                    <a:srgbClr val="C0C0C0"/>
                  </a:outerShdw>
                </a:effectLst>
              </a:rPr>
              <a:t>UNEARNED</a:t>
            </a:r>
            <a:r>
              <a:rPr lang="en-US" sz="2800" smtClean="0">
                <a:solidFill>
                  <a:schemeClr val="hlink"/>
                </a:solidFill>
                <a:effectLst>
                  <a:outerShdw blurRad="38100" dist="38100" dir="2700000" algn="tl">
                    <a:srgbClr val="C0C0C0"/>
                  </a:outerShdw>
                </a:effectLst>
              </a:rPr>
              <a:t> </a:t>
            </a:r>
            <a:r>
              <a:rPr lang="en-US" sz="2800" u="sng" smtClean="0">
                <a:solidFill>
                  <a:schemeClr val="hlink"/>
                </a:solidFill>
                <a:effectLst>
                  <a:outerShdw blurRad="38100" dist="38100" dir="2700000" algn="tl">
                    <a:srgbClr val="C0C0C0"/>
                  </a:outerShdw>
                </a:effectLst>
              </a:rPr>
              <a:t>INCOME</a:t>
            </a:r>
            <a:r>
              <a:rPr lang="en-US" sz="2800" smtClean="0">
                <a:solidFill>
                  <a:schemeClr val="hlink"/>
                </a:solidFill>
              </a:rPr>
              <a:t> is money and </a:t>
            </a:r>
            <a:r>
              <a:rPr lang="en-US" sz="2800" u="sng" smtClean="0">
                <a:solidFill>
                  <a:schemeClr val="hlink"/>
                </a:solidFill>
                <a:effectLst>
                  <a:outerShdw blurRad="38100" dist="38100" dir="2700000" algn="tl">
                    <a:srgbClr val="C0C0C0"/>
                  </a:outerShdw>
                </a:effectLst>
              </a:rPr>
              <a:t>help</a:t>
            </a:r>
            <a:r>
              <a:rPr lang="en-US" sz="2800" smtClean="0">
                <a:solidFill>
                  <a:schemeClr val="hlink"/>
                </a:solidFill>
                <a:effectLst>
                  <a:outerShdw blurRad="38100" dist="38100" dir="2700000" algn="tl">
                    <a:srgbClr val="C0C0C0"/>
                  </a:outerShdw>
                </a:effectLst>
              </a:rPr>
              <a:t> </a:t>
            </a:r>
            <a:r>
              <a:rPr lang="en-US" sz="2800" smtClean="0">
                <a:solidFill>
                  <a:schemeClr val="hlink"/>
                </a:solidFill>
              </a:rPr>
              <a:t>you receive other than earnings from work. You cannot exceed $694/month for an individual</a:t>
            </a:r>
            <a:endParaRPr lang="en-US" sz="2800" u="sng" smtClean="0">
              <a:solidFill>
                <a:schemeClr val="hlink"/>
              </a:solidFill>
              <a:effectLst>
                <a:outerShdw blurRad="38100" dist="38100" dir="2700000" algn="tl">
                  <a:srgbClr val="C0C0C0"/>
                </a:outerShdw>
              </a:effectLst>
            </a:endParaRPr>
          </a:p>
          <a:p>
            <a:pPr eaLnBrk="1" hangingPunct="1">
              <a:lnSpc>
                <a:spcPct val="90000"/>
              </a:lnSpc>
              <a:defRPr/>
            </a:pPr>
            <a:endParaRPr lang="en-US" sz="2800" smtClean="0">
              <a:solidFill>
                <a:schemeClr val="hlink"/>
              </a:solidFill>
            </a:endParaRPr>
          </a:p>
          <a:p>
            <a:pPr eaLnBrk="1" hangingPunct="1">
              <a:lnSpc>
                <a:spcPct val="90000"/>
              </a:lnSpc>
              <a:defRPr/>
            </a:pPr>
            <a:r>
              <a:rPr lang="en-US" sz="2800" u="sng" smtClean="0">
                <a:solidFill>
                  <a:schemeClr val="hlink"/>
                </a:solidFill>
                <a:effectLst>
                  <a:outerShdw blurRad="38100" dist="38100" dir="2700000" algn="tl">
                    <a:srgbClr val="C0C0C0"/>
                  </a:outerShdw>
                </a:effectLst>
              </a:rPr>
              <a:t>RESOURCES</a:t>
            </a:r>
            <a:r>
              <a:rPr lang="en-US" sz="2800" b="1" smtClean="0">
                <a:solidFill>
                  <a:schemeClr val="hlink"/>
                </a:solidFill>
              </a:rPr>
              <a:t> </a:t>
            </a:r>
            <a:r>
              <a:rPr lang="en-US" sz="2800" smtClean="0">
                <a:solidFill>
                  <a:schemeClr val="hlink"/>
                </a:solidFill>
              </a:rPr>
              <a:t>are things you own. SSI does </a:t>
            </a:r>
            <a:r>
              <a:rPr lang="en-US" sz="2800" u="sng" smtClean="0">
                <a:solidFill>
                  <a:schemeClr val="hlink"/>
                </a:solidFill>
              </a:rPr>
              <a:t>not</a:t>
            </a:r>
            <a:r>
              <a:rPr lang="en-US" sz="2800" smtClean="0">
                <a:solidFill>
                  <a:schemeClr val="hlink"/>
                </a:solidFill>
              </a:rPr>
              <a:t> count everything you own. You cannot exceed $2000 for an individual</a:t>
            </a:r>
            <a:br>
              <a:rPr lang="en-US" sz="2800" smtClean="0">
                <a:solidFill>
                  <a:schemeClr val="hlink"/>
                </a:solidFill>
              </a:rPr>
            </a:br>
            <a:endParaRPr lang="en-US" sz="2800" smtClean="0">
              <a:solidFill>
                <a:schemeClr val="hlink"/>
              </a:solidFill>
            </a:endParaRPr>
          </a:p>
        </p:txBody>
      </p:sp>
    </p:spTree>
    <p:custDataLst>
      <p:tags r:id="rId1"/>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custDataLst>
              <p:tags r:id="rId2"/>
            </p:custDataLst>
          </p:nvPr>
        </p:nvSpPr>
        <p:spPr/>
        <p:txBody>
          <a:bodyPr/>
          <a:lstStyle/>
          <a:p>
            <a:pPr eaLnBrk="1" hangingPunct="1">
              <a:defRPr/>
            </a:pPr>
            <a:r>
              <a:rPr lang="en-US" b="1" i="1">
                <a:solidFill>
                  <a:schemeClr val="hlink"/>
                </a:solidFill>
                <a:effectLst>
                  <a:outerShdw blurRad="38100" dist="38100" dir="2700000" algn="tl">
                    <a:srgbClr val="C0C0C0"/>
                  </a:outerShdw>
                </a:effectLst>
              </a:rPr>
              <a:t>S.S.I.</a:t>
            </a:r>
            <a:r>
              <a:rPr lang="en-US">
                <a:solidFill>
                  <a:schemeClr val="hlink"/>
                </a:solidFill>
                <a:effectLst>
                  <a:outerShdw blurRad="38100" dist="38100" dir="2700000" algn="tl">
                    <a:srgbClr val="C0C0C0"/>
                  </a:outerShdw>
                </a:effectLst>
              </a:rPr>
              <a:t> </a:t>
            </a:r>
            <a:br>
              <a:rPr lang="en-US">
                <a:solidFill>
                  <a:schemeClr val="hlink"/>
                </a:solidFill>
                <a:effectLst>
                  <a:outerShdw blurRad="38100" dist="38100" dir="2700000" algn="tl">
                    <a:srgbClr val="C0C0C0"/>
                  </a:outerShdw>
                </a:effectLst>
              </a:rPr>
            </a:br>
            <a:r>
              <a:rPr lang="en-US" b="1">
                <a:solidFill>
                  <a:schemeClr val="hlink"/>
                </a:solidFill>
              </a:rPr>
              <a:t>Income </a:t>
            </a:r>
            <a:r>
              <a:rPr lang="en-US" sz="3600" b="1" i="1">
                <a:solidFill>
                  <a:schemeClr val="hlink"/>
                </a:solidFill>
              </a:rPr>
              <a:t>also includes…</a:t>
            </a:r>
          </a:p>
        </p:txBody>
      </p:sp>
      <p:sp>
        <p:nvSpPr>
          <p:cNvPr id="22531" name="Rectangle 3"/>
          <p:cNvSpPr>
            <a:spLocks noGrp="1" noChangeArrowheads="1"/>
          </p:cNvSpPr>
          <p:nvPr>
            <p:ph type="body" idx="4294967295"/>
          </p:nvPr>
        </p:nvSpPr>
        <p:spPr>
          <a:xfrm>
            <a:off x="533400" y="2057400"/>
            <a:ext cx="8229600" cy="4419600"/>
          </a:xfrm>
        </p:spPr>
        <p:txBody>
          <a:bodyPr/>
          <a:lstStyle/>
          <a:p>
            <a:pPr eaLnBrk="1" hangingPunct="1"/>
            <a:r>
              <a:rPr lang="en-US" smtClean="0">
                <a:solidFill>
                  <a:schemeClr val="hlink"/>
                </a:solidFill>
              </a:rPr>
              <a:t>Other </a:t>
            </a:r>
            <a:r>
              <a:rPr lang="en-US" u="sng" smtClean="0">
                <a:solidFill>
                  <a:schemeClr val="hlink"/>
                </a:solidFill>
              </a:rPr>
              <a:t>help received</a:t>
            </a:r>
            <a:r>
              <a:rPr lang="en-US" smtClean="0">
                <a:solidFill>
                  <a:schemeClr val="hlink"/>
                </a:solidFill>
              </a:rPr>
              <a:t> - such as free or reduced rent or food – may be considered. This is true for all individuals eligible for S.S.I.</a:t>
            </a:r>
          </a:p>
          <a:p>
            <a:pPr eaLnBrk="1" hangingPunct="1">
              <a:buFontTx/>
              <a:buNone/>
            </a:pPr>
            <a:endParaRPr lang="en-US" smtClean="0">
              <a:solidFill>
                <a:schemeClr val="hlink"/>
              </a:solidFill>
            </a:endParaRPr>
          </a:p>
          <a:p>
            <a:pPr eaLnBrk="1" hangingPunct="1"/>
            <a:r>
              <a:rPr lang="en-US" smtClean="0">
                <a:solidFill>
                  <a:schemeClr val="hlink"/>
                </a:solidFill>
              </a:rPr>
              <a:t>The full S.S.I. benefit of $674/month in 2009 is reduced by about $225/month unless the actual value of the help is less.</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custDataLst>
              <p:tags r:id="rId2"/>
            </p:custDataLst>
          </p:nvPr>
        </p:nvSpPr>
        <p:spPr/>
        <p:txBody>
          <a:bodyPr/>
          <a:lstStyle/>
          <a:p>
            <a:pPr eaLnBrk="1" hangingPunct="1">
              <a:defRPr/>
            </a:pPr>
            <a:r>
              <a:rPr lang="en-US" b="1" i="1">
                <a:solidFill>
                  <a:schemeClr val="hlink"/>
                </a:solidFill>
                <a:effectLst>
                  <a:outerShdw blurRad="38100" dist="38100" dir="2700000" algn="tl">
                    <a:srgbClr val="C0C0C0"/>
                  </a:outerShdw>
                </a:effectLst>
              </a:rPr>
              <a:t>S.S.I.</a:t>
            </a:r>
            <a:r>
              <a:rPr lang="en-US">
                <a:solidFill>
                  <a:schemeClr val="hlink"/>
                </a:solidFill>
                <a:effectLst>
                  <a:outerShdw blurRad="38100" dist="38100" dir="2700000" algn="tl">
                    <a:srgbClr val="C0C0C0"/>
                  </a:outerShdw>
                </a:effectLst>
              </a:rPr>
              <a:t> </a:t>
            </a:r>
            <a:br>
              <a:rPr lang="en-US">
                <a:solidFill>
                  <a:schemeClr val="hlink"/>
                </a:solidFill>
                <a:effectLst>
                  <a:outerShdw blurRad="38100" dist="38100" dir="2700000" algn="tl">
                    <a:srgbClr val="C0C0C0"/>
                  </a:outerShdw>
                </a:effectLst>
              </a:rPr>
            </a:br>
            <a:r>
              <a:rPr lang="en-US" b="1">
                <a:solidFill>
                  <a:schemeClr val="hlink"/>
                </a:solidFill>
              </a:rPr>
              <a:t>Resources</a:t>
            </a:r>
            <a:r>
              <a:rPr lang="en-US">
                <a:solidFill>
                  <a:srgbClr val="FFFFFF"/>
                </a:solidFill>
                <a:latin typeface="Times New Roman" pitchFamily="18" charset="0"/>
              </a:rPr>
              <a:t>	</a:t>
            </a:r>
          </a:p>
        </p:txBody>
      </p:sp>
      <p:sp>
        <p:nvSpPr>
          <p:cNvPr id="23555" name="Rectangle 3"/>
          <p:cNvSpPr>
            <a:spLocks noGrp="1" noChangeArrowheads="1"/>
          </p:cNvSpPr>
          <p:nvPr>
            <p:ph type="body" idx="4294967295"/>
          </p:nvPr>
        </p:nvSpPr>
        <p:spPr>
          <a:xfrm>
            <a:off x="304800" y="1981200"/>
            <a:ext cx="8534400" cy="4572000"/>
          </a:xfrm>
        </p:spPr>
        <p:txBody>
          <a:bodyPr/>
          <a:lstStyle/>
          <a:p>
            <a:pPr eaLnBrk="1" hangingPunct="1">
              <a:lnSpc>
                <a:spcPct val="90000"/>
              </a:lnSpc>
            </a:pPr>
            <a:r>
              <a:rPr lang="en-US" sz="2400" b="1" smtClean="0">
                <a:solidFill>
                  <a:schemeClr val="hlink"/>
                </a:solidFill>
              </a:rPr>
              <a:t>SSI considers things you own but does not count everything.</a:t>
            </a:r>
          </a:p>
          <a:p>
            <a:pPr eaLnBrk="1" hangingPunct="1">
              <a:lnSpc>
                <a:spcPct val="90000"/>
              </a:lnSpc>
            </a:pPr>
            <a:endParaRPr lang="en-US" sz="2400" b="1" smtClean="0">
              <a:solidFill>
                <a:schemeClr val="hlink"/>
              </a:solidFill>
            </a:endParaRPr>
          </a:p>
          <a:p>
            <a:pPr eaLnBrk="1" hangingPunct="1">
              <a:lnSpc>
                <a:spcPct val="90000"/>
              </a:lnSpc>
            </a:pPr>
            <a:r>
              <a:rPr lang="en-US" sz="2400" b="1" smtClean="0">
                <a:solidFill>
                  <a:schemeClr val="hlink"/>
                </a:solidFill>
              </a:rPr>
              <a:t>Examples of countable resources are:</a:t>
            </a:r>
            <a:br>
              <a:rPr lang="en-US" sz="2400" b="1" smtClean="0">
                <a:solidFill>
                  <a:schemeClr val="hlink"/>
                </a:solidFill>
              </a:rPr>
            </a:br>
            <a:r>
              <a:rPr lang="en-US" sz="2400" b="1" smtClean="0">
                <a:solidFill>
                  <a:schemeClr val="hlink"/>
                </a:solidFill>
              </a:rPr>
              <a:t>cash, bank accounts, extra vehicles, and non-home property.</a:t>
            </a:r>
          </a:p>
          <a:p>
            <a:pPr eaLnBrk="1" hangingPunct="1">
              <a:lnSpc>
                <a:spcPct val="90000"/>
              </a:lnSpc>
            </a:pPr>
            <a:endParaRPr lang="en-US" sz="2400" b="1" smtClean="0">
              <a:solidFill>
                <a:schemeClr val="hlink"/>
              </a:solidFill>
            </a:endParaRPr>
          </a:p>
          <a:p>
            <a:pPr eaLnBrk="1" hangingPunct="1">
              <a:lnSpc>
                <a:spcPct val="90000"/>
              </a:lnSpc>
            </a:pPr>
            <a:r>
              <a:rPr lang="en-US" sz="2400" b="1" smtClean="0">
                <a:solidFill>
                  <a:schemeClr val="hlink"/>
                </a:solidFill>
              </a:rPr>
              <a:t>Examples of non-countable resources are:</a:t>
            </a:r>
            <a:br>
              <a:rPr lang="en-US" sz="2400" b="1" smtClean="0">
                <a:solidFill>
                  <a:schemeClr val="hlink"/>
                </a:solidFill>
              </a:rPr>
            </a:br>
            <a:r>
              <a:rPr lang="en-US" sz="2400" b="1" smtClean="0">
                <a:solidFill>
                  <a:schemeClr val="hlink"/>
                </a:solidFill>
              </a:rPr>
              <a:t>one car and your residence.</a:t>
            </a:r>
            <a:br>
              <a:rPr lang="en-US" sz="2400" b="1" smtClean="0">
                <a:solidFill>
                  <a:schemeClr val="hlink"/>
                </a:solidFill>
              </a:rPr>
            </a:br>
            <a:endParaRPr lang="en-US" sz="2400" b="1" smtClean="0">
              <a:solidFill>
                <a:schemeClr val="hlink"/>
              </a:solidFill>
            </a:endParaRPr>
          </a:p>
          <a:p>
            <a:pPr eaLnBrk="1" hangingPunct="1">
              <a:lnSpc>
                <a:spcPct val="90000"/>
              </a:lnSpc>
            </a:pPr>
            <a:r>
              <a:rPr lang="en-US" sz="2000" smtClean="0">
                <a:solidFill>
                  <a:schemeClr val="hlink"/>
                </a:solidFill>
              </a:rPr>
              <a:t> </a:t>
            </a:r>
            <a:r>
              <a:rPr lang="en-US" sz="2000" b="1" i="1" u="sng" smtClean="0">
                <a:solidFill>
                  <a:schemeClr val="hlink"/>
                </a:solidFill>
              </a:rPr>
              <a:t>http://www.ssa.gov/ssi/links-to-spotlights.htm</a:t>
            </a:r>
            <a:r>
              <a:rPr lang="en-US" sz="1800" smtClean="0">
                <a:solidFill>
                  <a:schemeClr val="hlink"/>
                </a:solidFill>
              </a:rPr>
              <a:t> </a:t>
            </a:r>
            <a:r>
              <a:rPr lang="en-US" sz="2400" b="1" smtClean="0">
                <a:solidFill>
                  <a:schemeClr val="hlink"/>
                </a:solidFill>
              </a:rPr>
              <a:t>is an excellent source of easy-to-understand SSI topics</a:t>
            </a:r>
            <a:r>
              <a:rPr lang="en-US" sz="2800" b="1" smtClean="0">
                <a:solidFill>
                  <a:schemeClr val="hlink"/>
                </a:solidFill>
              </a:rPr>
              <a:t>.</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custDataLst>
              <p:tags r:id="rId2"/>
            </p:custDataLst>
          </p:nvPr>
        </p:nvSpPr>
        <p:spPr/>
        <p:txBody>
          <a:bodyPr/>
          <a:lstStyle/>
          <a:p>
            <a:pPr algn="l" eaLnBrk="1" hangingPunct="1">
              <a:defRPr/>
            </a:pPr>
            <a:r>
              <a:rPr lang="en-US" b="1" i="1">
                <a:solidFill>
                  <a:schemeClr val="hlink"/>
                </a:solidFill>
                <a:effectLst>
                  <a:outerShdw blurRad="38100" dist="38100" dir="2700000" algn="tl">
                    <a:srgbClr val="C0C0C0"/>
                  </a:outerShdw>
                </a:effectLst>
              </a:rPr>
              <a:t>                  S.S.I.</a:t>
            </a:r>
            <a:r>
              <a:rPr lang="en-US">
                <a:solidFill>
                  <a:schemeClr val="hlink"/>
                </a:solidFill>
                <a:effectLst>
                  <a:outerShdw blurRad="38100" dist="38100" dir="2700000" algn="tl">
                    <a:srgbClr val="C0C0C0"/>
                  </a:outerShdw>
                </a:effectLst>
              </a:rPr>
              <a:t> </a:t>
            </a:r>
            <a:br>
              <a:rPr lang="en-US">
                <a:solidFill>
                  <a:schemeClr val="hlink"/>
                </a:solidFill>
                <a:effectLst>
                  <a:outerShdw blurRad="38100" dist="38100" dir="2700000" algn="tl">
                    <a:srgbClr val="C0C0C0"/>
                  </a:outerShdw>
                </a:effectLst>
              </a:rPr>
            </a:br>
            <a:r>
              <a:rPr lang="en-US">
                <a:solidFill>
                  <a:schemeClr val="hlink"/>
                </a:solidFill>
                <a:effectLst>
                  <a:outerShdw blurRad="38100" dist="38100" dir="2700000" algn="tl">
                    <a:srgbClr val="C0C0C0"/>
                  </a:outerShdw>
                </a:effectLst>
              </a:rPr>
              <a:t>                </a:t>
            </a:r>
            <a:r>
              <a:rPr lang="en-US" b="1">
                <a:solidFill>
                  <a:schemeClr val="hlink"/>
                </a:solidFill>
              </a:rPr>
              <a:t>Income	</a:t>
            </a:r>
          </a:p>
        </p:txBody>
      </p:sp>
      <p:sp>
        <p:nvSpPr>
          <p:cNvPr id="24579" name="Rectangle 3"/>
          <p:cNvSpPr>
            <a:spLocks noGrp="1" noChangeArrowheads="1"/>
          </p:cNvSpPr>
          <p:nvPr>
            <p:ph type="body" idx="4294967295"/>
          </p:nvPr>
        </p:nvSpPr>
        <p:spPr>
          <a:xfrm>
            <a:off x="533400" y="2057400"/>
            <a:ext cx="8229600" cy="4419600"/>
          </a:xfrm>
        </p:spPr>
        <p:txBody>
          <a:bodyPr/>
          <a:lstStyle/>
          <a:p>
            <a:pPr eaLnBrk="1" hangingPunct="1"/>
            <a:r>
              <a:rPr lang="en-US" b="1" smtClean="0">
                <a:solidFill>
                  <a:schemeClr val="hlink"/>
                </a:solidFill>
              </a:rPr>
              <a:t>Until age 18, some parental income and resources are considered available for the child’s support.</a:t>
            </a:r>
          </a:p>
          <a:p>
            <a:pPr eaLnBrk="1" hangingPunct="1"/>
            <a:endParaRPr lang="en-US" b="1" i="1" u="sng" smtClean="0">
              <a:solidFill>
                <a:schemeClr val="hlink"/>
              </a:solidFill>
            </a:endParaRPr>
          </a:p>
          <a:p>
            <a:pPr eaLnBrk="1" hangingPunct="1"/>
            <a:r>
              <a:rPr lang="en-US" b="1" i="1" u="sng" smtClean="0">
                <a:solidFill>
                  <a:schemeClr val="hlink"/>
                </a:solidFill>
              </a:rPr>
              <a:t>Deeming</a:t>
            </a:r>
            <a:r>
              <a:rPr lang="en-US" b="1" smtClean="0">
                <a:solidFill>
                  <a:schemeClr val="hlink"/>
                </a:solidFill>
              </a:rPr>
              <a:t> of income &amp; resources to the child from parents within the household ends at adulthood. </a:t>
            </a:r>
          </a:p>
          <a:p>
            <a:pPr eaLnBrk="1" hangingPunct="1"/>
            <a:endParaRPr lang="en-US" b="1" smtClean="0">
              <a:solidFill>
                <a:schemeClr val="hlink"/>
              </a:solidFill>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custDataLst>
              <p:tags r:id="rId2"/>
            </p:custDataLst>
          </p:nvPr>
        </p:nvSpPr>
        <p:spPr>
          <a:xfrm>
            <a:off x="304800" y="228600"/>
            <a:ext cx="8229600" cy="1249363"/>
          </a:xfrm>
        </p:spPr>
        <p:txBody>
          <a:bodyPr/>
          <a:lstStyle/>
          <a:p>
            <a:pPr eaLnBrk="1" hangingPunct="1">
              <a:defRPr/>
            </a:pPr>
            <a:r>
              <a:rPr lang="en-US" b="1" i="1">
                <a:solidFill>
                  <a:schemeClr val="hlink"/>
                </a:solidFill>
                <a:effectLst>
                  <a:outerShdw blurRad="38100" dist="38100" dir="2700000" algn="tl">
                    <a:srgbClr val="C0C0C0"/>
                  </a:outerShdw>
                </a:effectLst>
              </a:rPr>
              <a:t>S.S.I.</a:t>
            </a:r>
            <a:r>
              <a:rPr lang="en-US">
                <a:solidFill>
                  <a:schemeClr val="hlink"/>
                </a:solidFill>
                <a:effectLst>
                  <a:outerShdw blurRad="38100" dist="38100" dir="2700000" algn="tl">
                    <a:srgbClr val="C0C0C0"/>
                  </a:outerShdw>
                </a:effectLst>
              </a:rPr>
              <a:t/>
            </a:r>
            <a:br>
              <a:rPr lang="en-US">
                <a:solidFill>
                  <a:schemeClr val="hlink"/>
                </a:solidFill>
                <a:effectLst>
                  <a:outerShdw blurRad="38100" dist="38100" dir="2700000" algn="tl">
                    <a:srgbClr val="C0C0C0"/>
                  </a:outerShdw>
                </a:effectLst>
              </a:rPr>
            </a:br>
            <a:r>
              <a:rPr lang="en-US" b="1">
                <a:solidFill>
                  <a:schemeClr val="hlink"/>
                </a:solidFill>
                <a:effectLst>
                  <a:outerShdw blurRad="38100" dist="38100" dir="2700000" algn="tl">
                    <a:srgbClr val="C0C0C0"/>
                  </a:outerShdw>
                </a:effectLst>
              </a:rPr>
              <a:t> </a:t>
            </a:r>
            <a:r>
              <a:rPr lang="en-US" b="1">
                <a:solidFill>
                  <a:schemeClr val="hlink"/>
                </a:solidFill>
              </a:rPr>
              <a:t>Age 18 Redetermination</a:t>
            </a:r>
          </a:p>
        </p:txBody>
      </p:sp>
      <p:sp>
        <p:nvSpPr>
          <p:cNvPr id="123907" name="Rectangle 3"/>
          <p:cNvSpPr>
            <a:spLocks noGrp="1" noChangeArrowheads="1"/>
          </p:cNvSpPr>
          <p:nvPr>
            <p:ph type="body" idx="4294967295"/>
            <p:custDataLst>
              <p:tags r:id="rId3"/>
            </p:custDataLst>
          </p:nvPr>
        </p:nvSpPr>
        <p:spPr>
          <a:xfrm>
            <a:off x="457200" y="1828800"/>
            <a:ext cx="8229600" cy="5029200"/>
          </a:xfrm>
        </p:spPr>
        <p:txBody>
          <a:bodyPr/>
          <a:lstStyle/>
          <a:p>
            <a:pPr eaLnBrk="1" hangingPunct="1">
              <a:lnSpc>
                <a:spcPct val="80000"/>
              </a:lnSpc>
              <a:defRPr/>
            </a:pPr>
            <a:r>
              <a:rPr lang="en-US" sz="2800" b="1">
                <a:solidFill>
                  <a:schemeClr val="hlink"/>
                </a:solidFill>
              </a:rPr>
              <a:t>When SSI beneficiary turns age 18 SSA performs a re-determination of eligibility. </a:t>
            </a:r>
          </a:p>
          <a:p>
            <a:pPr eaLnBrk="1" hangingPunct="1">
              <a:lnSpc>
                <a:spcPct val="80000"/>
              </a:lnSpc>
              <a:defRPr/>
            </a:pPr>
            <a:endParaRPr lang="en-US" sz="2800" b="1">
              <a:solidFill>
                <a:schemeClr val="hlink"/>
              </a:solidFill>
            </a:endParaRPr>
          </a:p>
          <a:p>
            <a:pPr eaLnBrk="1" hangingPunct="1">
              <a:lnSpc>
                <a:spcPct val="80000"/>
              </a:lnSpc>
              <a:defRPr/>
            </a:pPr>
            <a:r>
              <a:rPr lang="en-US" sz="2800" b="1">
                <a:solidFill>
                  <a:schemeClr val="hlink"/>
                </a:solidFill>
              </a:rPr>
              <a:t>In order to continue to receive benefits must meet Adult disability rules.</a:t>
            </a:r>
          </a:p>
          <a:p>
            <a:pPr eaLnBrk="1" hangingPunct="1">
              <a:lnSpc>
                <a:spcPct val="80000"/>
              </a:lnSpc>
              <a:defRPr/>
            </a:pPr>
            <a:endParaRPr lang="en-US" sz="2800" b="1">
              <a:solidFill>
                <a:schemeClr val="hlink"/>
              </a:solidFill>
            </a:endParaRPr>
          </a:p>
          <a:p>
            <a:pPr eaLnBrk="1" hangingPunct="1">
              <a:lnSpc>
                <a:spcPct val="80000"/>
              </a:lnSpc>
              <a:defRPr/>
            </a:pPr>
            <a:r>
              <a:rPr lang="en-US" sz="2800" b="1">
                <a:solidFill>
                  <a:schemeClr val="hlink"/>
                </a:solidFill>
              </a:rPr>
              <a:t>We then consider the ‘child’ as an adult, and look at only at his or her income, resources and living arrangement.</a:t>
            </a:r>
          </a:p>
          <a:p>
            <a:pPr eaLnBrk="1" hangingPunct="1">
              <a:lnSpc>
                <a:spcPct val="80000"/>
              </a:lnSpc>
              <a:defRPr/>
            </a:pPr>
            <a:endParaRPr lang="en-US" sz="2800" b="1" u="sng">
              <a:solidFill>
                <a:schemeClr val="hlink"/>
              </a:solidFill>
              <a:effectLst>
                <a:outerShdw blurRad="38100" dist="38100" dir="2700000" algn="tl">
                  <a:srgbClr val="C0C0C0"/>
                </a:outerShdw>
              </a:effectLst>
            </a:endParaRPr>
          </a:p>
          <a:p>
            <a:pPr eaLnBrk="1" hangingPunct="1">
              <a:lnSpc>
                <a:spcPct val="80000"/>
              </a:lnSpc>
              <a:defRPr/>
            </a:pPr>
            <a:r>
              <a:rPr lang="en-US" sz="2800" b="1">
                <a:solidFill>
                  <a:schemeClr val="hlink"/>
                </a:solidFill>
                <a:effectLst>
                  <a:outerShdw blurRad="38100" dist="38100" dir="2700000" algn="tl">
                    <a:srgbClr val="C0C0C0"/>
                  </a:outerShdw>
                </a:effectLst>
              </a:rPr>
              <a:t>We no longer</a:t>
            </a:r>
            <a:r>
              <a:rPr lang="en-US" sz="2800" b="1" i="1">
                <a:solidFill>
                  <a:schemeClr val="hlink"/>
                </a:solidFill>
                <a:effectLst>
                  <a:outerShdw blurRad="38100" dist="38100" dir="2700000" algn="tl">
                    <a:srgbClr val="C0C0C0"/>
                  </a:outerShdw>
                </a:effectLst>
              </a:rPr>
              <a:t> DEEM</a:t>
            </a:r>
            <a:r>
              <a:rPr lang="en-US" sz="2800" b="1">
                <a:solidFill>
                  <a:schemeClr val="hlink"/>
                </a:solidFill>
              </a:rPr>
              <a:t> parental income &amp; resources affective the month after age 18. </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custDataLst>
              <p:tags r:id="rId2"/>
            </p:custDataLst>
          </p:nvPr>
        </p:nvSpPr>
        <p:spPr>
          <a:xfrm>
            <a:off x="457200" y="274638"/>
            <a:ext cx="8305800" cy="1173162"/>
          </a:xfrm>
        </p:spPr>
        <p:txBody>
          <a:bodyPr/>
          <a:lstStyle/>
          <a:p>
            <a:pPr eaLnBrk="1" hangingPunct="1">
              <a:defRPr/>
            </a:pPr>
            <a:r>
              <a:rPr lang="en-US" sz="3600" b="1" i="1">
                <a:solidFill>
                  <a:schemeClr val="hlink"/>
                </a:solidFill>
                <a:effectLst>
                  <a:outerShdw blurRad="38100" dist="38100" dir="2700000" algn="tl">
                    <a:srgbClr val="C0C0C0"/>
                  </a:outerShdw>
                </a:effectLst>
              </a:rPr>
              <a:t>S.S.I.</a:t>
            </a:r>
            <a:r>
              <a:rPr lang="en-US" sz="3600">
                <a:solidFill>
                  <a:schemeClr val="hlink"/>
                </a:solidFill>
                <a:effectLst>
                  <a:outerShdw blurRad="38100" dist="38100" dir="2700000" algn="tl">
                    <a:srgbClr val="C0C0C0"/>
                  </a:outerShdw>
                </a:effectLst>
              </a:rPr>
              <a:t/>
            </a:r>
            <a:br>
              <a:rPr lang="en-US" sz="3600">
                <a:solidFill>
                  <a:schemeClr val="hlink"/>
                </a:solidFill>
                <a:effectLst>
                  <a:outerShdw blurRad="38100" dist="38100" dir="2700000" algn="tl">
                    <a:srgbClr val="C0C0C0"/>
                  </a:outerShdw>
                </a:effectLst>
              </a:rPr>
            </a:br>
            <a:r>
              <a:rPr lang="en-US" sz="3600" b="1">
                <a:solidFill>
                  <a:schemeClr val="hlink"/>
                </a:solidFill>
              </a:rPr>
              <a:t>Supplemental Security Income</a:t>
            </a:r>
          </a:p>
        </p:txBody>
      </p:sp>
      <p:sp>
        <p:nvSpPr>
          <p:cNvPr id="113667" name="Rectangle 3"/>
          <p:cNvSpPr>
            <a:spLocks noGrp="1" noChangeArrowheads="1"/>
          </p:cNvSpPr>
          <p:nvPr>
            <p:ph type="body" idx="4294967295"/>
            <p:custDataLst>
              <p:tags r:id="rId3"/>
            </p:custDataLst>
          </p:nvPr>
        </p:nvSpPr>
        <p:spPr>
          <a:xfrm>
            <a:off x="228600" y="2057400"/>
            <a:ext cx="8915400" cy="4648200"/>
          </a:xfrm>
        </p:spPr>
        <p:txBody>
          <a:bodyPr/>
          <a:lstStyle/>
          <a:p>
            <a:pPr algn="ctr" eaLnBrk="1" hangingPunct="1">
              <a:lnSpc>
                <a:spcPct val="90000"/>
              </a:lnSpc>
              <a:buFontTx/>
              <a:buNone/>
              <a:defRPr/>
            </a:pPr>
            <a:r>
              <a:rPr lang="en-US" sz="2400" b="1" u="sng" smtClean="0">
                <a:solidFill>
                  <a:schemeClr val="hlink"/>
                </a:solidFill>
                <a:effectLst>
                  <a:outerShdw blurRad="38100" dist="38100" dir="2700000" algn="tl">
                    <a:srgbClr val="C0C0C0"/>
                  </a:outerShdw>
                </a:effectLst>
              </a:rPr>
              <a:t>Adult</a:t>
            </a:r>
            <a:r>
              <a:rPr lang="en-US" sz="2400" b="1" smtClean="0">
                <a:solidFill>
                  <a:schemeClr val="hlink"/>
                </a:solidFill>
              </a:rPr>
              <a:t> – over age 18 – SSA’s </a:t>
            </a:r>
            <a:r>
              <a:rPr lang="en-US" sz="2400" b="1" u="sng" smtClean="0">
                <a:solidFill>
                  <a:schemeClr val="hlink"/>
                </a:solidFill>
              </a:rPr>
              <a:t>Definition of Disability</a:t>
            </a:r>
          </a:p>
          <a:p>
            <a:pPr algn="ctr" eaLnBrk="1" hangingPunct="1">
              <a:lnSpc>
                <a:spcPct val="90000"/>
              </a:lnSpc>
              <a:buFontTx/>
              <a:buNone/>
              <a:defRPr/>
            </a:pPr>
            <a:endParaRPr lang="en-US" sz="2400" b="1" u="sng" smtClean="0">
              <a:solidFill>
                <a:schemeClr val="hlink"/>
              </a:solidFill>
              <a:effectLst>
                <a:outerShdw blurRad="38100" dist="38100" dir="2700000" algn="tl">
                  <a:srgbClr val="C0C0C0"/>
                </a:outerShdw>
              </a:effectLst>
            </a:endParaRPr>
          </a:p>
          <a:p>
            <a:pPr eaLnBrk="1" hangingPunct="1">
              <a:lnSpc>
                <a:spcPct val="90000"/>
              </a:lnSpc>
              <a:buFontTx/>
              <a:buNone/>
              <a:defRPr/>
            </a:pPr>
            <a:r>
              <a:rPr lang="en-US" sz="2400" smtClean="0">
                <a:solidFill>
                  <a:schemeClr val="hlink"/>
                </a:solidFill>
              </a:rPr>
              <a:t>A physical or mental impairment (or combination) that -</a:t>
            </a:r>
          </a:p>
          <a:p>
            <a:pPr lvl="1" eaLnBrk="1" hangingPunct="1">
              <a:lnSpc>
                <a:spcPct val="90000"/>
              </a:lnSpc>
              <a:buFontTx/>
              <a:buChar char="•"/>
              <a:defRPr/>
            </a:pPr>
            <a:endParaRPr lang="en-US" sz="2400" smtClean="0">
              <a:solidFill>
                <a:schemeClr val="hlink"/>
              </a:solidFill>
            </a:endParaRPr>
          </a:p>
          <a:p>
            <a:pPr lvl="1" eaLnBrk="1" hangingPunct="1">
              <a:lnSpc>
                <a:spcPct val="90000"/>
              </a:lnSpc>
              <a:buFontTx/>
              <a:buChar char="•"/>
              <a:defRPr/>
            </a:pPr>
            <a:r>
              <a:rPr lang="en-US" sz="2400" b="1" i="1" u="sng" smtClean="0">
                <a:solidFill>
                  <a:schemeClr val="hlink"/>
                </a:solidFill>
                <a:effectLst>
                  <a:outerShdw blurRad="38100" dist="38100" dir="2700000" algn="tl">
                    <a:srgbClr val="C0C0C0"/>
                  </a:outerShdw>
                </a:effectLst>
              </a:rPr>
              <a:t>Prevents</a:t>
            </a:r>
            <a:r>
              <a:rPr lang="en-US" sz="2400" b="1" i="1" smtClean="0">
                <a:solidFill>
                  <a:schemeClr val="hlink"/>
                </a:solidFill>
                <a:effectLst>
                  <a:outerShdw blurRad="38100" dist="38100" dir="2700000" algn="tl">
                    <a:srgbClr val="C0C0C0"/>
                  </a:outerShdw>
                </a:effectLst>
              </a:rPr>
              <a:t> </a:t>
            </a:r>
            <a:r>
              <a:rPr lang="en-US" sz="2400" b="1" smtClean="0">
                <a:solidFill>
                  <a:schemeClr val="hlink"/>
                </a:solidFill>
                <a:effectLst>
                  <a:outerShdw blurRad="38100" dist="38100" dir="2700000" algn="tl">
                    <a:srgbClr val="C0C0C0"/>
                  </a:outerShdw>
                </a:effectLst>
              </a:rPr>
              <a:t>you from</a:t>
            </a:r>
            <a:r>
              <a:rPr lang="en-US" sz="2400" b="1" i="1" smtClean="0">
                <a:solidFill>
                  <a:schemeClr val="hlink"/>
                </a:solidFill>
                <a:effectLst>
                  <a:outerShdw blurRad="38100" dist="38100" dir="2700000" algn="tl">
                    <a:srgbClr val="C0C0C0"/>
                  </a:outerShdw>
                </a:effectLst>
              </a:rPr>
              <a:t> </a:t>
            </a:r>
            <a:r>
              <a:rPr lang="en-US" sz="2400" b="1" i="1" u="sng" smtClean="0">
                <a:solidFill>
                  <a:schemeClr val="hlink"/>
                </a:solidFill>
                <a:effectLst>
                  <a:outerShdw blurRad="38100" dist="38100" dir="2700000" algn="tl">
                    <a:srgbClr val="C0C0C0"/>
                  </a:outerShdw>
                </a:effectLst>
              </a:rPr>
              <a:t>working</a:t>
            </a:r>
            <a:r>
              <a:rPr lang="en-US" sz="2400" smtClean="0">
                <a:solidFill>
                  <a:schemeClr val="hlink"/>
                </a:solidFill>
              </a:rPr>
              <a:t> </a:t>
            </a:r>
            <a:r>
              <a:rPr lang="en-US" sz="2400" i="1" smtClean="0">
                <a:solidFill>
                  <a:schemeClr val="hlink"/>
                </a:solidFill>
              </a:rPr>
              <a:t>and</a:t>
            </a:r>
            <a:r>
              <a:rPr lang="en-US" sz="2400" smtClean="0">
                <a:solidFill>
                  <a:schemeClr val="hlink"/>
                </a:solidFill>
              </a:rPr>
              <a:t> </a:t>
            </a:r>
          </a:p>
          <a:p>
            <a:pPr lvl="1" eaLnBrk="1" hangingPunct="1">
              <a:lnSpc>
                <a:spcPct val="90000"/>
              </a:lnSpc>
              <a:buFontTx/>
              <a:buChar char="•"/>
              <a:defRPr/>
            </a:pPr>
            <a:endParaRPr lang="en-US" sz="2400" smtClean="0">
              <a:solidFill>
                <a:schemeClr val="hlink"/>
              </a:solidFill>
            </a:endParaRPr>
          </a:p>
          <a:p>
            <a:pPr lvl="1" eaLnBrk="1" hangingPunct="1">
              <a:lnSpc>
                <a:spcPct val="90000"/>
              </a:lnSpc>
              <a:buFontTx/>
              <a:buChar char="•"/>
              <a:defRPr/>
            </a:pPr>
            <a:r>
              <a:rPr lang="en-US" sz="2400" smtClean="0">
                <a:solidFill>
                  <a:schemeClr val="hlink"/>
                </a:solidFill>
              </a:rPr>
              <a:t>Has lasted or can be expected to last for at least one year or result in death.</a:t>
            </a:r>
          </a:p>
          <a:p>
            <a:pPr lvl="1" eaLnBrk="1" hangingPunct="1">
              <a:lnSpc>
                <a:spcPct val="90000"/>
              </a:lnSpc>
              <a:buFontTx/>
              <a:buChar char="•"/>
              <a:defRPr/>
            </a:pPr>
            <a:endParaRPr lang="en-US" sz="2400" smtClean="0">
              <a:solidFill>
                <a:schemeClr val="hlink"/>
              </a:solidFill>
            </a:endParaRPr>
          </a:p>
          <a:p>
            <a:pPr lvl="1" eaLnBrk="1" hangingPunct="1">
              <a:lnSpc>
                <a:spcPct val="90000"/>
              </a:lnSpc>
              <a:buFontTx/>
              <a:buChar char="•"/>
              <a:defRPr/>
            </a:pPr>
            <a:r>
              <a:rPr lang="en-US" sz="2400" smtClean="0">
                <a:solidFill>
                  <a:schemeClr val="hlink"/>
                </a:solidFill>
              </a:rPr>
              <a:t>There is no partial or temporary disability benefit</a:t>
            </a:r>
            <a:br>
              <a:rPr lang="en-US" sz="2400" smtClean="0">
                <a:solidFill>
                  <a:schemeClr val="hlink"/>
                </a:solidFill>
              </a:rPr>
            </a:br>
            <a:r>
              <a:rPr lang="en-US" sz="2400" smtClean="0">
                <a:solidFill>
                  <a:schemeClr val="hlink"/>
                </a:solidFill>
              </a:rPr>
              <a:t> under Social Security.</a:t>
            </a:r>
            <a:endParaRPr lang="en-US" sz="2000" smtClean="0">
              <a:solidFill>
                <a:schemeClr val="hlink"/>
              </a:solidFil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5" cstate="print"/>
          <a:srcRect l="15715" t="12666" r="17429" b="27905"/>
          <a:stretch>
            <a:fillRect/>
          </a:stretch>
        </p:blipFill>
        <p:spPr bwMode="auto">
          <a:xfrm>
            <a:off x="0" y="914400"/>
            <a:ext cx="9144000" cy="5943600"/>
          </a:xfrm>
          <a:prstGeom prst="rect">
            <a:avLst/>
          </a:prstGeom>
          <a:noFill/>
          <a:ln w="9525">
            <a:noFill/>
            <a:miter lim="800000"/>
            <a:headEnd/>
            <a:tailEnd/>
          </a:ln>
        </p:spPr>
      </p:pic>
      <p:sp>
        <p:nvSpPr>
          <p:cNvPr id="125955" name="Text Box 3"/>
          <p:cNvSpPr txBox="1">
            <a:spLocks noChangeArrowheads="1"/>
          </p:cNvSpPr>
          <p:nvPr>
            <p:custDataLst>
              <p:tags r:id="rId2"/>
            </p:custDataLst>
          </p:nvPr>
        </p:nvSpPr>
        <p:spPr bwMode="auto">
          <a:xfrm>
            <a:off x="1676400" y="152400"/>
            <a:ext cx="5524500" cy="762000"/>
          </a:xfrm>
          <a:prstGeom prst="rect">
            <a:avLst/>
          </a:prstGeom>
          <a:noFill/>
          <a:ln w="9525">
            <a:noFill/>
            <a:miter lim="800000"/>
            <a:headEnd/>
            <a:tailEnd/>
          </a:ln>
          <a:effectLst/>
        </p:spPr>
        <p:txBody>
          <a:bodyPr wrap="none">
            <a:spAutoFit/>
          </a:bodyPr>
          <a:lstStyle/>
          <a:p>
            <a:pPr eaLnBrk="1" hangingPunct="1">
              <a:defRPr/>
            </a:pPr>
            <a:r>
              <a:rPr lang="en-US" sz="4400" b="1" i="1">
                <a:solidFill>
                  <a:schemeClr val="hlink"/>
                </a:solidFill>
                <a:effectLst>
                  <a:outerShdw blurRad="38100" dist="38100" dir="2700000" algn="tl">
                    <a:srgbClr val="C0C0C0"/>
                  </a:outerShdw>
                </a:effectLst>
                <a:latin typeface="Times New Roman" pitchFamily="18" charset="0"/>
              </a:rPr>
              <a:t>www.socialsecurity.gov</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idx="4294967295"/>
            <p:custDataLst>
              <p:tags r:id="rId2"/>
            </p:custDataLst>
          </p:nvPr>
        </p:nvSpPr>
        <p:spPr>
          <a:xfrm>
            <a:off x="685800" y="381000"/>
            <a:ext cx="7772400" cy="1470025"/>
          </a:xfrm>
        </p:spPr>
        <p:txBody>
          <a:bodyPr/>
          <a:lstStyle/>
          <a:p>
            <a:pPr eaLnBrk="1" hangingPunct="1">
              <a:defRPr/>
            </a:pPr>
            <a:r>
              <a:rPr lang="en-US" sz="5400" b="1" smtClean="0">
                <a:solidFill>
                  <a:schemeClr val="hlink"/>
                </a:solidFill>
                <a:effectLst>
                  <a:outerShdw blurRad="38100" dist="38100" dir="2700000" algn="tl">
                    <a:srgbClr val="C0C0C0"/>
                  </a:outerShdw>
                </a:effectLst>
              </a:rPr>
              <a:t>Youth  with  Disability</a:t>
            </a:r>
          </a:p>
        </p:txBody>
      </p:sp>
      <p:sp>
        <p:nvSpPr>
          <p:cNvPr id="2057" name="Rectangle 9"/>
          <p:cNvSpPr>
            <a:spLocks noGrp="1" noChangeArrowheads="1"/>
          </p:cNvSpPr>
          <p:nvPr>
            <p:ph type="subTitle" idx="4294967295"/>
            <p:custDataLst>
              <p:tags r:id="rId3"/>
            </p:custDataLst>
          </p:nvPr>
        </p:nvSpPr>
        <p:spPr>
          <a:xfrm>
            <a:off x="1295400" y="2667000"/>
            <a:ext cx="6477000" cy="2438400"/>
          </a:xfrm>
        </p:spPr>
        <p:txBody>
          <a:bodyPr/>
          <a:lstStyle/>
          <a:p>
            <a:pPr marL="0" indent="0" algn="ctr" eaLnBrk="1" hangingPunct="1">
              <a:lnSpc>
                <a:spcPct val="90000"/>
              </a:lnSpc>
              <a:buFontTx/>
              <a:buNone/>
              <a:defRPr/>
            </a:pPr>
            <a:r>
              <a:rPr lang="en-US" b="1" smtClean="0">
                <a:solidFill>
                  <a:schemeClr val="hlink"/>
                </a:solidFill>
                <a:effectLst>
                  <a:outerShdw blurRad="38100" dist="38100" dir="2700000" algn="tl">
                    <a:srgbClr val="C0C0C0"/>
                  </a:outerShdw>
                </a:effectLst>
              </a:rPr>
              <a:t>Social Security Administration</a:t>
            </a:r>
          </a:p>
          <a:p>
            <a:pPr marL="0" indent="0" algn="ctr" eaLnBrk="1" hangingPunct="1">
              <a:lnSpc>
                <a:spcPct val="90000"/>
              </a:lnSpc>
              <a:buFontTx/>
              <a:buNone/>
              <a:defRPr/>
            </a:pPr>
            <a:endParaRPr lang="en-US" sz="2000" b="1" smtClean="0">
              <a:solidFill>
                <a:schemeClr val="hlink"/>
              </a:solidFill>
              <a:effectLst>
                <a:outerShdw blurRad="38100" dist="38100" dir="2700000" algn="tl">
                  <a:srgbClr val="C0C0C0"/>
                </a:outerShdw>
              </a:effectLst>
            </a:endParaRPr>
          </a:p>
          <a:p>
            <a:pPr marL="0" indent="0" algn="ctr" eaLnBrk="1" hangingPunct="1">
              <a:lnSpc>
                <a:spcPct val="90000"/>
              </a:lnSpc>
              <a:buFontTx/>
              <a:buNone/>
              <a:defRPr/>
            </a:pPr>
            <a:r>
              <a:rPr lang="en-US" b="1" smtClean="0">
                <a:solidFill>
                  <a:schemeClr val="hlink"/>
                </a:solidFill>
                <a:effectLst>
                  <a:outerShdw blurRad="38100" dist="38100" dir="2700000" algn="tl">
                    <a:srgbClr val="C0C0C0"/>
                  </a:outerShdw>
                </a:effectLst>
              </a:rPr>
              <a:t>&amp;</a:t>
            </a:r>
          </a:p>
          <a:p>
            <a:pPr marL="0" indent="0" algn="ctr" eaLnBrk="1" hangingPunct="1">
              <a:lnSpc>
                <a:spcPct val="90000"/>
              </a:lnSpc>
              <a:buFontTx/>
              <a:buNone/>
              <a:defRPr/>
            </a:pPr>
            <a:endParaRPr lang="en-US" sz="2000" b="1" smtClean="0">
              <a:solidFill>
                <a:schemeClr val="hlink"/>
              </a:solidFill>
              <a:effectLst>
                <a:outerShdw blurRad="38100" dist="38100" dir="2700000" algn="tl">
                  <a:srgbClr val="C0C0C0"/>
                </a:outerShdw>
              </a:effectLst>
            </a:endParaRPr>
          </a:p>
          <a:p>
            <a:pPr marL="0" indent="0" algn="ctr" eaLnBrk="1" hangingPunct="1">
              <a:lnSpc>
                <a:spcPct val="90000"/>
              </a:lnSpc>
              <a:buFontTx/>
              <a:buNone/>
              <a:defRPr/>
            </a:pPr>
            <a:r>
              <a:rPr lang="en-US" b="1" smtClean="0">
                <a:solidFill>
                  <a:schemeClr val="hlink"/>
                </a:solidFill>
                <a:effectLst>
                  <a:outerShdw blurRad="38100" dist="38100" dir="2700000" algn="tl">
                    <a:srgbClr val="C0C0C0"/>
                  </a:outerShdw>
                </a:effectLst>
              </a:rPr>
              <a:t>Disability Determination Services</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5" cstate="print"/>
          <a:srcRect l="15715" t="12666" r="17429" b="27905"/>
          <a:stretch>
            <a:fillRect/>
          </a:stretch>
        </p:blipFill>
        <p:spPr bwMode="auto">
          <a:xfrm>
            <a:off x="0" y="914400"/>
            <a:ext cx="9144000" cy="5943600"/>
          </a:xfrm>
          <a:prstGeom prst="rect">
            <a:avLst/>
          </a:prstGeom>
          <a:noFill/>
          <a:ln w="9525">
            <a:noFill/>
            <a:miter lim="800000"/>
            <a:headEnd/>
            <a:tailEnd/>
          </a:ln>
        </p:spPr>
      </p:pic>
      <p:sp>
        <p:nvSpPr>
          <p:cNvPr id="133123" name="Text Box 3"/>
          <p:cNvSpPr txBox="1">
            <a:spLocks noChangeArrowheads="1"/>
          </p:cNvSpPr>
          <p:nvPr>
            <p:custDataLst>
              <p:tags r:id="rId2"/>
            </p:custDataLst>
          </p:nvPr>
        </p:nvSpPr>
        <p:spPr bwMode="auto">
          <a:xfrm>
            <a:off x="1676400" y="152400"/>
            <a:ext cx="5524500" cy="762000"/>
          </a:xfrm>
          <a:prstGeom prst="rect">
            <a:avLst/>
          </a:prstGeom>
          <a:noFill/>
          <a:ln w="9525">
            <a:noFill/>
            <a:miter lim="800000"/>
            <a:headEnd/>
            <a:tailEnd/>
          </a:ln>
          <a:effectLst/>
        </p:spPr>
        <p:txBody>
          <a:bodyPr wrap="none">
            <a:spAutoFit/>
          </a:bodyPr>
          <a:lstStyle/>
          <a:p>
            <a:pPr eaLnBrk="1" hangingPunct="1">
              <a:defRPr/>
            </a:pPr>
            <a:r>
              <a:rPr lang="en-US" sz="4400" b="1" i="1">
                <a:solidFill>
                  <a:schemeClr val="hlink"/>
                </a:solidFill>
                <a:effectLst>
                  <a:outerShdw blurRad="38100" dist="38100" dir="2700000" algn="tl">
                    <a:srgbClr val="C0C0C0"/>
                  </a:outerShdw>
                </a:effectLst>
                <a:latin typeface="Times New Roman" pitchFamily="18" charset="0"/>
              </a:rPr>
              <a:t>www.socialsecurity.gov</a:t>
            </a:r>
          </a:p>
        </p:txBody>
      </p:sp>
      <p:sp>
        <p:nvSpPr>
          <p:cNvPr id="28676" name="Rectangle 4"/>
          <p:cNvSpPr>
            <a:spLocks noChangeArrowheads="1"/>
          </p:cNvSpPr>
          <p:nvPr/>
        </p:nvSpPr>
        <p:spPr bwMode="auto">
          <a:xfrm>
            <a:off x="3200400" y="2743200"/>
            <a:ext cx="2895600" cy="381000"/>
          </a:xfrm>
          <a:prstGeom prst="rect">
            <a:avLst/>
          </a:prstGeom>
          <a:noFill/>
          <a:ln w="38100">
            <a:solidFill>
              <a:srgbClr val="FF0000"/>
            </a:solidFill>
            <a:miter lim="800000"/>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5" cstate="print"/>
          <a:srcRect l="24286" t="13429" r="15714" b="38571"/>
          <a:stretch>
            <a:fillRect/>
          </a:stretch>
        </p:blipFill>
        <p:spPr bwMode="auto">
          <a:xfrm>
            <a:off x="228600" y="1447800"/>
            <a:ext cx="8610600" cy="4800600"/>
          </a:xfrm>
          <a:prstGeom prst="rect">
            <a:avLst/>
          </a:prstGeom>
          <a:noFill/>
          <a:ln w="9525">
            <a:noFill/>
            <a:miter lim="800000"/>
            <a:headEnd/>
            <a:tailEnd/>
          </a:ln>
        </p:spPr>
      </p:pic>
      <p:sp>
        <p:nvSpPr>
          <p:cNvPr id="135173" name="Rectangle 5"/>
          <p:cNvSpPr>
            <a:spLocks noGrp="1" noChangeArrowheads="1"/>
          </p:cNvSpPr>
          <p:nvPr>
            <p:ph type="title" idx="4294967295"/>
            <p:custDataLst>
              <p:tags r:id="rId2"/>
            </p:custDataLst>
          </p:nvPr>
        </p:nvSpPr>
        <p:spPr/>
        <p:txBody>
          <a:bodyPr/>
          <a:lstStyle/>
          <a:p>
            <a:pPr eaLnBrk="1" hangingPunct="1">
              <a:defRPr/>
            </a:pPr>
            <a:r>
              <a:rPr lang="en-US" b="1">
                <a:solidFill>
                  <a:schemeClr val="hlink"/>
                </a:solidFill>
                <a:effectLst>
                  <a:outerShdw blurRad="38100" dist="38100" dir="2700000" algn="tl">
                    <a:srgbClr val="C0C0C0"/>
                  </a:outerShdw>
                </a:effectLst>
              </a:rPr>
              <a:t>Begin Disability Process</a:t>
            </a:r>
          </a:p>
        </p:txBody>
      </p:sp>
      <p:sp>
        <p:nvSpPr>
          <p:cNvPr id="29700" name="Line 6"/>
          <p:cNvSpPr>
            <a:spLocks noChangeShapeType="1"/>
          </p:cNvSpPr>
          <p:nvPr/>
        </p:nvSpPr>
        <p:spPr bwMode="auto">
          <a:xfrm flipH="1">
            <a:off x="2362200" y="3276600"/>
            <a:ext cx="457200" cy="0"/>
          </a:xfrm>
          <a:prstGeom prst="line">
            <a:avLst/>
          </a:prstGeom>
          <a:noFill/>
          <a:ln w="38100">
            <a:solidFill>
              <a:srgbClr val="FF0000"/>
            </a:solidFill>
            <a:round/>
            <a:headEnd/>
            <a:tailEnd type="triangle" w="med" len="me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4" cstate="print"/>
          <a:srcRect l="24414" t="15767" r="11133" b="9827"/>
          <a:stretch>
            <a:fillRect/>
          </a:stretch>
        </p:blipFill>
        <p:spPr bwMode="auto">
          <a:xfrm>
            <a:off x="381000" y="304800"/>
            <a:ext cx="8401050" cy="6172200"/>
          </a:xfrm>
          <a:prstGeom prst="rect">
            <a:avLst/>
          </a:prstGeom>
          <a:noFill/>
          <a:ln w="9525">
            <a:solidFill>
              <a:srgbClr val="FF0000"/>
            </a:solidFill>
            <a:miter lim="800000"/>
            <a:headEnd/>
            <a:tailEnd/>
          </a:ln>
        </p:spPr>
      </p:pic>
      <p:sp>
        <p:nvSpPr>
          <p:cNvPr id="30723" name="Line 4"/>
          <p:cNvSpPr>
            <a:spLocks noChangeShapeType="1"/>
          </p:cNvSpPr>
          <p:nvPr/>
        </p:nvSpPr>
        <p:spPr bwMode="auto">
          <a:xfrm>
            <a:off x="457200" y="2286000"/>
            <a:ext cx="1219200" cy="0"/>
          </a:xfrm>
          <a:prstGeom prst="line">
            <a:avLst/>
          </a:prstGeom>
          <a:noFill/>
          <a:ln w="38100">
            <a:solidFill>
              <a:srgbClr val="FF0000"/>
            </a:solidFill>
            <a:round/>
            <a:headEnd/>
            <a:tailEnd/>
          </a:ln>
        </p:spPr>
        <p:txBody>
          <a:bodyPr/>
          <a:lstStyle/>
          <a:p>
            <a:endParaRPr lang="en-US"/>
          </a:p>
        </p:txBody>
      </p:sp>
      <p:sp>
        <p:nvSpPr>
          <p:cNvPr id="30724" name="Line 5"/>
          <p:cNvSpPr>
            <a:spLocks noChangeShapeType="1"/>
          </p:cNvSpPr>
          <p:nvPr/>
        </p:nvSpPr>
        <p:spPr bwMode="auto">
          <a:xfrm>
            <a:off x="6553200" y="2286000"/>
            <a:ext cx="704850" cy="0"/>
          </a:xfrm>
          <a:prstGeom prst="line">
            <a:avLst/>
          </a:prstGeom>
          <a:noFill/>
          <a:ln w="38100">
            <a:solidFill>
              <a:srgbClr val="FF0000"/>
            </a:solidFill>
            <a:round/>
            <a:headEnd/>
            <a:tailEnd/>
          </a:ln>
        </p:spPr>
        <p:txBody>
          <a:bodyPr/>
          <a:lstStyle/>
          <a:p>
            <a:endParaRPr lang="en-US"/>
          </a:p>
        </p:txBody>
      </p:sp>
      <p:sp>
        <p:nvSpPr>
          <p:cNvPr id="30725" name="Rectangle 6"/>
          <p:cNvSpPr>
            <a:spLocks noChangeArrowheads="1"/>
          </p:cNvSpPr>
          <p:nvPr/>
        </p:nvSpPr>
        <p:spPr bwMode="auto">
          <a:xfrm>
            <a:off x="4191000" y="2057400"/>
            <a:ext cx="533400" cy="228600"/>
          </a:xfrm>
          <a:prstGeom prst="rect">
            <a:avLst/>
          </a:prstGeom>
          <a:noFill/>
          <a:ln w="38100">
            <a:solidFill>
              <a:srgbClr val="FF0000"/>
            </a:solidFill>
            <a:miter lim="800000"/>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cstate="print"/>
          <a:srcRect l="24414" t="15767" r="11133" b="9827"/>
          <a:stretch>
            <a:fillRect/>
          </a:stretch>
        </p:blipFill>
        <p:spPr bwMode="auto">
          <a:xfrm>
            <a:off x="304800" y="476250"/>
            <a:ext cx="8477250" cy="5924550"/>
          </a:xfrm>
          <a:prstGeom prst="rect">
            <a:avLst/>
          </a:prstGeom>
          <a:noFill/>
          <a:ln w="9525">
            <a:solidFill>
              <a:srgbClr val="FF0000"/>
            </a:solidFill>
            <a:miter lim="800000"/>
            <a:headEnd/>
            <a:tailEnd/>
          </a:ln>
        </p:spPr>
      </p:pic>
      <p:sp>
        <p:nvSpPr>
          <p:cNvPr id="31747" name="Line 3"/>
          <p:cNvSpPr>
            <a:spLocks noChangeShapeType="1"/>
          </p:cNvSpPr>
          <p:nvPr/>
        </p:nvSpPr>
        <p:spPr bwMode="auto">
          <a:xfrm>
            <a:off x="4876800" y="1600200"/>
            <a:ext cx="666750" cy="0"/>
          </a:xfrm>
          <a:prstGeom prst="line">
            <a:avLst/>
          </a:prstGeom>
          <a:noFill/>
          <a:ln w="57150">
            <a:solidFill>
              <a:srgbClr val="FF0000"/>
            </a:solidFill>
            <a:round/>
            <a:headEnd/>
            <a:tailEnd/>
          </a:ln>
        </p:spPr>
        <p:txBody>
          <a:bodyPr/>
          <a:lstStyle/>
          <a:p>
            <a:endParaRPr lang="en-US"/>
          </a:p>
        </p:txBody>
      </p:sp>
      <p:sp>
        <p:nvSpPr>
          <p:cNvPr id="31748" name="Rectangle 4"/>
          <p:cNvSpPr>
            <a:spLocks noChangeArrowheads="1"/>
          </p:cNvSpPr>
          <p:nvPr/>
        </p:nvSpPr>
        <p:spPr bwMode="auto">
          <a:xfrm>
            <a:off x="304800" y="5562600"/>
            <a:ext cx="723900" cy="190500"/>
          </a:xfrm>
          <a:prstGeom prst="rect">
            <a:avLst/>
          </a:prstGeom>
          <a:noFill/>
          <a:ln w="28575">
            <a:solidFill>
              <a:srgbClr val="FF0000"/>
            </a:solidFill>
            <a:miter lim="800000"/>
            <a:headEnd/>
            <a:tailEnd/>
          </a:ln>
        </p:spPr>
        <p:txBody>
          <a:bodyPr wrap="none" anchor="ctr"/>
          <a:lstStyle/>
          <a:p>
            <a:pPr eaLnBrk="1" hangingPunct="1"/>
            <a:endParaRPr lang="en-US"/>
          </a:p>
        </p:txBody>
      </p:sp>
      <p:sp>
        <p:nvSpPr>
          <p:cNvPr id="31749" name="Line 5"/>
          <p:cNvSpPr>
            <a:spLocks noChangeShapeType="1"/>
          </p:cNvSpPr>
          <p:nvPr/>
        </p:nvSpPr>
        <p:spPr bwMode="auto">
          <a:xfrm>
            <a:off x="2667000" y="5791200"/>
            <a:ext cx="2171700" cy="19050"/>
          </a:xfrm>
          <a:prstGeom prst="line">
            <a:avLst/>
          </a:prstGeom>
          <a:noFill/>
          <a:ln w="38100">
            <a:solidFill>
              <a:srgbClr val="FF0000"/>
            </a:solidFill>
            <a:round/>
            <a:headEnd/>
            <a:tailEn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4" cstate="print"/>
          <a:srcRect l="10156" t="13542" r="1563" b="6250"/>
          <a:stretch>
            <a:fillRect/>
          </a:stretch>
        </p:blipFill>
        <p:spPr bwMode="auto">
          <a:xfrm>
            <a:off x="0" y="0"/>
            <a:ext cx="9144000" cy="6858000"/>
          </a:xfrm>
          <a:prstGeom prst="rect">
            <a:avLst/>
          </a:prstGeom>
          <a:solidFill>
            <a:srgbClr val="33CC33"/>
          </a:solidFill>
          <a:ln w="9525">
            <a:solidFill>
              <a:srgbClr val="008000"/>
            </a:solidFill>
            <a:miter lim="800000"/>
            <a:headEnd/>
            <a:tailEnd/>
          </a:ln>
        </p:spPr>
      </p:pic>
      <p:sp>
        <p:nvSpPr>
          <p:cNvPr id="221187" name="AutoShape 3"/>
          <p:cNvSpPr>
            <a:spLocks noChangeArrowheads="1"/>
          </p:cNvSpPr>
          <p:nvPr/>
        </p:nvSpPr>
        <p:spPr bwMode="auto">
          <a:xfrm>
            <a:off x="6858000" y="2667000"/>
            <a:ext cx="2133600" cy="685800"/>
          </a:xfrm>
          <a:prstGeom prst="wedgeRectCallout">
            <a:avLst>
              <a:gd name="adj1" fmla="val -69792"/>
              <a:gd name="adj2" fmla="val 23148"/>
            </a:avLst>
          </a:prstGeom>
          <a:noFill/>
          <a:ln w="28575">
            <a:solidFill>
              <a:srgbClr val="008000"/>
            </a:solidFill>
            <a:miter lim="800000"/>
            <a:headEnd/>
            <a:tailEnd/>
          </a:ln>
        </p:spPr>
        <p:txBody>
          <a:bodyPr/>
          <a:lstStyle/>
          <a:p>
            <a:pPr algn="ctr" eaLnBrk="1" hangingPunct="1"/>
            <a:r>
              <a:rPr lang="en-US">
                <a:solidFill>
                  <a:srgbClr val="FF0000"/>
                </a:solidFill>
              </a:rPr>
              <a:t>12 pages of topics available</a:t>
            </a:r>
            <a:endParaRPr lang="en-US" sz="1600">
              <a:solidFill>
                <a:srgbClr val="FF0000"/>
              </a:solidFill>
            </a:endParaRPr>
          </a:p>
        </p:txBody>
      </p:sp>
      <p:sp>
        <p:nvSpPr>
          <p:cNvPr id="221188" name="AutoShape 4"/>
          <p:cNvSpPr>
            <a:spLocks noChangeArrowheads="1"/>
          </p:cNvSpPr>
          <p:nvPr/>
        </p:nvSpPr>
        <p:spPr bwMode="auto">
          <a:xfrm>
            <a:off x="1447800" y="1143000"/>
            <a:ext cx="976313" cy="304800"/>
          </a:xfrm>
          <a:prstGeom prst="leftArrow">
            <a:avLst>
              <a:gd name="adj1" fmla="val 50000"/>
              <a:gd name="adj2" fmla="val 80078"/>
            </a:avLst>
          </a:prstGeom>
          <a:solidFill>
            <a:srgbClr val="33CC33"/>
          </a:solidFill>
          <a:ln w="9525">
            <a:solidFill>
              <a:schemeClr val="tx1"/>
            </a:solidFill>
            <a:miter lim="800000"/>
            <a:headEnd/>
            <a:tailEnd/>
          </a:ln>
        </p:spPr>
        <p:txBody>
          <a:bodyPr wrap="none" anchor="ctr"/>
          <a:lstStyle/>
          <a:p>
            <a:pPr eaLnBrk="1" hangingPunct="1"/>
            <a:endParaRPr lang="en-US"/>
          </a:p>
        </p:txBody>
      </p:sp>
      <p:sp>
        <p:nvSpPr>
          <p:cNvPr id="32773" name="Line 5"/>
          <p:cNvSpPr>
            <a:spLocks noChangeShapeType="1"/>
          </p:cNvSpPr>
          <p:nvPr/>
        </p:nvSpPr>
        <p:spPr bwMode="auto">
          <a:xfrm flipV="1">
            <a:off x="3733800" y="2057400"/>
            <a:ext cx="3524250" cy="19050"/>
          </a:xfrm>
          <a:prstGeom prst="line">
            <a:avLst/>
          </a:prstGeom>
          <a:noFill/>
          <a:ln w="28575">
            <a:solidFill>
              <a:srgbClr val="FF0000"/>
            </a:solidFill>
            <a:round/>
            <a:headEnd/>
            <a:tailEn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11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1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nimBg="1"/>
      <p:bldP spid="221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4" cstate="print"/>
          <a:srcRect l="10156" t="12500" r="3125" b="6250"/>
          <a:stretch>
            <a:fillRect/>
          </a:stretch>
        </p:blipFill>
        <p:spPr bwMode="auto">
          <a:xfrm>
            <a:off x="0" y="0"/>
            <a:ext cx="9144000" cy="6858000"/>
          </a:xfrm>
          <a:prstGeom prst="rect">
            <a:avLst/>
          </a:prstGeom>
          <a:noFill/>
          <a:ln w="9525">
            <a:noFill/>
            <a:miter lim="800000"/>
            <a:headEnd/>
            <a:tailEnd/>
          </a:ln>
        </p:spPr>
      </p:pic>
      <p:sp>
        <p:nvSpPr>
          <p:cNvPr id="191491" name="AutoShape 3"/>
          <p:cNvSpPr>
            <a:spLocks noChangeArrowheads="1"/>
          </p:cNvSpPr>
          <p:nvPr/>
        </p:nvSpPr>
        <p:spPr bwMode="auto">
          <a:xfrm>
            <a:off x="7543800" y="2514600"/>
            <a:ext cx="1600200" cy="381000"/>
          </a:xfrm>
          <a:prstGeom prst="wedgeRectCallout">
            <a:avLst>
              <a:gd name="adj1" fmla="val -36014"/>
              <a:gd name="adj2" fmla="val -20833"/>
            </a:avLst>
          </a:prstGeom>
          <a:solidFill>
            <a:schemeClr val="bg1"/>
          </a:solidFill>
          <a:ln w="9525">
            <a:solidFill>
              <a:schemeClr val="tx1"/>
            </a:solidFill>
            <a:miter lim="800000"/>
            <a:headEnd/>
            <a:tailEnd/>
          </a:ln>
        </p:spPr>
        <p:txBody>
          <a:bodyPr/>
          <a:lstStyle/>
          <a:p>
            <a:pPr algn="ctr" eaLnBrk="1" hangingPunct="1"/>
            <a:r>
              <a:rPr lang="en-US" b="1" i="1">
                <a:solidFill>
                  <a:srgbClr val="00CC00"/>
                </a:solidFill>
              </a:rPr>
              <a:t>BEFORE</a:t>
            </a:r>
          </a:p>
        </p:txBody>
      </p:sp>
      <p:sp>
        <p:nvSpPr>
          <p:cNvPr id="191492" name="Rectangle 4"/>
          <p:cNvSpPr>
            <a:spLocks noChangeArrowheads="1"/>
          </p:cNvSpPr>
          <p:nvPr/>
        </p:nvSpPr>
        <p:spPr bwMode="auto">
          <a:xfrm>
            <a:off x="0" y="1676400"/>
            <a:ext cx="3810000" cy="304800"/>
          </a:xfrm>
          <a:prstGeom prst="rect">
            <a:avLst/>
          </a:prstGeom>
          <a:noFill/>
          <a:ln w="38100">
            <a:solidFill>
              <a:srgbClr val="FF0000"/>
            </a:solidFill>
            <a:miter lim="800000"/>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1492"/>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191491"/>
                                        </p:tgtEl>
                                        <p:attrNameLst>
                                          <p:attrName>style.visibility</p:attrName>
                                        </p:attrNameLst>
                                      </p:cBhvr>
                                      <p:to>
                                        <p:strVal val="visible"/>
                                      </p:to>
                                    </p:set>
                                    <p:anim calcmode="lin" valueType="num">
                                      <p:cBhvr additive="base">
                                        <p:cTn id="10" dur="1000" fill="hold"/>
                                        <p:tgtEl>
                                          <p:spTgt spid="191491"/>
                                        </p:tgtEl>
                                        <p:attrNameLst>
                                          <p:attrName>ppt_x</p:attrName>
                                        </p:attrNameLst>
                                      </p:cBhvr>
                                      <p:tavLst>
                                        <p:tav tm="0">
                                          <p:val>
                                            <p:strVal val="1+#ppt_w/2"/>
                                          </p:val>
                                        </p:tav>
                                        <p:tav tm="100000">
                                          <p:val>
                                            <p:strVal val="#ppt_x"/>
                                          </p:val>
                                        </p:tav>
                                      </p:tavLst>
                                    </p:anim>
                                    <p:anim calcmode="lin" valueType="num">
                                      <p:cBhvr additive="base">
                                        <p:cTn id="11" dur="1000" fill="hold"/>
                                        <p:tgtEl>
                                          <p:spTgt spid="1914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animBg="1"/>
      <p:bldP spid="1914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4" cstate="print"/>
          <a:srcRect l="10156" t="13542" r="1563" b="8032"/>
          <a:stretch>
            <a:fillRect/>
          </a:stretch>
        </p:blipFill>
        <p:spPr bwMode="auto">
          <a:xfrm>
            <a:off x="0" y="0"/>
            <a:ext cx="9144000" cy="6858000"/>
          </a:xfrm>
          <a:prstGeom prst="rect">
            <a:avLst/>
          </a:prstGeom>
          <a:noFill/>
          <a:ln w="9525">
            <a:noFill/>
            <a:miter lim="800000"/>
            <a:headEnd/>
            <a:tailEnd/>
          </a:ln>
        </p:spPr>
      </p:pic>
      <p:sp>
        <p:nvSpPr>
          <p:cNvPr id="192515" name="AutoShape 3"/>
          <p:cNvSpPr>
            <a:spLocks noChangeArrowheads="1"/>
          </p:cNvSpPr>
          <p:nvPr/>
        </p:nvSpPr>
        <p:spPr bwMode="auto">
          <a:xfrm>
            <a:off x="7924800" y="2514600"/>
            <a:ext cx="1219200" cy="381000"/>
          </a:xfrm>
          <a:prstGeom prst="wedgeRectCallout">
            <a:avLst>
              <a:gd name="adj1" fmla="val -23435"/>
              <a:gd name="adj2" fmla="val 25417"/>
            </a:avLst>
          </a:prstGeom>
          <a:solidFill>
            <a:schemeClr val="bg1"/>
          </a:solidFill>
          <a:ln w="9525">
            <a:solidFill>
              <a:schemeClr val="tx1"/>
            </a:solidFill>
            <a:miter lim="800000"/>
            <a:headEnd/>
            <a:tailEnd/>
          </a:ln>
        </p:spPr>
        <p:txBody>
          <a:bodyPr/>
          <a:lstStyle/>
          <a:p>
            <a:pPr algn="ctr" eaLnBrk="1" hangingPunct="1"/>
            <a:r>
              <a:rPr lang="en-US" b="1" i="1">
                <a:solidFill>
                  <a:srgbClr val="00CC00"/>
                </a:solidFill>
              </a:rPr>
              <a:t>AFTER</a:t>
            </a:r>
          </a:p>
        </p:txBody>
      </p:sp>
      <p:sp>
        <p:nvSpPr>
          <p:cNvPr id="34820" name="Rectangle 4"/>
          <p:cNvSpPr>
            <a:spLocks noChangeArrowheads="1"/>
          </p:cNvSpPr>
          <p:nvPr/>
        </p:nvSpPr>
        <p:spPr bwMode="auto">
          <a:xfrm>
            <a:off x="0" y="2971800"/>
            <a:ext cx="6705600" cy="304800"/>
          </a:xfrm>
          <a:prstGeom prst="rect">
            <a:avLst/>
          </a:prstGeom>
          <a:noFill/>
          <a:ln w="38100">
            <a:solidFill>
              <a:srgbClr val="FF0000"/>
            </a:solidFill>
            <a:miter lim="800000"/>
            <a:headEnd/>
            <a:tailEnd/>
          </a:ln>
        </p:spPr>
        <p:txBody>
          <a:bodyPr wrap="none" anchor="ctr"/>
          <a:lstStyle/>
          <a:p>
            <a:pPr eaLnBrk="1" hangingPunct="1"/>
            <a:endParaRPr lang="en-US"/>
          </a:p>
        </p:txBody>
      </p:sp>
      <p:sp>
        <p:nvSpPr>
          <p:cNvPr id="34821" name="Line 5"/>
          <p:cNvSpPr>
            <a:spLocks noChangeShapeType="1"/>
          </p:cNvSpPr>
          <p:nvPr/>
        </p:nvSpPr>
        <p:spPr bwMode="auto">
          <a:xfrm>
            <a:off x="1143000" y="2667000"/>
            <a:ext cx="152400" cy="0"/>
          </a:xfrm>
          <a:prstGeom prst="line">
            <a:avLst/>
          </a:prstGeom>
          <a:noFill/>
          <a:ln w="9525">
            <a:solidFill>
              <a:srgbClr val="FF3300"/>
            </a:solidFill>
            <a:round/>
            <a:headEnd type="triangle" w="med" len="med"/>
            <a:tailEnd type="triangle" w="med" len="med"/>
          </a:ln>
        </p:spPr>
        <p:txBody>
          <a:bodyPr/>
          <a:lstStyle/>
          <a:p>
            <a:endParaRPr lang="en-US"/>
          </a:p>
        </p:txBody>
      </p:sp>
      <p:sp>
        <p:nvSpPr>
          <p:cNvPr id="34822" name="Line 6"/>
          <p:cNvSpPr>
            <a:spLocks noChangeShapeType="1"/>
          </p:cNvSpPr>
          <p:nvPr/>
        </p:nvSpPr>
        <p:spPr bwMode="auto">
          <a:xfrm>
            <a:off x="2514600" y="2667000"/>
            <a:ext cx="152400" cy="0"/>
          </a:xfrm>
          <a:prstGeom prst="line">
            <a:avLst/>
          </a:prstGeom>
          <a:noFill/>
          <a:ln w="9525">
            <a:solidFill>
              <a:srgbClr val="FF3300"/>
            </a:solidFill>
            <a:round/>
            <a:headEnd type="triangle" w="med" len="med"/>
            <a:tailEnd type="triangle" w="med" len="med"/>
          </a:ln>
        </p:spPr>
        <p:txBody>
          <a:bodyPr/>
          <a:lstStyle/>
          <a:p>
            <a:endParaRPr lang="en-US"/>
          </a:p>
        </p:txBody>
      </p:sp>
      <p:sp>
        <p:nvSpPr>
          <p:cNvPr id="192519" name="Rectangle 7"/>
          <p:cNvSpPr>
            <a:spLocks noChangeArrowheads="1"/>
          </p:cNvSpPr>
          <p:nvPr/>
        </p:nvSpPr>
        <p:spPr bwMode="auto">
          <a:xfrm>
            <a:off x="0" y="3276600"/>
            <a:ext cx="3581400" cy="304800"/>
          </a:xfrm>
          <a:prstGeom prst="rect">
            <a:avLst/>
          </a:prstGeom>
          <a:noFill/>
          <a:ln w="38100">
            <a:solidFill>
              <a:srgbClr val="FF0000"/>
            </a:solidFill>
            <a:miter lim="800000"/>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2519"/>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192515"/>
                                        </p:tgtEl>
                                        <p:attrNameLst>
                                          <p:attrName>style.visibility</p:attrName>
                                        </p:attrNameLst>
                                      </p:cBhvr>
                                      <p:to>
                                        <p:strVal val="visible"/>
                                      </p:to>
                                    </p:set>
                                    <p:anim calcmode="lin" valueType="num">
                                      <p:cBhvr additive="base">
                                        <p:cTn id="10" dur="1000" fill="hold"/>
                                        <p:tgtEl>
                                          <p:spTgt spid="192515"/>
                                        </p:tgtEl>
                                        <p:attrNameLst>
                                          <p:attrName>ppt_x</p:attrName>
                                        </p:attrNameLst>
                                      </p:cBhvr>
                                      <p:tavLst>
                                        <p:tav tm="0">
                                          <p:val>
                                            <p:strVal val="1+#ppt_w/2"/>
                                          </p:val>
                                        </p:tav>
                                        <p:tav tm="100000">
                                          <p:val>
                                            <p:strVal val="#ppt_x"/>
                                          </p:val>
                                        </p:tav>
                                      </p:tavLst>
                                    </p:anim>
                                    <p:anim calcmode="lin" valueType="num">
                                      <p:cBhvr additive="base">
                                        <p:cTn id="11" dur="1000" fill="hold"/>
                                        <p:tgtEl>
                                          <p:spTgt spid="192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nimBg="1"/>
      <p:bldP spid="1925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3"/>
          <p:cNvSpPr>
            <a:spLocks noChangeArrowheads="1" noChangeShapeType="1" noTextEdit="1"/>
          </p:cNvSpPr>
          <p:nvPr>
            <p:custDataLst>
              <p:tags r:id="rId2"/>
            </p:custDataLst>
          </p:nvPr>
        </p:nvSpPr>
        <p:spPr bwMode="auto">
          <a:xfrm>
            <a:off x="2647950" y="320675"/>
            <a:ext cx="3848100" cy="571500"/>
          </a:xfrm>
          <a:prstGeom prst="rect">
            <a:avLst/>
          </a:prstGeom>
        </p:spPr>
        <p:txBody>
          <a:bodyPr wrap="none" fromWordArt="1">
            <a:prstTxWarp prst="textPlain">
              <a:avLst>
                <a:gd name="adj" fmla="val 50000"/>
              </a:avLst>
            </a:prstTxWarp>
          </a:bodyPr>
          <a:lstStyle/>
          <a:p>
            <a:pPr algn="ctr"/>
            <a:r>
              <a:rPr lang="en-US" sz="3200" kern="10" spc="640">
                <a:ln w="9525">
                  <a:noFill/>
                  <a:round/>
                  <a:headEnd/>
                  <a:tailEnd/>
                </a:ln>
                <a:gradFill rotWithShape="1">
                  <a:gsLst>
                    <a:gs pos="0">
                      <a:srgbClr val="AAAAAA"/>
                    </a:gs>
                    <a:gs pos="100000">
                      <a:srgbClr val="FFFFFF"/>
                    </a:gs>
                  </a:gsLst>
                  <a:lin ang="5400000" scaled="1"/>
                </a:gradFill>
                <a:effectLst>
                  <a:outerShdw dist="45791" dir="3378596" algn="ctr" rotWithShape="0">
                    <a:srgbClr val="0000FF">
                      <a:alpha val="79999"/>
                    </a:srgbClr>
                  </a:outerShdw>
                </a:effectLst>
                <a:latin typeface="Arial Black"/>
              </a:rPr>
              <a:t>Claimant Section</a:t>
            </a:r>
          </a:p>
        </p:txBody>
      </p:sp>
      <p:pic>
        <p:nvPicPr>
          <p:cNvPr id="35843" name="Picture 4"/>
          <p:cNvPicPr>
            <a:picLocks noChangeAspect="1" noChangeArrowheads="1"/>
          </p:cNvPicPr>
          <p:nvPr/>
        </p:nvPicPr>
        <p:blipFill>
          <a:blip r:embed="rId6" cstate="print">
            <a:clrChange>
              <a:clrFrom>
                <a:srgbClr val="012259"/>
              </a:clrFrom>
              <a:clrTo>
                <a:srgbClr val="012259">
                  <a:alpha val="0"/>
                </a:srgbClr>
              </a:clrTo>
            </a:clrChange>
          </a:blip>
          <a:srcRect/>
          <a:stretch>
            <a:fillRect/>
          </a:stretch>
        </p:blipFill>
        <p:spPr bwMode="auto">
          <a:xfrm>
            <a:off x="6456363" y="4662488"/>
            <a:ext cx="2235200" cy="2043112"/>
          </a:xfrm>
          <a:prstGeom prst="rect">
            <a:avLst/>
          </a:prstGeom>
          <a:noFill/>
          <a:ln w="9525">
            <a:noFill/>
            <a:miter lim="800000"/>
            <a:headEnd/>
            <a:tailEnd/>
          </a:ln>
        </p:spPr>
      </p:pic>
      <p:sp>
        <p:nvSpPr>
          <p:cNvPr id="194565" name="AutoShape 5"/>
          <p:cNvSpPr>
            <a:spLocks noChangeArrowheads="1"/>
          </p:cNvSpPr>
          <p:nvPr>
            <p:custDataLst>
              <p:tags r:id="rId3"/>
            </p:custDataLst>
          </p:nvPr>
        </p:nvSpPr>
        <p:spPr bwMode="auto">
          <a:xfrm>
            <a:off x="0" y="2133600"/>
            <a:ext cx="9144000" cy="2400300"/>
          </a:xfrm>
          <a:prstGeom prst="bevel">
            <a:avLst>
              <a:gd name="adj" fmla="val 12500"/>
            </a:avLst>
          </a:prstGeom>
          <a:solidFill>
            <a:srgbClr val="C0C0C0"/>
          </a:solidFill>
          <a:ln w="9525">
            <a:noFill/>
            <a:miter lim="800000"/>
            <a:headEnd/>
            <a:tailEnd/>
          </a:ln>
          <a:effectLst>
            <a:outerShdw dist="35921" dir="2700000" algn="ctr" rotWithShape="0">
              <a:srgbClr val="FF3300"/>
            </a:outerShdw>
          </a:effectLst>
        </p:spPr>
        <p:txBody>
          <a:bodyPr wrap="none" anchor="ctr"/>
          <a:lstStyle/>
          <a:p>
            <a:pPr eaLnBrk="1" hangingPunct="1">
              <a:buClr>
                <a:srgbClr val="FF3300"/>
              </a:buClr>
              <a:buFont typeface="Wingdings" pitchFamily="2" charset="2"/>
              <a:buChar char="§"/>
              <a:defRPr/>
            </a:pPr>
            <a:r>
              <a:rPr lang="en-US" sz="2800" b="1" dirty="0">
                <a:solidFill>
                  <a:schemeClr val="bg1"/>
                </a:solidFill>
                <a:effectLst>
                  <a:outerShdw blurRad="38100" dist="38100" dir="2700000" algn="tl">
                    <a:srgbClr val="000000"/>
                  </a:outerShdw>
                </a:effectLst>
                <a:latin typeface="Baskerville Old Face" pitchFamily="18" charset="0"/>
              </a:rPr>
              <a:t> </a:t>
            </a:r>
            <a:r>
              <a:rPr lang="en-US" sz="2800" b="1" dirty="0">
                <a:effectLst>
                  <a:outerShdw blurRad="38100" dist="38100" dir="2700000" algn="tl">
                    <a:srgbClr val="FFFFFF"/>
                  </a:outerShdw>
                </a:effectLst>
                <a:latin typeface="Baskerville Old Face" pitchFamily="18" charset="0"/>
              </a:rPr>
              <a:t>At the end of this section, you’ll get a re-entry number</a:t>
            </a:r>
          </a:p>
          <a:p>
            <a:pPr eaLnBrk="1" hangingPunct="1">
              <a:buClr>
                <a:srgbClr val="FF3300"/>
              </a:buClr>
              <a:buFont typeface="Wingdings" pitchFamily="2" charset="2"/>
              <a:buChar char="§"/>
              <a:defRPr/>
            </a:pPr>
            <a:r>
              <a:rPr lang="en-US" sz="2800" b="1" dirty="0">
                <a:effectLst>
                  <a:outerShdw blurRad="38100" dist="38100" dir="2700000" algn="tl">
                    <a:srgbClr val="FFFFFF"/>
                  </a:outerShdw>
                </a:effectLst>
                <a:latin typeface="Baskerville Old Face" pitchFamily="18" charset="0"/>
              </a:rPr>
              <a:t> You need it to return to the disability report anytime</a:t>
            </a:r>
            <a:br>
              <a:rPr lang="en-US" sz="2800" b="1" dirty="0">
                <a:effectLst>
                  <a:outerShdw blurRad="38100" dist="38100" dir="2700000" algn="tl">
                    <a:srgbClr val="FFFFFF"/>
                  </a:outerShdw>
                </a:effectLst>
                <a:latin typeface="Baskerville Old Face" pitchFamily="18" charset="0"/>
              </a:rPr>
            </a:br>
            <a:r>
              <a:rPr lang="en-US" sz="2800" b="1" dirty="0">
                <a:effectLst>
                  <a:outerShdw blurRad="38100" dist="38100" dir="2700000" algn="tl">
                    <a:srgbClr val="FFFFFF"/>
                  </a:outerShdw>
                </a:effectLst>
                <a:latin typeface="Baskerville Old Face" pitchFamily="18" charset="0"/>
              </a:rPr>
              <a:t>   before you submit it</a:t>
            </a:r>
          </a:p>
        </p:txBody>
      </p:sp>
      <p:sp>
        <p:nvSpPr>
          <p:cNvPr id="35845" name="Rectangle 7"/>
          <p:cNvSpPr>
            <a:spLocks noChangeArrowheads="1"/>
          </p:cNvSpPr>
          <p:nvPr/>
        </p:nvSpPr>
        <p:spPr bwMode="auto">
          <a:xfrm>
            <a:off x="5715000" y="2743200"/>
            <a:ext cx="2667000" cy="419100"/>
          </a:xfrm>
          <a:prstGeom prst="rect">
            <a:avLst/>
          </a:prstGeom>
          <a:noFill/>
          <a:ln w="38100">
            <a:solidFill>
              <a:srgbClr val="FF0000"/>
            </a:solidFill>
            <a:miter lim="800000"/>
            <a:headEnd/>
            <a:tailEnd/>
          </a:ln>
        </p:spPr>
        <p:txBody>
          <a:bodyPr wrap="none" anchor="ctr"/>
          <a:lstStyle/>
          <a:p>
            <a:pPr eaLnBrk="1" hangingPunct="1"/>
            <a:endParaRPr lang="en-US"/>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cstate="print"/>
          <a:srcRect l="12000" t="16667" r="2933" b="7333"/>
          <a:stretch>
            <a:fillRect/>
          </a:stretch>
        </p:blipFill>
        <p:spPr bwMode="auto">
          <a:xfrm>
            <a:off x="0" y="0"/>
            <a:ext cx="9144000" cy="6858000"/>
          </a:xfrm>
          <a:prstGeom prst="rect">
            <a:avLst/>
          </a:prstGeom>
          <a:noFill/>
          <a:ln w="9525">
            <a:noFill/>
            <a:miter lim="800000"/>
            <a:headEnd/>
            <a:tailEnd/>
          </a:ln>
        </p:spPr>
      </p:pic>
      <p:sp>
        <p:nvSpPr>
          <p:cNvPr id="36867" name="AutoShape 3"/>
          <p:cNvSpPr>
            <a:spLocks noChangeArrowheads="1"/>
          </p:cNvSpPr>
          <p:nvPr/>
        </p:nvSpPr>
        <p:spPr bwMode="auto">
          <a:xfrm>
            <a:off x="7086600" y="2667000"/>
            <a:ext cx="228600" cy="228600"/>
          </a:xfrm>
          <a:prstGeom prst="star4">
            <a:avLst>
              <a:gd name="adj" fmla="val 12500"/>
            </a:avLst>
          </a:prstGeom>
          <a:solidFill>
            <a:srgbClr val="FFFF00"/>
          </a:solidFill>
          <a:ln w="9525">
            <a:solidFill>
              <a:schemeClr val="tx1"/>
            </a:solidFill>
            <a:miter lim="800000"/>
            <a:headEnd/>
            <a:tailEnd/>
          </a:ln>
        </p:spPr>
        <p:txBody>
          <a:bodyPr wrap="none" anchor="ctr"/>
          <a:lstStyle/>
          <a:p>
            <a:pPr eaLnBrk="1" hangingPunct="1"/>
            <a:endParaRPr lang="en-US"/>
          </a:p>
        </p:txBody>
      </p:sp>
      <p:sp>
        <p:nvSpPr>
          <p:cNvPr id="36868" name="Line 4"/>
          <p:cNvSpPr>
            <a:spLocks noChangeShapeType="1"/>
          </p:cNvSpPr>
          <p:nvPr/>
        </p:nvSpPr>
        <p:spPr bwMode="auto">
          <a:xfrm>
            <a:off x="5181600" y="685800"/>
            <a:ext cx="2133600" cy="0"/>
          </a:xfrm>
          <a:prstGeom prst="line">
            <a:avLst/>
          </a:prstGeom>
          <a:noFill/>
          <a:ln w="38100">
            <a:solidFill>
              <a:srgbClr val="FF0000"/>
            </a:solidFill>
            <a:round/>
            <a:headEnd/>
            <a:tailEnd/>
          </a:ln>
        </p:spPr>
        <p:txBody>
          <a:bodyPr/>
          <a:lstStyle/>
          <a:p>
            <a:endParaRPr lang="en-US"/>
          </a:p>
        </p:txBody>
      </p:sp>
      <p:sp>
        <p:nvSpPr>
          <p:cNvPr id="36869" name="AutoShape 5"/>
          <p:cNvSpPr>
            <a:spLocks noChangeArrowheads="1"/>
          </p:cNvSpPr>
          <p:nvPr/>
        </p:nvSpPr>
        <p:spPr bwMode="auto">
          <a:xfrm>
            <a:off x="1447800" y="4191000"/>
            <a:ext cx="457200" cy="457200"/>
          </a:xfrm>
          <a:prstGeom prst="star4">
            <a:avLst>
              <a:gd name="adj" fmla="val 12500"/>
            </a:avLst>
          </a:prstGeom>
          <a:solidFill>
            <a:srgbClr val="FFCC00"/>
          </a:solidFill>
          <a:ln w="9525">
            <a:solidFill>
              <a:schemeClr val="tx1"/>
            </a:solidFill>
            <a:miter lim="800000"/>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4" cstate="print"/>
          <a:srcRect l="10156" t="13542" r="1563" b="6250"/>
          <a:stretch>
            <a:fillRect/>
          </a:stretch>
        </p:blipFill>
        <p:spPr bwMode="auto">
          <a:xfrm>
            <a:off x="0" y="0"/>
            <a:ext cx="9144000" cy="6858000"/>
          </a:xfrm>
          <a:prstGeom prst="rect">
            <a:avLst/>
          </a:prstGeom>
          <a:noFill/>
          <a:ln w="9525">
            <a:noFill/>
            <a:miter lim="800000"/>
            <a:headEnd/>
            <a:tailEnd/>
          </a:ln>
        </p:spPr>
      </p:pic>
      <p:sp>
        <p:nvSpPr>
          <p:cNvPr id="37891" name="Rectangle 3"/>
          <p:cNvSpPr>
            <a:spLocks noChangeArrowheads="1"/>
          </p:cNvSpPr>
          <p:nvPr/>
        </p:nvSpPr>
        <p:spPr bwMode="auto">
          <a:xfrm>
            <a:off x="0" y="381000"/>
            <a:ext cx="2895600" cy="381000"/>
          </a:xfrm>
          <a:prstGeom prst="rect">
            <a:avLst/>
          </a:prstGeom>
          <a:noFill/>
          <a:ln w="9525">
            <a:solidFill>
              <a:srgbClr val="FF0000"/>
            </a:solidFill>
            <a:miter lim="800000"/>
            <a:headEnd/>
            <a:tailEnd/>
          </a:ln>
        </p:spPr>
        <p:txBody>
          <a:bodyPr wrap="none" anchor="ctr"/>
          <a:lstStyle/>
          <a:p>
            <a:pPr eaLnBrk="1" hangingPunct="1"/>
            <a:endParaRPr lang="en-US"/>
          </a:p>
        </p:txBody>
      </p:sp>
      <p:sp>
        <p:nvSpPr>
          <p:cNvPr id="37892" name="Rectangle 4"/>
          <p:cNvSpPr>
            <a:spLocks noChangeArrowheads="1"/>
          </p:cNvSpPr>
          <p:nvPr/>
        </p:nvSpPr>
        <p:spPr bwMode="auto">
          <a:xfrm>
            <a:off x="0" y="4038600"/>
            <a:ext cx="2209800" cy="457200"/>
          </a:xfrm>
          <a:prstGeom prst="rect">
            <a:avLst/>
          </a:prstGeom>
          <a:noFill/>
          <a:ln w="38100">
            <a:solidFill>
              <a:srgbClr val="00CC00"/>
            </a:solidFill>
            <a:miter lim="800000"/>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5" cstate="print"/>
          <a:srcRect l="15715" t="13498" r="17429" b="27905"/>
          <a:stretch>
            <a:fillRect/>
          </a:stretch>
        </p:blipFill>
        <p:spPr bwMode="auto">
          <a:xfrm>
            <a:off x="381000" y="990600"/>
            <a:ext cx="8382000" cy="5372100"/>
          </a:xfrm>
          <a:prstGeom prst="rect">
            <a:avLst/>
          </a:prstGeom>
          <a:noFill/>
          <a:ln w="9525">
            <a:noFill/>
            <a:miter lim="800000"/>
            <a:headEnd/>
            <a:tailEnd/>
          </a:ln>
        </p:spPr>
      </p:pic>
      <p:sp>
        <p:nvSpPr>
          <p:cNvPr id="82950" name="Text Box 6"/>
          <p:cNvSpPr txBox="1">
            <a:spLocks noChangeArrowheads="1"/>
          </p:cNvSpPr>
          <p:nvPr>
            <p:custDataLst>
              <p:tags r:id="rId2"/>
            </p:custDataLst>
          </p:nvPr>
        </p:nvSpPr>
        <p:spPr bwMode="auto">
          <a:xfrm>
            <a:off x="1676400" y="152400"/>
            <a:ext cx="5524500" cy="762000"/>
          </a:xfrm>
          <a:prstGeom prst="rect">
            <a:avLst/>
          </a:prstGeom>
          <a:noFill/>
          <a:ln w="9525">
            <a:noFill/>
            <a:miter lim="800000"/>
            <a:headEnd/>
            <a:tailEnd/>
          </a:ln>
          <a:effectLst/>
        </p:spPr>
        <p:txBody>
          <a:bodyPr wrap="none">
            <a:spAutoFit/>
          </a:bodyPr>
          <a:lstStyle/>
          <a:p>
            <a:pPr eaLnBrk="1" hangingPunct="1">
              <a:defRPr/>
            </a:pPr>
            <a:r>
              <a:rPr lang="en-US" sz="4400" b="1" i="1">
                <a:solidFill>
                  <a:schemeClr val="hlink"/>
                </a:solidFill>
                <a:effectLst>
                  <a:outerShdw blurRad="38100" dist="38100" dir="2700000" algn="tl">
                    <a:srgbClr val="C0C0C0"/>
                  </a:outerShdw>
                </a:effectLst>
                <a:latin typeface="Times New Roman" pitchFamily="18" charset="0"/>
              </a:rPr>
              <a:t>www.socialsecurity.gov</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2950">
                                            <p:txEl>
                                              <p:pRg st="0" end="0"/>
                                            </p:txEl>
                                          </p:spTgt>
                                        </p:tgtEl>
                                        <p:attrNameLst>
                                          <p:attrName>style.visibility</p:attrName>
                                        </p:attrNameLst>
                                      </p:cBhvr>
                                      <p:to>
                                        <p:strVal val="visible"/>
                                      </p:to>
                                    </p:set>
                                    <p:anim calcmode="lin" valueType="num">
                                      <p:cBhvr additive="base">
                                        <p:cTn id="7" dur="2000" fill="hold"/>
                                        <p:tgtEl>
                                          <p:spTgt spid="8295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295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4" cstate="print"/>
          <a:srcRect l="12000" t="16667" r="2933" b="7333"/>
          <a:stretch>
            <a:fillRect/>
          </a:stretch>
        </p:blipFill>
        <p:spPr bwMode="auto">
          <a:xfrm>
            <a:off x="0" y="0"/>
            <a:ext cx="9144000" cy="6858000"/>
          </a:xfrm>
          <a:prstGeom prst="rect">
            <a:avLst/>
          </a:prstGeom>
          <a:noFill/>
          <a:ln w="9525">
            <a:noFill/>
            <a:miter lim="800000"/>
            <a:headEnd/>
            <a:tailEnd/>
          </a:ln>
        </p:spPr>
      </p:pic>
      <p:sp>
        <p:nvSpPr>
          <p:cNvPr id="38915" name="Line 3"/>
          <p:cNvSpPr>
            <a:spLocks noChangeShapeType="1"/>
          </p:cNvSpPr>
          <p:nvPr/>
        </p:nvSpPr>
        <p:spPr bwMode="auto">
          <a:xfrm>
            <a:off x="3429000" y="2514600"/>
            <a:ext cx="4191000" cy="0"/>
          </a:xfrm>
          <a:prstGeom prst="line">
            <a:avLst/>
          </a:prstGeom>
          <a:noFill/>
          <a:ln w="38100">
            <a:solidFill>
              <a:srgbClr val="FF0000"/>
            </a:solidFill>
            <a:round/>
            <a:headEnd/>
            <a:tailEn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95300" y="1828800"/>
            <a:ext cx="8153400" cy="3851275"/>
          </a:xfrm>
          <a:prstGeom prst="rect">
            <a:avLst/>
          </a:prstGeom>
          <a:noFill/>
          <a:ln w="9525" algn="ctr">
            <a:noFill/>
            <a:miter lim="800000"/>
            <a:headEnd/>
            <a:tailEnd/>
          </a:ln>
        </p:spPr>
        <p:txBody>
          <a:bodyPr>
            <a:spAutoFit/>
          </a:bodyPr>
          <a:lstStyle/>
          <a:p>
            <a:pPr eaLnBrk="1" hangingPunct="1">
              <a:spcBef>
                <a:spcPct val="20000"/>
              </a:spcBef>
              <a:buClr>
                <a:schemeClr val="tx1"/>
              </a:buClr>
              <a:buFont typeface="Wingdings" pitchFamily="2" charset="2"/>
              <a:buNone/>
              <a:tabLst>
                <a:tab pos="233363" algn="l"/>
                <a:tab pos="625475" algn="l"/>
              </a:tabLst>
            </a:pPr>
            <a:r>
              <a:rPr lang="en-US" sz="2800">
                <a:solidFill>
                  <a:schemeClr val="hlink"/>
                </a:solidFill>
              </a:rPr>
              <a:t>The SSA-827 gives </a:t>
            </a:r>
            <a:r>
              <a:rPr lang="en-US" sz="2800" b="1" u="sng">
                <a:solidFill>
                  <a:schemeClr val="hlink"/>
                </a:solidFill>
              </a:rPr>
              <a:t>permission</a:t>
            </a:r>
            <a:r>
              <a:rPr lang="en-US" sz="2800" b="1">
                <a:solidFill>
                  <a:schemeClr val="hlink"/>
                </a:solidFill>
              </a:rPr>
              <a:t> </a:t>
            </a:r>
            <a:r>
              <a:rPr lang="en-US" sz="2800">
                <a:solidFill>
                  <a:schemeClr val="hlink"/>
                </a:solidFill>
              </a:rPr>
              <a:t>to healthcare providers, schools and others </a:t>
            </a:r>
            <a:r>
              <a:rPr lang="en-US" sz="2800" b="1" u="sng">
                <a:solidFill>
                  <a:schemeClr val="hlink"/>
                </a:solidFill>
              </a:rPr>
              <a:t>to provide records</a:t>
            </a:r>
            <a:r>
              <a:rPr lang="en-US" sz="2800">
                <a:solidFill>
                  <a:schemeClr val="hlink"/>
                </a:solidFill>
              </a:rPr>
              <a:t> to Social Security &amp; the DDS.</a:t>
            </a:r>
          </a:p>
          <a:p>
            <a:pPr eaLnBrk="1" hangingPunct="1">
              <a:spcBef>
                <a:spcPct val="20000"/>
              </a:spcBef>
              <a:buClr>
                <a:schemeClr val="tx1"/>
              </a:buClr>
              <a:buFont typeface="Wingdings" pitchFamily="2" charset="2"/>
              <a:buNone/>
              <a:tabLst>
                <a:tab pos="233363" algn="l"/>
                <a:tab pos="625475" algn="l"/>
              </a:tabLst>
            </a:pPr>
            <a:r>
              <a:rPr lang="en-US" sz="2800">
                <a:solidFill>
                  <a:schemeClr val="hlink"/>
                </a:solidFill>
              </a:rPr>
              <a:t/>
            </a:r>
            <a:br>
              <a:rPr lang="en-US" sz="2800">
                <a:solidFill>
                  <a:schemeClr val="hlink"/>
                </a:solidFill>
              </a:rPr>
            </a:br>
            <a:endParaRPr lang="en-US" sz="2800">
              <a:solidFill>
                <a:schemeClr val="hlink"/>
              </a:solidFill>
            </a:endParaRPr>
          </a:p>
          <a:p>
            <a:pPr eaLnBrk="1" hangingPunct="1">
              <a:spcBef>
                <a:spcPct val="20000"/>
              </a:spcBef>
              <a:buClr>
                <a:schemeClr val="tx1"/>
              </a:buClr>
              <a:buFont typeface="Wingdings" pitchFamily="2" charset="2"/>
              <a:buNone/>
              <a:tabLst>
                <a:tab pos="233363" algn="l"/>
                <a:tab pos="625475" algn="l"/>
              </a:tabLst>
            </a:pPr>
            <a:r>
              <a:rPr lang="en-US" sz="2800">
                <a:solidFill>
                  <a:schemeClr val="hlink"/>
                </a:solidFill>
              </a:rPr>
              <a:t>It</a:t>
            </a:r>
            <a:r>
              <a:rPr lang="en-US" altLang="zh-CN" sz="2800">
                <a:solidFill>
                  <a:schemeClr val="hlink"/>
                </a:solidFill>
                <a:ea typeface="宋体" pitchFamily="2" charset="-122"/>
              </a:rPr>
              <a:t> appears at the end of the online medical report -</a:t>
            </a:r>
          </a:p>
          <a:p>
            <a:pPr eaLnBrk="1" hangingPunct="1">
              <a:spcBef>
                <a:spcPct val="20000"/>
              </a:spcBef>
              <a:buClr>
                <a:schemeClr val="bg1"/>
              </a:buClr>
              <a:buFontTx/>
              <a:buChar char="•"/>
              <a:tabLst>
                <a:tab pos="233363" algn="l"/>
                <a:tab pos="625475" algn="l"/>
              </a:tabLst>
            </a:pPr>
            <a:r>
              <a:rPr lang="en-US" altLang="zh-CN" sz="2800">
                <a:solidFill>
                  <a:schemeClr val="hlink"/>
                </a:solidFill>
                <a:ea typeface="宋体" pitchFamily="2" charset="-122"/>
              </a:rPr>
              <a:t>   </a:t>
            </a:r>
            <a:r>
              <a:rPr lang="en-US" altLang="zh-CN" sz="2800" b="1" u="sng">
                <a:solidFill>
                  <a:schemeClr val="hlink"/>
                </a:solidFill>
                <a:ea typeface="宋体" pitchFamily="2" charset="-122"/>
              </a:rPr>
              <a:t>Print</a:t>
            </a:r>
            <a:r>
              <a:rPr lang="en-US" altLang="zh-CN" sz="2800" b="1">
                <a:solidFill>
                  <a:schemeClr val="hlink"/>
                </a:solidFill>
                <a:ea typeface="宋体" pitchFamily="2" charset="-122"/>
              </a:rPr>
              <a:t> </a:t>
            </a:r>
            <a:r>
              <a:rPr lang="en-US" altLang="zh-CN" sz="2800">
                <a:solidFill>
                  <a:schemeClr val="hlink"/>
                </a:solidFill>
                <a:ea typeface="宋体" pitchFamily="2" charset="-122"/>
              </a:rPr>
              <a:t>it and complete it.</a:t>
            </a:r>
          </a:p>
          <a:p>
            <a:pPr eaLnBrk="1" hangingPunct="1">
              <a:spcBef>
                <a:spcPct val="20000"/>
              </a:spcBef>
              <a:buClr>
                <a:schemeClr val="bg1"/>
              </a:buClr>
              <a:buFontTx/>
              <a:buChar char="•"/>
              <a:tabLst>
                <a:tab pos="233363" algn="l"/>
                <a:tab pos="625475" algn="l"/>
              </a:tabLst>
            </a:pPr>
            <a:r>
              <a:rPr lang="en-US" altLang="zh-CN" sz="2800">
                <a:solidFill>
                  <a:schemeClr val="hlink"/>
                </a:solidFill>
                <a:ea typeface="宋体" pitchFamily="2" charset="-122"/>
              </a:rPr>
              <a:t>   </a:t>
            </a:r>
            <a:r>
              <a:rPr lang="en-US" altLang="zh-CN" sz="2800" b="1" u="sng">
                <a:solidFill>
                  <a:schemeClr val="hlink"/>
                </a:solidFill>
                <a:ea typeface="宋体" pitchFamily="2" charset="-122"/>
              </a:rPr>
              <a:t>Sign</a:t>
            </a:r>
            <a:r>
              <a:rPr lang="en-US" altLang="zh-CN" sz="2800">
                <a:solidFill>
                  <a:schemeClr val="hlink"/>
                </a:solidFill>
                <a:ea typeface="宋体" pitchFamily="2" charset="-122"/>
              </a:rPr>
              <a:t> and </a:t>
            </a:r>
            <a:r>
              <a:rPr lang="en-US" altLang="zh-CN" sz="2800" b="1" u="sng">
                <a:solidFill>
                  <a:schemeClr val="hlink"/>
                </a:solidFill>
                <a:ea typeface="宋体" pitchFamily="2" charset="-122"/>
              </a:rPr>
              <a:t>mail</a:t>
            </a:r>
            <a:r>
              <a:rPr lang="en-US" altLang="zh-CN" sz="2800">
                <a:solidFill>
                  <a:schemeClr val="hlink"/>
                </a:solidFill>
                <a:ea typeface="宋体" pitchFamily="2" charset="-122"/>
              </a:rPr>
              <a:t> it to your Social Security office.</a:t>
            </a:r>
            <a:endParaRPr lang="en-US" sz="2800">
              <a:solidFill>
                <a:schemeClr val="hlink"/>
              </a:solidFill>
            </a:endParaRPr>
          </a:p>
        </p:txBody>
      </p:sp>
      <p:sp>
        <p:nvSpPr>
          <p:cNvPr id="22531" name="Rectangle 3"/>
          <p:cNvSpPr>
            <a:spLocks noChangeArrowheads="1"/>
          </p:cNvSpPr>
          <p:nvPr>
            <p:custDataLst>
              <p:tags r:id="rId2"/>
            </p:custDataLst>
          </p:nvPr>
        </p:nvSpPr>
        <p:spPr bwMode="auto">
          <a:xfrm>
            <a:off x="609600" y="152400"/>
            <a:ext cx="7772400" cy="1219200"/>
          </a:xfrm>
          <a:prstGeom prst="rect">
            <a:avLst/>
          </a:prstGeom>
          <a:noFill/>
          <a:ln w="9525">
            <a:noFill/>
            <a:miter lim="800000"/>
            <a:headEnd/>
            <a:tailEnd/>
          </a:ln>
        </p:spPr>
        <p:txBody>
          <a:bodyPr/>
          <a:lstStyle/>
          <a:p>
            <a:pPr algn="ctr" eaLnBrk="1" hangingPunct="1">
              <a:defRPr/>
            </a:pPr>
            <a:r>
              <a:rPr lang="en-US" sz="4000" b="1" i="1">
                <a:solidFill>
                  <a:schemeClr val="hlink"/>
                </a:solidFill>
                <a:effectLst>
                  <a:outerShdw blurRad="38100" dist="38100" dir="2700000" algn="tl">
                    <a:srgbClr val="C0C0C0"/>
                  </a:outerShdw>
                </a:effectLst>
              </a:rPr>
              <a:t>Authorization to Disclose Information</a:t>
            </a:r>
            <a:r>
              <a:rPr lang="en-US" sz="4400" b="1" i="1">
                <a:solidFill>
                  <a:schemeClr val="hlink"/>
                </a:solidFill>
                <a:effectLst>
                  <a:outerShdw blurRad="38100" dist="38100" dir="2700000" algn="tl">
                    <a:srgbClr val="C0C0C0"/>
                  </a:outerShdw>
                </a:effectLst>
              </a:rPr>
              <a:t> </a:t>
            </a:r>
            <a:r>
              <a:rPr lang="en-US" sz="2800" b="1" i="1">
                <a:solidFill>
                  <a:schemeClr val="hlink"/>
                </a:solidFill>
                <a:effectLst>
                  <a:outerShdw blurRad="38100" dist="38100" dir="2700000" algn="tl">
                    <a:srgbClr val="C0C0C0"/>
                  </a:outerShdw>
                </a:effectLst>
              </a:rPr>
              <a:t>(SSA 827)</a:t>
            </a:r>
          </a:p>
        </p:txBody>
      </p:sp>
    </p:spTree>
    <p:custDataLst>
      <p:tags r:id="rId1"/>
    </p:custData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5067300"/>
            <a:ext cx="9144000" cy="762000"/>
          </a:xfrm>
          <a:prstGeom prst="rect">
            <a:avLst/>
          </a:prstGeom>
          <a:noFill/>
          <a:ln w="9525">
            <a:noFill/>
            <a:miter lim="800000"/>
            <a:headEnd/>
            <a:tailEnd/>
          </a:ln>
        </p:spPr>
        <p:txBody>
          <a:bodyPr anchor="ctr">
            <a:spAutoFit/>
          </a:bodyPr>
          <a:lstStyle/>
          <a:p>
            <a:pPr algn="ctr" eaLnBrk="1" hangingPunct="1"/>
            <a:endParaRPr lang="en-US" sz="2400" b="1"/>
          </a:p>
          <a:p>
            <a:pPr algn="ctr" eaLnBrk="1" hangingPunct="1"/>
            <a:endParaRPr lang="en-US" sz="2000" b="1"/>
          </a:p>
        </p:txBody>
      </p:sp>
      <p:sp>
        <p:nvSpPr>
          <p:cNvPr id="40963" name="Rectangle 7"/>
          <p:cNvSpPr>
            <a:spLocks noGrp="1" noChangeArrowheads="1"/>
          </p:cNvSpPr>
          <p:nvPr>
            <p:ph type="title"/>
          </p:nvPr>
        </p:nvSpPr>
        <p:spPr/>
        <p:txBody>
          <a:bodyPr/>
          <a:lstStyle/>
          <a:p>
            <a:r>
              <a:rPr lang="en-US" smtClean="0">
                <a:solidFill>
                  <a:schemeClr val="hlink"/>
                </a:solidFill>
              </a:rPr>
              <a:t>SSA Disability Tips</a:t>
            </a:r>
          </a:p>
        </p:txBody>
      </p:sp>
      <p:sp>
        <p:nvSpPr>
          <p:cNvPr id="40964" name="Rectangle 8"/>
          <p:cNvSpPr>
            <a:spLocks noGrp="1" noChangeArrowheads="1"/>
          </p:cNvSpPr>
          <p:nvPr>
            <p:ph type="body" idx="1"/>
          </p:nvPr>
        </p:nvSpPr>
        <p:spPr>
          <a:xfrm>
            <a:off x="457200" y="1981200"/>
            <a:ext cx="8229600" cy="2590800"/>
          </a:xfrm>
        </p:spPr>
        <p:txBody>
          <a:bodyPr/>
          <a:lstStyle/>
          <a:p>
            <a:pPr algn="ctr">
              <a:buFontTx/>
              <a:buNone/>
            </a:pPr>
            <a:r>
              <a:rPr lang="en-US" sz="3600" b="1" u="sng" smtClean="0">
                <a:solidFill>
                  <a:schemeClr val="hlink"/>
                </a:solidFill>
              </a:rPr>
              <a:t>Assisting People with Disabilities File For SSA Disability Benefits</a:t>
            </a:r>
            <a:r>
              <a:rPr lang="en-US" sz="3600" b="1" smtClean="0">
                <a:solidFill>
                  <a:schemeClr val="hlink"/>
                </a:solidFill>
              </a:rPr>
              <a:t> *</a:t>
            </a:r>
          </a:p>
          <a:p>
            <a:pPr algn="ctr">
              <a:buFontTx/>
              <a:buNone/>
            </a:pPr>
            <a:r>
              <a:rPr lang="en-US" sz="3600" b="1" i="1" smtClean="0">
                <a:solidFill>
                  <a:schemeClr val="hlink"/>
                </a:solidFill>
              </a:rPr>
              <a:t>You’re ready to help but...</a:t>
            </a:r>
          </a:p>
          <a:p>
            <a:endParaRPr lang="en-US" b="1" smtClean="0">
              <a:solidFill>
                <a:schemeClr val="hlink"/>
              </a:solidFill>
            </a:endParaRPr>
          </a:p>
          <a:p>
            <a:endParaRPr lang="en-US" smtClean="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noFill/>
        </p:spPr>
        <p:txBody>
          <a:bodyPr/>
          <a:lstStyle/>
          <a:p>
            <a:pPr eaLnBrk="1" hangingPunct="1"/>
            <a:r>
              <a:rPr lang="en-US" sz="4800" i="1" u="sng" smtClean="0">
                <a:solidFill>
                  <a:schemeClr val="hlink"/>
                </a:solidFill>
              </a:rPr>
              <a:t>Blue Book</a:t>
            </a:r>
            <a:r>
              <a:rPr lang="en-US" smtClean="0"/>
              <a:t> </a:t>
            </a:r>
          </a:p>
        </p:txBody>
      </p:sp>
      <p:sp>
        <p:nvSpPr>
          <p:cNvPr id="41987" name="Rectangle 3"/>
          <p:cNvSpPr>
            <a:spLocks noGrp="1" noChangeArrowheads="1"/>
          </p:cNvSpPr>
          <p:nvPr>
            <p:ph type="body" idx="4294967295"/>
          </p:nvPr>
        </p:nvSpPr>
        <p:spPr>
          <a:xfrm>
            <a:off x="228600" y="1905000"/>
            <a:ext cx="8915400" cy="2667000"/>
          </a:xfrm>
          <a:noFill/>
        </p:spPr>
        <p:txBody>
          <a:bodyPr/>
          <a:lstStyle/>
          <a:p>
            <a:pPr eaLnBrk="1" hangingPunct="1"/>
            <a:endParaRPr lang="en-US" sz="2400" b="1" smtClean="0">
              <a:solidFill>
                <a:srgbClr val="3333FF"/>
              </a:solidFill>
            </a:endParaRPr>
          </a:p>
          <a:p>
            <a:pPr eaLnBrk="1" hangingPunct="1">
              <a:buFontTx/>
              <a:buNone/>
            </a:pPr>
            <a:r>
              <a:rPr lang="en-US" sz="2400" b="1" smtClean="0">
                <a:solidFill>
                  <a:srgbClr val="3333FF"/>
                </a:solidFill>
                <a:hlinkClick r:id="rId4"/>
              </a:rPr>
              <a:t>www.ssa.gov/disability/professionals/bluebook/index.htm</a:t>
            </a:r>
            <a:endParaRPr lang="en-US" sz="2400" b="1" smtClean="0">
              <a:solidFill>
                <a:srgbClr val="3333FF"/>
              </a:solidFill>
            </a:endParaRPr>
          </a:p>
          <a:p>
            <a:pPr eaLnBrk="1" hangingPunct="1">
              <a:buFontTx/>
              <a:buNone/>
            </a:pPr>
            <a:endParaRPr lang="en-US" sz="4400" b="1" i="1" smtClean="0">
              <a:solidFill>
                <a:srgbClr val="3333FF"/>
              </a:solidFill>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4" cstate="print"/>
          <a:srcRect l="10156" t="13542" r="1563" b="6250"/>
          <a:stretch>
            <a:fillRect/>
          </a:stretch>
        </p:blipFill>
        <p:spPr bwMode="auto">
          <a:xfrm>
            <a:off x="0" y="0"/>
            <a:ext cx="9144000" cy="6858000"/>
          </a:xfrm>
          <a:prstGeom prst="rect">
            <a:avLst/>
          </a:prstGeom>
          <a:noFill/>
          <a:ln w="9525">
            <a:solidFill>
              <a:srgbClr val="00CC66"/>
            </a:solidFill>
            <a:miter lim="800000"/>
            <a:headEnd/>
            <a:tailEnd/>
          </a:ln>
        </p:spPr>
      </p:pic>
      <p:sp>
        <p:nvSpPr>
          <p:cNvPr id="201731" name="Rectangle 3"/>
          <p:cNvSpPr>
            <a:spLocks noChangeArrowheads="1"/>
          </p:cNvSpPr>
          <p:nvPr/>
        </p:nvSpPr>
        <p:spPr bwMode="auto">
          <a:xfrm>
            <a:off x="6705600" y="1219200"/>
            <a:ext cx="2438400" cy="4495800"/>
          </a:xfrm>
          <a:prstGeom prst="rect">
            <a:avLst/>
          </a:prstGeom>
          <a:noFill/>
          <a:ln w="38100">
            <a:solidFill>
              <a:srgbClr val="00CC66"/>
            </a:solidFill>
            <a:miter lim="800000"/>
            <a:headEnd/>
            <a:tailEnd/>
          </a:ln>
        </p:spPr>
        <p:txBody>
          <a:bodyPr wrap="none" anchor="ctr"/>
          <a:lstStyle/>
          <a:p>
            <a:pPr eaLnBrk="1" hangingPunct="1"/>
            <a:endParaRPr lang="en-US"/>
          </a:p>
        </p:txBody>
      </p:sp>
      <p:sp>
        <p:nvSpPr>
          <p:cNvPr id="201733" name="Line 5"/>
          <p:cNvSpPr>
            <a:spLocks noChangeShapeType="1"/>
          </p:cNvSpPr>
          <p:nvPr/>
        </p:nvSpPr>
        <p:spPr bwMode="auto">
          <a:xfrm flipH="1" flipV="1">
            <a:off x="8763000" y="4038600"/>
            <a:ext cx="381000" cy="0"/>
          </a:xfrm>
          <a:prstGeom prst="line">
            <a:avLst/>
          </a:prstGeom>
          <a:noFill/>
          <a:ln w="9525">
            <a:solidFill>
              <a:srgbClr val="FF3300"/>
            </a:solidFill>
            <a:round/>
            <a:headEnd/>
            <a:tailEnd type="triangle" w="med" len="me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1731"/>
                                        </p:tgtEl>
                                        <p:attrNameLst>
                                          <p:attrName>style.visibility</p:attrName>
                                        </p:attrNameLst>
                                      </p:cBhvr>
                                      <p:to>
                                        <p:strVal val="visible"/>
                                      </p:to>
                                    </p:set>
                                    <p:animEffect transition="in" filter="box(out)">
                                      <p:cBhvr>
                                        <p:cTn id="7" dur="1000"/>
                                        <p:tgtEl>
                                          <p:spTgt spid="20173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01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animBg="1"/>
      <p:bldP spid="2017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4" cstate="print"/>
          <a:srcRect l="10156" t="13542" r="1563" b="6250"/>
          <a:stretch>
            <a:fillRect/>
          </a:stretch>
        </p:blipFill>
        <p:spPr bwMode="auto">
          <a:xfrm>
            <a:off x="0" y="0"/>
            <a:ext cx="9144000" cy="6858000"/>
          </a:xfrm>
          <a:prstGeom prst="rect">
            <a:avLst/>
          </a:prstGeom>
          <a:noFill/>
          <a:ln w="9525">
            <a:noFill/>
            <a:miter lim="800000"/>
            <a:headEnd/>
            <a:tailEnd/>
          </a:ln>
        </p:spPr>
      </p:pic>
      <p:sp>
        <p:nvSpPr>
          <p:cNvPr id="202755" name="Line 3"/>
          <p:cNvSpPr>
            <a:spLocks noChangeShapeType="1"/>
          </p:cNvSpPr>
          <p:nvPr/>
        </p:nvSpPr>
        <p:spPr bwMode="auto">
          <a:xfrm>
            <a:off x="2362200" y="1524000"/>
            <a:ext cx="3581400" cy="0"/>
          </a:xfrm>
          <a:prstGeom prst="line">
            <a:avLst/>
          </a:prstGeom>
          <a:noFill/>
          <a:ln w="28575">
            <a:solidFill>
              <a:srgbClr val="FF3300"/>
            </a:solidFill>
            <a:round/>
            <a:headEnd/>
            <a:tailEnd/>
          </a:ln>
        </p:spPr>
        <p:txBody>
          <a:bodyPr/>
          <a:lstStyle/>
          <a:p>
            <a:endParaRPr lang="en-US"/>
          </a:p>
        </p:txBody>
      </p:sp>
      <p:sp>
        <p:nvSpPr>
          <p:cNvPr id="202756" name="Line 4"/>
          <p:cNvSpPr>
            <a:spLocks noChangeShapeType="1"/>
          </p:cNvSpPr>
          <p:nvPr/>
        </p:nvSpPr>
        <p:spPr bwMode="auto">
          <a:xfrm>
            <a:off x="4495800" y="3733800"/>
            <a:ext cx="152400" cy="0"/>
          </a:xfrm>
          <a:prstGeom prst="line">
            <a:avLst/>
          </a:prstGeom>
          <a:noFill/>
          <a:ln w="9525">
            <a:solidFill>
              <a:srgbClr val="FF3300"/>
            </a:solidFill>
            <a:round/>
            <a:headEnd type="triangle" w="med" len="med"/>
            <a:tailEnd type="triangle" w="med" len="med"/>
          </a:ln>
        </p:spPr>
        <p:txBody>
          <a:bodyPr/>
          <a:lstStyle/>
          <a:p>
            <a:endParaRPr lang="en-US"/>
          </a:p>
        </p:txBody>
      </p:sp>
      <p:sp>
        <p:nvSpPr>
          <p:cNvPr id="202757" name="Line 5"/>
          <p:cNvSpPr>
            <a:spLocks noChangeShapeType="1"/>
          </p:cNvSpPr>
          <p:nvPr/>
        </p:nvSpPr>
        <p:spPr bwMode="auto">
          <a:xfrm>
            <a:off x="6629400" y="5715000"/>
            <a:ext cx="152400" cy="0"/>
          </a:xfrm>
          <a:prstGeom prst="line">
            <a:avLst/>
          </a:prstGeom>
          <a:noFill/>
          <a:ln w="9525">
            <a:solidFill>
              <a:srgbClr val="FF3300"/>
            </a:solidFill>
            <a:round/>
            <a:headEnd type="triangle" w="med" len="med"/>
            <a:tailEnd type="triangle" w="med" len="med"/>
          </a:ln>
        </p:spPr>
        <p:txBody>
          <a:bodyPr/>
          <a:lstStyle/>
          <a:p>
            <a:endParaRPr lang="en-US"/>
          </a:p>
        </p:txBody>
      </p:sp>
      <p:sp>
        <p:nvSpPr>
          <p:cNvPr id="202758" name="Line 6"/>
          <p:cNvSpPr>
            <a:spLocks noChangeShapeType="1"/>
          </p:cNvSpPr>
          <p:nvPr/>
        </p:nvSpPr>
        <p:spPr bwMode="auto">
          <a:xfrm>
            <a:off x="4648200" y="5791200"/>
            <a:ext cx="152400" cy="0"/>
          </a:xfrm>
          <a:prstGeom prst="line">
            <a:avLst/>
          </a:prstGeom>
          <a:noFill/>
          <a:ln w="9525">
            <a:solidFill>
              <a:srgbClr val="FF3300"/>
            </a:solidFill>
            <a:round/>
            <a:headEnd type="triangle" w="med" len="med"/>
            <a:tailEnd type="triangle" w="med" len="med"/>
          </a:ln>
        </p:spPr>
        <p:txBody>
          <a:bodyPr/>
          <a:lstStyle/>
          <a:p>
            <a:endParaRPr lang="en-US"/>
          </a:p>
        </p:txBody>
      </p:sp>
      <p:sp>
        <p:nvSpPr>
          <p:cNvPr id="202759" name="Line 7"/>
          <p:cNvSpPr>
            <a:spLocks noChangeShapeType="1"/>
          </p:cNvSpPr>
          <p:nvPr/>
        </p:nvSpPr>
        <p:spPr bwMode="auto">
          <a:xfrm>
            <a:off x="6553200" y="3810000"/>
            <a:ext cx="152400" cy="0"/>
          </a:xfrm>
          <a:prstGeom prst="line">
            <a:avLst/>
          </a:prstGeom>
          <a:noFill/>
          <a:ln w="9525">
            <a:solidFill>
              <a:srgbClr val="FF3300"/>
            </a:solidFill>
            <a:round/>
            <a:headEnd type="triangle" w="med" len="med"/>
            <a:tailEnd type="triangle" w="med" len="me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box(out)">
                                      <p:cBhvr>
                                        <p:cTn id="7" dur="1000"/>
                                        <p:tgtEl>
                                          <p:spTgt spid="202755"/>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202756"/>
                                        </p:tgtEl>
                                        <p:attrNameLst>
                                          <p:attrName>style.visibility</p:attrName>
                                        </p:attrNameLst>
                                      </p:cBhvr>
                                      <p:to>
                                        <p:strVal val="visible"/>
                                      </p:to>
                                    </p:set>
                                    <p:animEffect transition="in" filter="box(out)">
                                      <p:cBhvr>
                                        <p:cTn id="11" dur="1000"/>
                                        <p:tgtEl>
                                          <p:spTgt spid="202756"/>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202759"/>
                                        </p:tgtEl>
                                        <p:attrNameLst>
                                          <p:attrName>style.visibility</p:attrName>
                                        </p:attrNameLst>
                                      </p:cBhvr>
                                      <p:to>
                                        <p:strVal val="visible"/>
                                      </p:to>
                                    </p:set>
                                    <p:animEffect transition="in" filter="box(out)">
                                      <p:cBhvr>
                                        <p:cTn id="15" dur="1000"/>
                                        <p:tgtEl>
                                          <p:spTgt spid="202759"/>
                                        </p:tgtEl>
                                      </p:cBhvr>
                                    </p:animEffect>
                                  </p:childTnLst>
                                </p:cTn>
                              </p:par>
                            </p:childTnLst>
                          </p:cTn>
                        </p:par>
                        <p:par>
                          <p:cTn id="16" fill="hold">
                            <p:stCondLst>
                              <p:cond delay="3000"/>
                            </p:stCondLst>
                            <p:childTnLst>
                              <p:par>
                                <p:cTn id="17" presetID="4" presetClass="entr" presetSubtype="32" fill="hold" grpId="0" nodeType="afterEffect">
                                  <p:stCondLst>
                                    <p:cond delay="0"/>
                                  </p:stCondLst>
                                  <p:childTnLst>
                                    <p:set>
                                      <p:cBhvr>
                                        <p:cTn id="18" dur="1" fill="hold">
                                          <p:stCondLst>
                                            <p:cond delay="0"/>
                                          </p:stCondLst>
                                        </p:cTn>
                                        <p:tgtEl>
                                          <p:spTgt spid="202758"/>
                                        </p:tgtEl>
                                        <p:attrNameLst>
                                          <p:attrName>style.visibility</p:attrName>
                                        </p:attrNameLst>
                                      </p:cBhvr>
                                      <p:to>
                                        <p:strVal val="visible"/>
                                      </p:to>
                                    </p:set>
                                    <p:animEffect transition="in" filter="box(out)">
                                      <p:cBhvr>
                                        <p:cTn id="19" dur="1000"/>
                                        <p:tgtEl>
                                          <p:spTgt spid="202758"/>
                                        </p:tgtEl>
                                      </p:cBhvr>
                                    </p:animEffect>
                                  </p:childTnLst>
                                </p:cTn>
                              </p:par>
                            </p:childTnLst>
                          </p:cTn>
                        </p:par>
                        <p:par>
                          <p:cTn id="20" fill="hold">
                            <p:stCondLst>
                              <p:cond delay="4000"/>
                            </p:stCondLst>
                            <p:childTnLst>
                              <p:par>
                                <p:cTn id="21" presetID="4" presetClass="entr" presetSubtype="32" fill="hold" grpId="0" nodeType="afterEffect">
                                  <p:stCondLst>
                                    <p:cond delay="0"/>
                                  </p:stCondLst>
                                  <p:childTnLst>
                                    <p:set>
                                      <p:cBhvr>
                                        <p:cTn id="22" dur="1" fill="hold">
                                          <p:stCondLst>
                                            <p:cond delay="0"/>
                                          </p:stCondLst>
                                        </p:cTn>
                                        <p:tgtEl>
                                          <p:spTgt spid="202757"/>
                                        </p:tgtEl>
                                        <p:attrNameLst>
                                          <p:attrName>style.visibility</p:attrName>
                                        </p:attrNameLst>
                                      </p:cBhvr>
                                      <p:to>
                                        <p:strVal val="visible"/>
                                      </p:to>
                                    </p:set>
                                    <p:animEffect transition="in" filter="box(out)">
                                      <p:cBhvr>
                                        <p:cTn id="23" dur="1000"/>
                                        <p:tgtEl>
                                          <p:spTgt spid="202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56" grpId="0" animBg="1"/>
      <p:bldP spid="202757" grpId="0" animBg="1"/>
      <p:bldP spid="202758" grpId="0" animBg="1"/>
      <p:bldP spid="20275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723900" y="3175000"/>
            <a:ext cx="2768600" cy="2616200"/>
          </a:xfrm>
          <a:noFill/>
        </p:spPr>
        <p:txBody>
          <a:bodyPr/>
          <a:lstStyle/>
          <a:p>
            <a:pPr eaLnBrk="1" hangingPunct="1">
              <a:spcBef>
                <a:spcPct val="0"/>
              </a:spcBef>
              <a:buClr>
                <a:srgbClr val="FF3300"/>
              </a:buClr>
              <a:buFont typeface="Wingdings" pitchFamily="2" charset="2"/>
              <a:buChar char="§"/>
            </a:pPr>
            <a:r>
              <a:rPr lang="en-US" b="1" i="1" smtClean="0">
                <a:solidFill>
                  <a:schemeClr val="hlink"/>
                </a:solidFill>
              </a:rPr>
              <a:t>Review</a:t>
            </a:r>
          </a:p>
          <a:p>
            <a:pPr eaLnBrk="1" hangingPunct="1">
              <a:spcBef>
                <a:spcPct val="0"/>
              </a:spcBef>
              <a:buClr>
                <a:srgbClr val="FF3300"/>
              </a:buClr>
              <a:buFont typeface="Wingdings" pitchFamily="2" charset="2"/>
              <a:buChar char="§"/>
            </a:pPr>
            <a:r>
              <a:rPr lang="en-US" b="1" i="1" smtClean="0">
                <a:solidFill>
                  <a:schemeClr val="hlink"/>
                </a:solidFill>
              </a:rPr>
              <a:t>Print</a:t>
            </a:r>
          </a:p>
          <a:p>
            <a:pPr eaLnBrk="1" hangingPunct="1">
              <a:spcBef>
                <a:spcPct val="0"/>
              </a:spcBef>
              <a:buClr>
                <a:srgbClr val="FF3300"/>
              </a:buClr>
              <a:buFont typeface="Wingdings" pitchFamily="2" charset="2"/>
              <a:buChar char="§"/>
            </a:pPr>
            <a:r>
              <a:rPr lang="en-US" b="1" i="1" smtClean="0">
                <a:solidFill>
                  <a:schemeClr val="hlink"/>
                </a:solidFill>
              </a:rPr>
              <a:t>Save</a:t>
            </a:r>
          </a:p>
          <a:p>
            <a:pPr eaLnBrk="1" hangingPunct="1">
              <a:spcBef>
                <a:spcPct val="0"/>
              </a:spcBef>
              <a:buClr>
                <a:srgbClr val="FF3300"/>
              </a:buClr>
              <a:buFont typeface="Wingdings" pitchFamily="2" charset="2"/>
              <a:buChar char="§"/>
            </a:pPr>
            <a:r>
              <a:rPr lang="en-US" b="1" i="1" smtClean="0">
                <a:solidFill>
                  <a:schemeClr val="hlink"/>
                </a:solidFill>
              </a:rPr>
              <a:t>Confirm</a:t>
            </a:r>
          </a:p>
          <a:p>
            <a:pPr eaLnBrk="1" hangingPunct="1">
              <a:spcBef>
                <a:spcPct val="0"/>
              </a:spcBef>
              <a:buClr>
                <a:srgbClr val="FF3300"/>
              </a:buClr>
              <a:buFont typeface="Wingdings" pitchFamily="2" charset="2"/>
              <a:buChar char="§"/>
            </a:pPr>
            <a:r>
              <a:rPr lang="en-US" b="1" i="1" smtClean="0">
                <a:solidFill>
                  <a:schemeClr val="hlink"/>
                </a:solidFill>
              </a:rPr>
              <a:t>Submit</a:t>
            </a:r>
          </a:p>
        </p:txBody>
      </p:sp>
      <p:sp>
        <p:nvSpPr>
          <p:cNvPr id="45059" name="WordArt 3"/>
          <p:cNvSpPr>
            <a:spLocks noChangeArrowheads="1" noChangeShapeType="1" noTextEdit="1"/>
          </p:cNvSpPr>
          <p:nvPr>
            <p:custDataLst>
              <p:tags r:id="rId2"/>
            </p:custDataLst>
          </p:nvPr>
        </p:nvSpPr>
        <p:spPr bwMode="auto">
          <a:xfrm>
            <a:off x="2133600" y="320675"/>
            <a:ext cx="4876800" cy="571500"/>
          </a:xfrm>
          <a:prstGeom prst="rect">
            <a:avLst/>
          </a:prstGeom>
        </p:spPr>
        <p:txBody>
          <a:bodyPr wrap="none" fromWordArt="1">
            <a:prstTxWarp prst="textPlain">
              <a:avLst>
                <a:gd name="adj" fmla="val 50000"/>
              </a:avLst>
            </a:prstTxWarp>
          </a:bodyPr>
          <a:lstStyle/>
          <a:p>
            <a:pPr algn="ctr"/>
            <a:r>
              <a:rPr lang="en-US" sz="3200" kern="10" spc="640">
                <a:ln w="9525">
                  <a:noFill/>
                  <a:round/>
                  <a:headEnd/>
                  <a:tailEnd/>
                </a:ln>
                <a:gradFill rotWithShape="1">
                  <a:gsLst>
                    <a:gs pos="0">
                      <a:srgbClr val="AAAAAA"/>
                    </a:gs>
                    <a:gs pos="100000">
                      <a:srgbClr val="FFFFFF"/>
                    </a:gs>
                  </a:gsLst>
                  <a:lin ang="5400000" scaled="1"/>
                </a:gradFill>
                <a:effectLst>
                  <a:outerShdw dist="45791" dir="3378596" algn="ctr" rotWithShape="0">
                    <a:srgbClr val="0000FF">
                      <a:alpha val="79999"/>
                    </a:srgbClr>
                  </a:outerShdw>
                </a:effectLst>
                <a:latin typeface="Arial Black"/>
              </a:rPr>
              <a:t>i3368 PRO Navigation</a:t>
            </a:r>
          </a:p>
        </p:txBody>
      </p:sp>
      <p:sp>
        <p:nvSpPr>
          <p:cNvPr id="45060" name="Rectangle 4"/>
          <p:cNvSpPr>
            <a:spLocks noChangeArrowheads="1"/>
          </p:cNvSpPr>
          <p:nvPr/>
        </p:nvSpPr>
        <p:spPr bwMode="auto">
          <a:xfrm>
            <a:off x="698500" y="1704975"/>
            <a:ext cx="8445500" cy="831850"/>
          </a:xfrm>
          <a:prstGeom prst="rect">
            <a:avLst/>
          </a:prstGeom>
          <a:noFill/>
          <a:ln w="9525">
            <a:noFill/>
            <a:miter lim="800000"/>
            <a:headEnd/>
            <a:tailEnd/>
          </a:ln>
        </p:spPr>
        <p:txBody>
          <a:bodyPr/>
          <a:lstStyle/>
          <a:p>
            <a:pPr eaLnBrk="1" hangingPunct="1">
              <a:lnSpc>
                <a:spcPct val="80000"/>
              </a:lnSpc>
              <a:buClr>
                <a:srgbClr val="FF3300"/>
              </a:buClr>
              <a:buFont typeface="Wingdings" pitchFamily="2" charset="2"/>
              <a:buNone/>
            </a:pPr>
            <a:r>
              <a:rPr lang="en-US" sz="3200" b="1" i="1">
                <a:solidFill>
                  <a:schemeClr val="hlink"/>
                </a:solidFill>
              </a:rPr>
              <a:t>“Report Submission Checkpoint” leads you through the final steps to complete your report; namely:</a:t>
            </a:r>
          </a:p>
          <a:p>
            <a:pPr eaLnBrk="1" hangingPunct="1">
              <a:lnSpc>
                <a:spcPct val="80000"/>
              </a:lnSpc>
              <a:buClr>
                <a:srgbClr val="FF3300"/>
              </a:buClr>
              <a:buFontTx/>
              <a:buChar char="•"/>
            </a:pPr>
            <a:endParaRPr lang="en-US" sz="2800" b="1" i="1">
              <a:solidFill>
                <a:schemeClr val="hlink"/>
              </a:solidFill>
            </a:endParaRPr>
          </a:p>
        </p:txBody>
      </p:sp>
      <p:pic>
        <p:nvPicPr>
          <p:cNvPr id="45061" name="Picture 5"/>
          <p:cNvPicPr>
            <a:picLocks noChangeAspect="1" noChangeArrowheads="1"/>
          </p:cNvPicPr>
          <p:nvPr/>
        </p:nvPicPr>
        <p:blipFill>
          <a:blip r:embed="rId5" cstate="print">
            <a:clrChange>
              <a:clrFrom>
                <a:srgbClr val="013170"/>
              </a:clrFrom>
              <a:clrTo>
                <a:srgbClr val="013170">
                  <a:alpha val="0"/>
                </a:srgbClr>
              </a:clrTo>
            </a:clrChange>
          </a:blip>
          <a:srcRect/>
          <a:stretch>
            <a:fillRect/>
          </a:stretch>
        </p:blipFill>
        <p:spPr bwMode="auto">
          <a:xfrm>
            <a:off x="3810000" y="3225800"/>
            <a:ext cx="4064000" cy="2717800"/>
          </a:xfrm>
          <a:prstGeom prst="rect">
            <a:avLst/>
          </a:prstGeom>
          <a:noFill/>
          <a:ln w="9525">
            <a:noFill/>
            <a:miter lim="800000"/>
            <a:headEnd/>
            <a:tailEnd/>
          </a:ln>
        </p:spPr>
      </p:pic>
      <p:sp>
        <p:nvSpPr>
          <p:cNvPr id="45062" name="Rectangle 6"/>
          <p:cNvSpPr>
            <a:spLocks noChangeArrowheads="1"/>
          </p:cNvSpPr>
          <p:nvPr/>
        </p:nvSpPr>
        <p:spPr bwMode="auto">
          <a:xfrm>
            <a:off x="266700" y="5143500"/>
            <a:ext cx="2914650" cy="533400"/>
          </a:xfrm>
          <a:prstGeom prst="rect">
            <a:avLst/>
          </a:prstGeom>
          <a:noFill/>
          <a:ln w="57150">
            <a:solidFill>
              <a:srgbClr val="FF0000"/>
            </a:solidFill>
            <a:miter lim="800000"/>
            <a:headEnd/>
            <a:tailEnd/>
          </a:ln>
        </p:spPr>
        <p:txBody>
          <a:bodyPr wrap="none" anchor="ctr"/>
          <a:lstStyle/>
          <a:p>
            <a:pPr eaLnBrk="1" hangingPunct="1"/>
            <a:endParaRPr lang="en-US">
              <a:solidFill>
                <a:srgbClr val="FF0000"/>
              </a:solidFill>
            </a:endParaRP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idx="4294967295"/>
            <p:custDataLst>
              <p:tags r:id="rId2"/>
            </p:custDataLst>
          </p:nvPr>
        </p:nvSpPr>
        <p:spPr>
          <a:xfrm>
            <a:off x="0" y="304800"/>
            <a:ext cx="9144000" cy="914400"/>
          </a:xfrm>
        </p:spPr>
        <p:txBody>
          <a:bodyPr/>
          <a:lstStyle/>
          <a:p>
            <a:pPr eaLnBrk="1" hangingPunct="1">
              <a:defRPr/>
            </a:pPr>
            <a:r>
              <a:rPr lang="en-US" b="1" i="1">
                <a:solidFill>
                  <a:schemeClr val="hlink"/>
                </a:solidFill>
                <a:effectLst>
                  <a:outerShdw blurRad="38100" dist="38100" dir="2700000" algn="tl">
                    <a:srgbClr val="C0C0C0"/>
                  </a:outerShdw>
                </a:effectLst>
              </a:rPr>
              <a:t>Advantage of Beginning Online</a:t>
            </a:r>
          </a:p>
        </p:txBody>
      </p:sp>
      <p:sp>
        <p:nvSpPr>
          <p:cNvPr id="32771" name="Rectangle 3"/>
          <p:cNvSpPr>
            <a:spLocks noGrp="1" noChangeArrowheads="1"/>
          </p:cNvSpPr>
          <p:nvPr>
            <p:ph type="subTitle" idx="4294967295"/>
            <p:custDataLst>
              <p:tags r:id="rId3"/>
            </p:custDataLst>
          </p:nvPr>
        </p:nvSpPr>
        <p:spPr>
          <a:xfrm>
            <a:off x="228600" y="1752600"/>
            <a:ext cx="7848600" cy="4648200"/>
          </a:xfrm>
        </p:spPr>
        <p:txBody>
          <a:bodyPr/>
          <a:lstStyle/>
          <a:p>
            <a:pPr marL="0" indent="0" eaLnBrk="1" hangingPunct="1">
              <a:buFontTx/>
              <a:buNone/>
              <a:defRPr/>
            </a:pPr>
            <a:r>
              <a:rPr lang="en-US" sz="2800">
                <a:solidFill>
                  <a:schemeClr val="hlink"/>
                </a:solidFill>
              </a:rPr>
              <a:t>You can:</a:t>
            </a:r>
          </a:p>
          <a:p>
            <a:pPr marL="690563" lvl="1" indent="-233363" eaLnBrk="1" hangingPunct="1">
              <a:buClr>
                <a:srgbClr val="A8C0F6"/>
              </a:buClr>
              <a:buFont typeface="Wingdings" pitchFamily="2" charset="2"/>
              <a:buChar char="§"/>
              <a:defRPr/>
            </a:pPr>
            <a:endParaRPr lang="en-US">
              <a:solidFill>
                <a:schemeClr val="hlink"/>
              </a:solidFill>
            </a:endParaRPr>
          </a:p>
          <a:p>
            <a:pPr marL="690563" lvl="1" indent="-233363" eaLnBrk="1" hangingPunct="1">
              <a:buClr>
                <a:srgbClr val="A8C0F6"/>
              </a:buClr>
              <a:buFont typeface="Wingdings" pitchFamily="2" charset="2"/>
              <a:buChar char="§"/>
              <a:defRPr/>
            </a:pPr>
            <a:r>
              <a:rPr lang="en-US">
                <a:solidFill>
                  <a:schemeClr val="hlink"/>
                </a:solidFill>
              </a:rPr>
              <a:t>Complete the application forms at </a:t>
            </a:r>
            <a:br>
              <a:rPr lang="en-US">
                <a:solidFill>
                  <a:schemeClr val="hlink"/>
                </a:solidFill>
              </a:rPr>
            </a:br>
            <a:r>
              <a:rPr lang="en-US" b="1" i="1">
                <a:solidFill>
                  <a:schemeClr val="hlink"/>
                </a:solidFill>
                <a:effectLst>
                  <a:outerShdw blurRad="38100" dist="38100" dir="2700000" algn="tl">
                    <a:srgbClr val="C0C0C0"/>
                  </a:outerShdw>
                </a:effectLst>
              </a:rPr>
              <a:t>your</a:t>
            </a:r>
            <a:r>
              <a:rPr lang="en-US" b="1">
                <a:solidFill>
                  <a:schemeClr val="hlink"/>
                </a:solidFill>
                <a:effectLst>
                  <a:outerShdw blurRad="38100" dist="38100" dir="2700000" algn="tl">
                    <a:srgbClr val="C0C0C0"/>
                  </a:outerShdw>
                </a:effectLst>
              </a:rPr>
              <a:t> convenience</a:t>
            </a:r>
          </a:p>
          <a:p>
            <a:pPr marL="690563" lvl="1" indent="-233363" eaLnBrk="1" hangingPunct="1">
              <a:buClr>
                <a:srgbClr val="A8C0F6"/>
              </a:buClr>
              <a:buFont typeface="Wingdings" pitchFamily="2" charset="2"/>
              <a:buChar char="§"/>
              <a:defRPr/>
            </a:pPr>
            <a:r>
              <a:rPr lang="en-US">
                <a:solidFill>
                  <a:schemeClr val="hlink"/>
                </a:solidFill>
              </a:rPr>
              <a:t>Work at </a:t>
            </a:r>
            <a:r>
              <a:rPr lang="en-US" b="1" i="1">
                <a:solidFill>
                  <a:schemeClr val="hlink"/>
                </a:solidFill>
                <a:effectLst>
                  <a:outerShdw blurRad="38100" dist="38100" dir="2700000" algn="tl">
                    <a:srgbClr val="C0C0C0"/>
                  </a:outerShdw>
                </a:effectLst>
              </a:rPr>
              <a:t>your</a:t>
            </a:r>
            <a:r>
              <a:rPr lang="en-US" b="1">
                <a:solidFill>
                  <a:schemeClr val="hlink"/>
                </a:solidFill>
                <a:effectLst>
                  <a:outerShdw blurRad="38100" dist="38100" dir="2700000" algn="tl">
                    <a:srgbClr val="C0C0C0"/>
                  </a:outerShdw>
                </a:effectLst>
              </a:rPr>
              <a:t> own pace</a:t>
            </a:r>
            <a:r>
              <a:rPr lang="en-US">
                <a:solidFill>
                  <a:schemeClr val="hlink"/>
                </a:solidFill>
              </a:rPr>
              <a:t> to complete the information</a:t>
            </a:r>
          </a:p>
          <a:p>
            <a:pPr marL="690563" lvl="1" indent="-233363" eaLnBrk="1" hangingPunct="1">
              <a:buClr>
                <a:srgbClr val="A8C0F6"/>
              </a:buClr>
              <a:buFont typeface="Wingdings" pitchFamily="2" charset="2"/>
              <a:buChar char="§"/>
              <a:defRPr/>
            </a:pPr>
            <a:r>
              <a:rPr lang="en-US">
                <a:solidFill>
                  <a:schemeClr val="hlink"/>
                </a:solidFill>
              </a:rPr>
              <a:t>Take advantage of </a:t>
            </a:r>
            <a:r>
              <a:rPr lang="en-US" b="1">
                <a:solidFill>
                  <a:schemeClr val="hlink"/>
                </a:solidFill>
                <a:effectLst>
                  <a:outerShdw blurRad="38100" dist="38100" dir="2700000" algn="tl">
                    <a:srgbClr val="C0C0C0"/>
                  </a:outerShdw>
                </a:effectLst>
              </a:rPr>
              <a:t>online help</a:t>
            </a:r>
            <a:r>
              <a:rPr lang="en-US">
                <a:solidFill>
                  <a:schemeClr val="hlink"/>
                </a:solidFill>
              </a:rPr>
              <a:t> </a:t>
            </a:r>
          </a:p>
          <a:p>
            <a:pPr marL="690563" lvl="1" indent="-233363" eaLnBrk="1" hangingPunct="1">
              <a:buClr>
                <a:srgbClr val="A8C0F6"/>
              </a:buClr>
              <a:buFont typeface="Wingdings" pitchFamily="2" charset="2"/>
              <a:buChar char="§"/>
              <a:defRPr/>
            </a:pPr>
            <a:r>
              <a:rPr lang="en-US" b="1">
                <a:solidFill>
                  <a:schemeClr val="hlink"/>
                </a:solidFill>
                <a:effectLst>
                  <a:outerShdw blurRad="38100" dist="38100" dir="2700000" algn="tl">
                    <a:srgbClr val="C0C0C0"/>
                  </a:outerShdw>
                </a:effectLst>
              </a:rPr>
              <a:t>Print a copy</a:t>
            </a:r>
            <a:r>
              <a:rPr lang="en-US">
                <a:solidFill>
                  <a:schemeClr val="hlink"/>
                </a:solidFill>
              </a:rPr>
              <a:t> for your records before </a:t>
            </a:r>
            <a:br>
              <a:rPr lang="en-US">
                <a:solidFill>
                  <a:schemeClr val="hlink"/>
                </a:solidFill>
              </a:rPr>
            </a:br>
            <a:r>
              <a:rPr lang="en-US">
                <a:solidFill>
                  <a:schemeClr val="hlink"/>
                </a:solidFill>
              </a:rPr>
              <a:t>submitting them</a:t>
            </a:r>
          </a:p>
        </p:txBody>
      </p:sp>
      <p:pic>
        <p:nvPicPr>
          <p:cNvPr id="46084" name="Picture 4" descr="j0195384"/>
          <p:cNvPicPr>
            <a:picLocks noChangeAspect="1" noChangeArrowheads="1"/>
          </p:cNvPicPr>
          <p:nvPr/>
        </p:nvPicPr>
        <p:blipFill>
          <a:blip r:embed="rId6" cstate="print"/>
          <a:srcRect/>
          <a:stretch>
            <a:fillRect/>
          </a:stretch>
        </p:blipFill>
        <p:spPr bwMode="auto">
          <a:xfrm>
            <a:off x="7348538" y="5024438"/>
            <a:ext cx="1795462" cy="1833562"/>
          </a:xfrm>
          <a:prstGeom prst="rect">
            <a:avLst/>
          </a:prstGeom>
          <a:noFill/>
          <a:ln w="9525">
            <a:noFill/>
            <a:miter lim="800000"/>
            <a:headEnd/>
            <a:tailEnd/>
          </a:ln>
        </p:spPr>
      </p:pic>
    </p:spTree>
    <p:custDataLst>
      <p:tags r:id="rId1"/>
    </p:custData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custDataLst>
              <p:tags r:id="rId2"/>
            </p:custDataLst>
          </p:nvPr>
        </p:nvSpPr>
        <p:spPr/>
        <p:txBody>
          <a:bodyPr/>
          <a:lstStyle/>
          <a:p>
            <a:pPr eaLnBrk="1" hangingPunct="1">
              <a:defRPr/>
            </a:pPr>
            <a:r>
              <a:rPr lang="en-US" b="1" i="1" dirty="0" smtClean="0">
                <a:solidFill>
                  <a:schemeClr val="hlink"/>
                </a:solidFill>
                <a:effectLst>
                  <a:outerShdw blurRad="38100" dist="38100" dir="2700000" algn="tl">
                    <a:srgbClr val="C0C0C0"/>
                  </a:outerShdw>
                </a:effectLst>
              </a:rPr>
              <a:t>Red Book</a:t>
            </a:r>
            <a:br>
              <a:rPr lang="en-US" b="1" i="1" dirty="0" smtClean="0">
                <a:solidFill>
                  <a:schemeClr val="hlink"/>
                </a:solidFill>
                <a:effectLst>
                  <a:outerShdw blurRad="38100" dist="38100" dir="2700000" algn="tl">
                    <a:srgbClr val="C0C0C0"/>
                  </a:outerShdw>
                </a:effectLst>
              </a:rPr>
            </a:br>
            <a:r>
              <a:rPr lang="en-US" sz="3200" b="1" i="1" dirty="0" smtClean="0">
                <a:solidFill>
                  <a:schemeClr val="hlink"/>
                </a:solidFill>
                <a:effectLst>
                  <a:outerShdw blurRad="38100" dist="38100" dir="2700000" algn="tl">
                    <a:srgbClr val="C0C0C0"/>
                  </a:outerShdw>
                </a:effectLst>
              </a:rPr>
              <a:t>http://www.socialsecurity.gov/redbook/</a:t>
            </a:r>
          </a:p>
        </p:txBody>
      </p:sp>
      <p:sp>
        <p:nvSpPr>
          <p:cNvPr id="47107" name="Rectangle 3"/>
          <p:cNvSpPr>
            <a:spLocks noGrp="1" noChangeArrowheads="1"/>
          </p:cNvSpPr>
          <p:nvPr>
            <p:ph type="body" idx="4294967295"/>
          </p:nvPr>
        </p:nvSpPr>
        <p:spPr>
          <a:xfrm>
            <a:off x="685800" y="1981200"/>
            <a:ext cx="7772400" cy="3733800"/>
          </a:xfrm>
        </p:spPr>
        <p:txBody>
          <a:bodyPr/>
          <a:lstStyle/>
          <a:p>
            <a:pPr eaLnBrk="1" hangingPunct="1">
              <a:lnSpc>
                <a:spcPct val="90000"/>
              </a:lnSpc>
            </a:pPr>
            <a:r>
              <a:rPr lang="en-US" sz="2800" smtClean="0">
                <a:solidFill>
                  <a:schemeClr val="hlink"/>
                </a:solidFill>
              </a:rPr>
              <a:t>Work Incentive</a:t>
            </a:r>
          </a:p>
          <a:p>
            <a:pPr lvl="1" eaLnBrk="1" hangingPunct="1">
              <a:lnSpc>
                <a:spcPct val="90000"/>
              </a:lnSpc>
            </a:pPr>
            <a:r>
              <a:rPr lang="en-US" sz="2400" smtClean="0">
                <a:solidFill>
                  <a:schemeClr val="hlink"/>
                </a:solidFill>
              </a:rPr>
              <a:t>Plan for Achieving Self-Support (</a:t>
            </a:r>
            <a:r>
              <a:rPr lang="en-US" sz="2400" b="1" i="1" u="sng" smtClean="0">
                <a:solidFill>
                  <a:schemeClr val="hlink"/>
                </a:solidFill>
              </a:rPr>
              <a:t>P.A.S.S</a:t>
            </a:r>
            <a:r>
              <a:rPr lang="en-US" sz="2400" b="1" u="sng" smtClean="0">
                <a:solidFill>
                  <a:schemeClr val="hlink"/>
                </a:solidFill>
              </a:rPr>
              <a:t>.</a:t>
            </a:r>
            <a:r>
              <a:rPr lang="en-US" sz="2400" smtClean="0">
                <a:solidFill>
                  <a:schemeClr val="hlink"/>
                </a:solidFill>
              </a:rPr>
              <a:t>).</a:t>
            </a:r>
          </a:p>
          <a:p>
            <a:pPr lvl="1" eaLnBrk="1" hangingPunct="1">
              <a:lnSpc>
                <a:spcPct val="90000"/>
              </a:lnSpc>
            </a:pPr>
            <a:endParaRPr lang="en-US" sz="2400" smtClean="0">
              <a:solidFill>
                <a:schemeClr val="hlink"/>
              </a:solidFill>
            </a:endParaRPr>
          </a:p>
          <a:p>
            <a:pPr lvl="1" eaLnBrk="1" hangingPunct="1">
              <a:lnSpc>
                <a:spcPct val="90000"/>
              </a:lnSpc>
            </a:pPr>
            <a:r>
              <a:rPr lang="en-US" sz="2400" smtClean="0">
                <a:solidFill>
                  <a:schemeClr val="hlink"/>
                </a:solidFill>
              </a:rPr>
              <a:t>Student Earned Income Exclusion.</a:t>
            </a:r>
            <a:br>
              <a:rPr lang="en-US" sz="2400" smtClean="0">
                <a:solidFill>
                  <a:schemeClr val="hlink"/>
                </a:solidFill>
              </a:rPr>
            </a:br>
            <a:r>
              <a:rPr lang="en-US" sz="2400" smtClean="0">
                <a:solidFill>
                  <a:schemeClr val="hlink"/>
                </a:solidFill>
              </a:rPr>
              <a:t>($1640/mo; $6,600/yr)</a:t>
            </a:r>
          </a:p>
          <a:p>
            <a:pPr lvl="1" eaLnBrk="1" hangingPunct="1">
              <a:lnSpc>
                <a:spcPct val="90000"/>
              </a:lnSpc>
            </a:pPr>
            <a:endParaRPr lang="en-US" sz="2400" smtClean="0">
              <a:solidFill>
                <a:schemeClr val="hlink"/>
              </a:solidFill>
            </a:endParaRPr>
          </a:p>
          <a:p>
            <a:pPr lvl="1" eaLnBrk="1" hangingPunct="1">
              <a:lnSpc>
                <a:spcPct val="90000"/>
              </a:lnSpc>
            </a:pPr>
            <a:r>
              <a:rPr lang="en-US" sz="2400" smtClean="0">
                <a:solidFill>
                  <a:schemeClr val="hlink"/>
                </a:solidFill>
              </a:rPr>
              <a:t>Can’t afford to lose Medicaid?  </a:t>
            </a:r>
            <a:r>
              <a:rPr lang="en-US" sz="2400" b="1" i="1" u="sng" smtClean="0">
                <a:solidFill>
                  <a:schemeClr val="hlink"/>
                </a:solidFill>
              </a:rPr>
              <a:t>1619B</a:t>
            </a:r>
          </a:p>
          <a:p>
            <a:pPr lvl="1" eaLnBrk="1" hangingPunct="1">
              <a:lnSpc>
                <a:spcPct val="90000"/>
              </a:lnSpc>
            </a:pPr>
            <a:endParaRPr lang="en-US" sz="2400" b="1" i="1" u="sng" smtClean="0">
              <a:solidFill>
                <a:schemeClr val="hlink"/>
              </a:solidFill>
            </a:endParaRPr>
          </a:p>
          <a:p>
            <a:pPr lvl="1" eaLnBrk="1" hangingPunct="1">
              <a:lnSpc>
                <a:spcPct val="90000"/>
              </a:lnSpc>
            </a:pPr>
            <a:r>
              <a:rPr lang="en-US" sz="2400" smtClean="0">
                <a:solidFill>
                  <a:schemeClr val="hlink"/>
                </a:solidFill>
              </a:rPr>
              <a:t>Ticket To Work</a:t>
            </a:r>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custDataLst>
              <p:tags r:id="rId2"/>
            </p:custDataLst>
          </p:nvPr>
        </p:nvSpPr>
        <p:spPr/>
        <p:txBody>
          <a:bodyPr/>
          <a:lstStyle/>
          <a:p>
            <a:pPr eaLnBrk="1" hangingPunct="1">
              <a:defRPr/>
            </a:pPr>
            <a:r>
              <a:rPr lang="en-US" b="1" i="1">
                <a:solidFill>
                  <a:schemeClr val="hlink"/>
                </a:solidFill>
                <a:effectLst>
                  <a:outerShdw blurRad="38100" dist="38100" dir="2700000" algn="tl">
                    <a:srgbClr val="C0C0C0"/>
                  </a:outerShdw>
                </a:effectLst>
              </a:rPr>
              <a:t>What Happens Next?</a:t>
            </a:r>
          </a:p>
        </p:txBody>
      </p:sp>
      <p:sp>
        <p:nvSpPr>
          <p:cNvPr id="48131" name="Rectangle 3"/>
          <p:cNvSpPr>
            <a:spLocks noGrp="1" noChangeArrowheads="1"/>
          </p:cNvSpPr>
          <p:nvPr>
            <p:ph type="body" sz="half" idx="4294967295"/>
          </p:nvPr>
        </p:nvSpPr>
        <p:spPr>
          <a:xfrm>
            <a:off x="457200" y="1371600"/>
            <a:ext cx="8229600" cy="3733800"/>
          </a:xfrm>
        </p:spPr>
        <p:txBody>
          <a:bodyPr/>
          <a:lstStyle/>
          <a:p>
            <a:pPr eaLnBrk="1" hangingPunct="1">
              <a:buFont typeface="Wingdings" pitchFamily="2" charset="2"/>
              <a:buChar char="Ø"/>
            </a:pPr>
            <a:endParaRPr lang="en-US" sz="2800" smtClean="0"/>
          </a:p>
          <a:p>
            <a:pPr algn="ctr" eaLnBrk="1" hangingPunct="1">
              <a:buFont typeface="Wingdings" pitchFamily="2" charset="2"/>
              <a:buNone/>
            </a:pPr>
            <a:r>
              <a:rPr lang="en-US" sz="3600" smtClean="0">
                <a:solidFill>
                  <a:schemeClr val="bg1"/>
                </a:solidFill>
              </a:rPr>
              <a:t>    </a:t>
            </a:r>
            <a:r>
              <a:rPr lang="en-US" sz="2800" b="1" i="1" u="sng" smtClean="0">
                <a:solidFill>
                  <a:schemeClr val="hlink"/>
                </a:solidFill>
              </a:rPr>
              <a:t>Disability Determination Services</a:t>
            </a:r>
            <a:endParaRPr lang="en-US" sz="2800" b="1" smtClean="0">
              <a:solidFill>
                <a:schemeClr val="hlink"/>
              </a:solidFill>
            </a:endParaRPr>
          </a:p>
          <a:p>
            <a:pPr lvl="1" eaLnBrk="1" hangingPunct="1">
              <a:buFont typeface="Wingdings" pitchFamily="2" charset="2"/>
              <a:buChar char="Ø"/>
            </a:pPr>
            <a:endParaRPr lang="en-US" b="1" smtClean="0">
              <a:solidFill>
                <a:schemeClr val="hlink"/>
              </a:solidFill>
            </a:endParaRPr>
          </a:p>
          <a:p>
            <a:pPr lvl="1" algn="ctr" eaLnBrk="1" hangingPunct="1">
              <a:buFont typeface="Wingdings" pitchFamily="2" charset="2"/>
              <a:buChar char="Ø"/>
            </a:pPr>
            <a:r>
              <a:rPr lang="en-US" b="1" smtClean="0">
                <a:solidFill>
                  <a:schemeClr val="hlink"/>
                </a:solidFill>
              </a:rPr>
              <a:t>Obtains medical reports from doctors, hospitals, schools &amp; others</a:t>
            </a:r>
          </a:p>
          <a:p>
            <a:pPr lvl="1" algn="ctr" eaLnBrk="1" hangingPunct="1">
              <a:buFont typeface="Wingdings" pitchFamily="2" charset="2"/>
              <a:buChar char="Ø"/>
            </a:pPr>
            <a:endParaRPr lang="en-US" b="1" smtClean="0">
              <a:solidFill>
                <a:schemeClr val="hlink"/>
              </a:solidFill>
            </a:endParaRPr>
          </a:p>
          <a:p>
            <a:pPr lvl="1" algn="ctr" eaLnBrk="1" hangingPunct="1">
              <a:buFont typeface="Wingdings" pitchFamily="2" charset="2"/>
              <a:buChar char="Ø"/>
            </a:pPr>
            <a:r>
              <a:rPr lang="en-US" b="1" smtClean="0">
                <a:solidFill>
                  <a:schemeClr val="hlink"/>
                </a:solidFill>
              </a:rPr>
              <a:t>Analyzes all of the information</a:t>
            </a:r>
            <a:endParaRPr lang="en-US" b="1" i="1" smtClean="0">
              <a:solidFill>
                <a:schemeClr val="hlink"/>
              </a:solidFill>
            </a:endParaRPr>
          </a:p>
        </p:txBody>
      </p:sp>
      <p:pic>
        <p:nvPicPr>
          <p:cNvPr id="48132" name="Picture 4" descr="MPj04331980000[1]"/>
          <p:cNvPicPr>
            <a:picLocks noGrp="1" noChangeAspect="1" noChangeArrowheads="1"/>
          </p:cNvPicPr>
          <p:nvPr>
            <p:ph sz="half" idx="4294967295"/>
          </p:nvPr>
        </p:nvPicPr>
        <p:blipFill>
          <a:blip r:embed="rId5" cstate="print"/>
          <a:srcRect/>
          <a:stretch>
            <a:fillRect/>
          </a:stretch>
        </p:blipFill>
        <p:spPr>
          <a:xfrm>
            <a:off x="3505200" y="5257800"/>
            <a:ext cx="2590800" cy="1371600"/>
          </a:xfr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5" cstate="print"/>
          <a:srcRect l="15715" t="13498" r="17429" b="27905"/>
          <a:stretch>
            <a:fillRect/>
          </a:stretch>
        </p:blipFill>
        <p:spPr bwMode="auto">
          <a:xfrm>
            <a:off x="381000" y="990600"/>
            <a:ext cx="8382000" cy="5372100"/>
          </a:xfrm>
          <a:prstGeom prst="rect">
            <a:avLst/>
          </a:prstGeom>
          <a:noFill/>
          <a:ln w="9525">
            <a:noFill/>
            <a:miter lim="800000"/>
            <a:headEnd/>
            <a:tailEnd/>
          </a:ln>
        </p:spPr>
      </p:pic>
      <p:sp>
        <p:nvSpPr>
          <p:cNvPr id="234499" name="Text Box 3"/>
          <p:cNvSpPr txBox="1">
            <a:spLocks noChangeArrowheads="1"/>
          </p:cNvSpPr>
          <p:nvPr>
            <p:custDataLst>
              <p:tags r:id="rId2"/>
            </p:custDataLst>
          </p:nvPr>
        </p:nvSpPr>
        <p:spPr bwMode="auto">
          <a:xfrm>
            <a:off x="1676400" y="152400"/>
            <a:ext cx="5524500" cy="762000"/>
          </a:xfrm>
          <a:prstGeom prst="rect">
            <a:avLst/>
          </a:prstGeom>
          <a:noFill/>
          <a:ln w="9525">
            <a:noFill/>
            <a:miter lim="800000"/>
            <a:headEnd/>
            <a:tailEnd/>
          </a:ln>
          <a:effectLst/>
        </p:spPr>
        <p:txBody>
          <a:bodyPr wrap="none">
            <a:spAutoFit/>
          </a:bodyPr>
          <a:lstStyle/>
          <a:p>
            <a:pPr eaLnBrk="1" hangingPunct="1">
              <a:defRPr/>
            </a:pPr>
            <a:r>
              <a:rPr lang="en-US" sz="4400" b="1" i="1">
                <a:solidFill>
                  <a:schemeClr val="hlink"/>
                </a:solidFill>
                <a:effectLst>
                  <a:outerShdw blurRad="38100" dist="38100" dir="2700000" algn="tl">
                    <a:srgbClr val="C0C0C0"/>
                  </a:outerShdw>
                </a:effectLst>
                <a:latin typeface="Times New Roman" pitchFamily="18" charset="0"/>
              </a:rPr>
              <a:t>www.socialsecurity.gov</a:t>
            </a:r>
          </a:p>
        </p:txBody>
      </p:sp>
      <p:sp>
        <p:nvSpPr>
          <p:cNvPr id="12292" name="Rectangle 4"/>
          <p:cNvSpPr>
            <a:spLocks noChangeArrowheads="1"/>
          </p:cNvSpPr>
          <p:nvPr/>
        </p:nvSpPr>
        <p:spPr bwMode="auto">
          <a:xfrm>
            <a:off x="3581400" y="1676400"/>
            <a:ext cx="1295400" cy="228600"/>
          </a:xfrm>
          <a:prstGeom prst="rect">
            <a:avLst/>
          </a:prstGeom>
          <a:noFill/>
          <a:ln w="38100">
            <a:solidFill>
              <a:srgbClr val="FF0000"/>
            </a:solidFill>
            <a:miter lim="800000"/>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custDataLst>
              <p:tags r:id="rId2"/>
            </p:custDataLst>
          </p:nvPr>
        </p:nvSpPr>
        <p:spPr>
          <a:xfrm>
            <a:off x="0" y="274638"/>
            <a:ext cx="8686800" cy="1143000"/>
          </a:xfrm>
        </p:spPr>
        <p:txBody>
          <a:bodyPr/>
          <a:lstStyle/>
          <a:p>
            <a:pPr eaLnBrk="1" hangingPunct="1">
              <a:defRPr/>
            </a:pPr>
            <a:r>
              <a:rPr lang="en-US" sz="4000" b="1">
                <a:solidFill>
                  <a:schemeClr val="hlink"/>
                </a:solidFill>
                <a:effectLst>
                  <a:outerShdw blurRad="38100" dist="38100" dir="2700000" algn="tl">
                    <a:srgbClr val="C0C0C0"/>
                  </a:outerShdw>
                </a:effectLst>
              </a:rPr>
              <a:t>Medical  Documentation Needed</a:t>
            </a:r>
          </a:p>
        </p:txBody>
      </p:sp>
      <p:sp>
        <p:nvSpPr>
          <p:cNvPr id="49155" name="Rectangle 3"/>
          <p:cNvSpPr>
            <a:spLocks noGrp="1" noChangeArrowheads="1"/>
          </p:cNvSpPr>
          <p:nvPr>
            <p:ph idx="4294967295"/>
          </p:nvPr>
        </p:nvSpPr>
        <p:spPr>
          <a:xfrm>
            <a:off x="457200" y="1981200"/>
            <a:ext cx="8229600" cy="4525963"/>
          </a:xfrm>
        </p:spPr>
        <p:txBody>
          <a:bodyPr/>
          <a:lstStyle/>
          <a:p>
            <a:pPr eaLnBrk="1" hangingPunct="1">
              <a:buFont typeface="Wingdings" pitchFamily="2" charset="2"/>
              <a:buChar char="Ø"/>
            </a:pPr>
            <a:r>
              <a:rPr lang="en-US" sz="2800" smtClean="0">
                <a:solidFill>
                  <a:schemeClr val="hlink"/>
                </a:solidFill>
              </a:rPr>
              <a:t>Hospital records (Physical—one year; mental two years)</a:t>
            </a:r>
          </a:p>
          <a:p>
            <a:pPr eaLnBrk="1" hangingPunct="1">
              <a:buFont typeface="Wingdings" pitchFamily="2" charset="2"/>
              <a:buChar char="Ø"/>
            </a:pPr>
            <a:r>
              <a:rPr lang="en-US" sz="2800" smtClean="0">
                <a:solidFill>
                  <a:schemeClr val="hlink"/>
                </a:solidFill>
              </a:rPr>
              <a:t>Outpatient/Clinic Notes</a:t>
            </a:r>
          </a:p>
          <a:p>
            <a:pPr eaLnBrk="1" hangingPunct="1">
              <a:buFont typeface="Wingdings" pitchFamily="2" charset="2"/>
              <a:buChar char="Ø"/>
            </a:pPr>
            <a:r>
              <a:rPr lang="en-US" sz="2800" smtClean="0">
                <a:solidFill>
                  <a:schemeClr val="hlink"/>
                </a:solidFill>
              </a:rPr>
              <a:t>Psychiatric/Psychological Records</a:t>
            </a:r>
          </a:p>
          <a:p>
            <a:pPr eaLnBrk="1" hangingPunct="1">
              <a:buFont typeface="Wingdings" pitchFamily="2" charset="2"/>
              <a:buChar char="Ø"/>
            </a:pPr>
            <a:r>
              <a:rPr lang="en-US" sz="2800" smtClean="0">
                <a:solidFill>
                  <a:schemeClr val="hlink"/>
                </a:solidFill>
              </a:rPr>
              <a:t>Laboratory Studies/Radiology/Pathology Reports</a:t>
            </a:r>
          </a:p>
          <a:p>
            <a:pPr eaLnBrk="1" hangingPunct="1">
              <a:buFont typeface="Wingdings" pitchFamily="2" charset="2"/>
              <a:buChar char="Ø"/>
            </a:pPr>
            <a:r>
              <a:rPr lang="en-US" sz="2800" smtClean="0">
                <a:solidFill>
                  <a:schemeClr val="hlink"/>
                </a:solidFill>
              </a:rPr>
              <a:t>Treating Source Notes/Letter</a:t>
            </a:r>
          </a:p>
          <a:p>
            <a:pPr eaLnBrk="1" hangingPunct="1">
              <a:buFont typeface="Wingdings" pitchFamily="2" charset="2"/>
              <a:buChar char="Ø"/>
            </a:pPr>
            <a:r>
              <a:rPr lang="en-US" sz="2800" smtClean="0">
                <a:solidFill>
                  <a:schemeClr val="hlink"/>
                </a:solidFill>
              </a:rPr>
              <a:t>School records—IEP, Speech Therapy, Teacher information</a:t>
            </a:r>
          </a:p>
        </p:txBody>
      </p:sp>
      <p:pic>
        <p:nvPicPr>
          <p:cNvPr id="49156" name="Picture 5" descr="C:\Users\JLhome\AppData\Local\Microsoft\Windows\Temporary Internet Files\Content.IE5\RY3L0LT0\MMj03546270000[1].gif"/>
          <p:cNvPicPr>
            <a:picLocks noChangeAspect="1" noChangeArrowheads="1" noCrop="1"/>
          </p:cNvPicPr>
          <p:nvPr/>
        </p:nvPicPr>
        <p:blipFill>
          <a:blip r:embed="rId5" cstate="print"/>
          <a:srcRect/>
          <a:stretch>
            <a:fillRect/>
          </a:stretch>
        </p:blipFill>
        <p:spPr bwMode="auto">
          <a:xfrm>
            <a:off x="7405688" y="3048000"/>
            <a:ext cx="1509712" cy="1828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custDataLst>
              <p:tags r:id="rId2"/>
            </p:custDataLst>
          </p:nvPr>
        </p:nvSpPr>
        <p:spPr>
          <a:xfrm>
            <a:off x="228600" y="304800"/>
            <a:ext cx="8229600" cy="1143000"/>
          </a:xfrm>
        </p:spPr>
        <p:txBody>
          <a:bodyPr/>
          <a:lstStyle/>
          <a:p>
            <a:pPr eaLnBrk="1" hangingPunct="1">
              <a:defRPr/>
            </a:pPr>
            <a:r>
              <a:rPr lang="en-US" b="1">
                <a:solidFill>
                  <a:schemeClr val="hlink"/>
                </a:solidFill>
                <a:effectLst>
                  <a:outerShdw blurRad="38100" dist="38100" dir="2700000" algn="tl">
                    <a:srgbClr val="C0C0C0"/>
                  </a:outerShdw>
                </a:effectLst>
              </a:rPr>
              <a:t>Other Sources of Evidence</a:t>
            </a:r>
          </a:p>
        </p:txBody>
      </p:sp>
      <p:sp>
        <p:nvSpPr>
          <p:cNvPr id="50179" name="Rectangle 5"/>
          <p:cNvSpPr>
            <a:spLocks noGrp="1" noChangeArrowheads="1"/>
          </p:cNvSpPr>
          <p:nvPr>
            <p:ph sz="half" idx="4294967295"/>
          </p:nvPr>
        </p:nvSpPr>
        <p:spPr>
          <a:xfrm>
            <a:off x="381000" y="2057400"/>
            <a:ext cx="4038600" cy="1828800"/>
          </a:xfrm>
        </p:spPr>
        <p:txBody>
          <a:bodyPr/>
          <a:lstStyle/>
          <a:p>
            <a:pPr eaLnBrk="1" hangingPunct="1">
              <a:buFont typeface="Wingdings" pitchFamily="2" charset="2"/>
              <a:buChar char="Ø"/>
            </a:pPr>
            <a:r>
              <a:rPr lang="en-US" sz="2400" b="1" smtClean="0">
                <a:solidFill>
                  <a:schemeClr val="hlink"/>
                </a:solidFill>
              </a:rPr>
              <a:t>Social Service Agencies</a:t>
            </a:r>
          </a:p>
          <a:p>
            <a:pPr eaLnBrk="1" hangingPunct="1">
              <a:buFont typeface="Wingdings" pitchFamily="2" charset="2"/>
              <a:buChar char="Ø"/>
            </a:pPr>
            <a:r>
              <a:rPr lang="en-US" sz="2400" b="1" smtClean="0">
                <a:solidFill>
                  <a:schemeClr val="hlink"/>
                </a:solidFill>
              </a:rPr>
              <a:t>VR Counselors</a:t>
            </a:r>
          </a:p>
          <a:p>
            <a:pPr eaLnBrk="1" hangingPunct="1">
              <a:buFont typeface="Wingdings" pitchFamily="2" charset="2"/>
              <a:buChar char="Ø"/>
            </a:pPr>
            <a:r>
              <a:rPr lang="en-US" sz="2400" b="1" smtClean="0">
                <a:solidFill>
                  <a:schemeClr val="hlink"/>
                </a:solidFill>
              </a:rPr>
              <a:t>Teacher</a:t>
            </a:r>
          </a:p>
          <a:p>
            <a:pPr eaLnBrk="1" hangingPunct="1">
              <a:buFont typeface="Wingdings" pitchFamily="2" charset="2"/>
              <a:buChar char="Ø"/>
            </a:pPr>
            <a:endParaRPr lang="en-US" sz="2400" smtClean="0">
              <a:solidFill>
                <a:schemeClr val="hlink"/>
              </a:solidFill>
            </a:endParaRPr>
          </a:p>
        </p:txBody>
      </p:sp>
      <p:sp>
        <p:nvSpPr>
          <p:cNvPr id="50180" name="Rectangle 6"/>
          <p:cNvSpPr>
            <a:spLocks noGrp="1" noChangeArrowheads="1"/>
          </p:cNvSpPr>
          <p:nvPr>
            <p:ph sz="half" idx="4294967295"/>
          </p:nvPr>
        </p:nvSpPr>
        <p:spPr>
          <a:xfrm>
            <a:off x="4724400" y="2057400"/>
            <a:ext cx="4038600" cy="2514600"/>
          </a:xfrm>
        </p:spPr>
        <p:txBody>
          <a:bodyPr/>
          <a:lstStyle/>
          <a:p>
            <a:pPr eaLnBrk="1" hangingPunct="1">
              <a:buFont typeface="Wingdings" pitchFamily="2" charset="2"/>
              <a:buChar char="Ø"/>
            </a:pPr>
            <a:r>
              <a:rPr lang="en-US" sz="2400" b="1" smtClean="0">
                <a:solidFill>
                  <a:schemeClr val="hlink"/>
                </a:solidFill>
              </a:rPr>
              <a:t>Lay Evidence (used to assess functioning etc):</a:t>
            </a:r>
          </a:p>
          <a:p>
            <a:pPr eaLnBrk="1" hangingPunct="1">
              <a:buFont typeface="Wingdings" pitchFamily="2" charset="2"/>
              <a:buChar char="Ø"/>
            </a:pPr>
            <a:r>
              <a:rPr lang="en-US" sz="2400" b="1" smtClean="0">
                <a:solidFill>
                  <a:schemeClr val="hlink"/>
                </a:solidFill>
              </a:rPr>
              <a:t>Family members, friends, clergy</a:t>
            </a:r>
          </a:p>
          <a:p>
            <a:pPr eaLnBrk="1" hangingPunct="1">
              <a:buFont typeface="Wingdings" pitchFamily="2" charset="2"/>
              <a:buChar char="Ø"/>
            </a:pPr>
            <a:r>
              <a:rPr lang="en-US" sz="2400" b="1" smtClean="0">
                <a:solidFill>
                  <a:schemeClr val="hlink"/>
                </a:solidFill>
              </a:rPr>
              <a:t>Employer</a:t>
            </a:r>
          </a:p>
          <a:p>
            <a:pPr eaLnBrk="1" hangingPunct="1"/>
            <a:endParaRPr lang="en-US" sz="2400" b="1" smtClean="0">
              <a:solidFill>
                <a:schemeClr val="hlink"/>
              </a:solidFill>
            </a:endParaRPr>
          </a:p>
        </p:txBody>
      </p:sp>
      <p:pic>
        <p:nvPicPr>
          <p:cNvPr id="50181" name="Picture 10" descr="C:\Users\JLhome\AppData\Local\Microsoft\Windows\Temporary Internet Files\Content.IE5\UW7AGHWF\MPj04100660000[1].jpg"/>
          <p:cNvPicPr>
            <a:picLocks noChangeAspect="1" noChangeArrowheads="1"/>
          </p:cNvPicPr>
          <p:nvPr/>
        </p:nvPicPr>
        <p:blipFill>
          <a:blip r:embed="rId5" cstate="print"/>
          <a:srcRect/>
          <a:stretch>
            <a:fillRect/>
          </a:stretch>
        </p:blipFill>
        <p:spPr bwMode="auto">
          <a:xfrm>
            <a:off x="6629400" y="4114800"/>
            <a:ext cx="1601788" cy="2514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custDataLst>
              <p:tags r:id="rId2"/>
            </p:custDataLst>
          </p:nvPr>
        </p:nvSpPr>
        <p:spPr/>
        <p:txBody>
          <a:bodyPr/>
          <a:lstStyle/>
          <a:p>
            <a:pPr eaLnBrk="1" hangingPunct="1">
              <a:defRPr/>
            </a:pPr>
            <a:r>
              <a:rPr lang="en-US" b="1">
                <a:solidFill>
                  <a:schemeClr val="hlink"/>
                </a:solidFill>
                <a:effectLst>
                  <a:outerShdw blurRad="38100" dist="38100" dir="2700000" algn="tl">
                    <a:srgbClr val="C0C0C0"/>
                  </a:outerShdw>
                </a:effectLst>
              </a:rPr>
              <a:t>Mental Conditions</a:t>
            </a:r>
            <a:br>
              <a:rPr lang="en-US" b="1">
                <a:solidFill>
                  <a:schemeClr val="hlink"/>
                </a:solidFill>
                <a:effectLst>
                  <a:outerShdw blurRad="38100" dist="38100" dir="2700000" algn="tl">
                    <a:srgbClr val="C0C0C0"/>
                  </a:outerShdw>
                </a:effectLst>
              </a:rPr>
            </a:br>
            <a:r>
              <a:rPr lang="en-US" b="1">
                <a:solidFill>
                  <a:schemeClr val="hlink"/>
                </a:solidFill>
                <a:effectLst>
                  <a:outerShdw blurRad="38100" dist="38100" dir="2700000" algn="tl">
                    <a:srgbClr val="C0C0C0"/>
                  </a:outerShdw>
                </a:effectLst>
              </a:rPr>
              <a:t>Functional Areas Evaluated</a:t>
            </a:r>
          </a:p>
        </p:txBody>
      </p:sp>
      <p:sp>
        <p:nvSpPr>
          <p:cNvPr id="51203" name="Rectangle 3"/>
          <p:cNvSpPr>
            <a:spLocks noGrp="1" noChangeArrowheads="1"/>
          </p:cNvSpPr>
          <p:nvPr>
            <p:ph idx="4294967295"/>
          </p:nvPr>
        </p:nvSpPr>
        <p:spPr>
          <a:xfrm>
            <a:off x="381000" y="1828800"/>
            <a:ext cx="8229600" cy="4525963"/>
          </a:xfrm>
        </p:spPr>
        <p:txBody>
          <a:bodyPr/>
          <a:lstStyle/>
          <a:p>
            <a:pPr eaLnBrk="1" hangingPunct="1">
              <a:lnSpc>
                <a:spcPct val="90000"/>
              </a:lnSpc>
              <a:buFont typeface="Wingdings" pitchFamily="2" charset="2"/>
              <a:buChar char="Ø"/>
            </a:pPr>
            <a:r>
              <a:rPr lang="en-US" sz="2800" b="1" smtClean="0">
                <a:solidFill>
                  <a:schemeClr val="hlink"/>
                </a:solidFill>
              </a:rPr>
              <a:t>Marked functional limitations in:</a:t>
            </a:r>
          </a:p>
          <a:p>
            <a:pPr lvl="1" eaLnBrk="1" hangingPunct="1">
              <a:lnSpc>
                <a:spcPct val="90000"/>
              </a:lnSpc>
              <a:buFont typeface="Wingdings" pitchFamily="2" charset="2"/>
              <a:buChar char="Ø"/>
            </a:pPr>
            <a:r>
              <a:rPr lang="en-US" b="1" smtClean="0">
                <a:solidFill>
                  <a:schemeClr val="hlink"/>
                </a:solidFill>
              </a:rPr>
              <a:t>Activities of Daily Living</a:t>
            </a:r>
          </a:p>
          <a:p>
            <a:pPr lvl="1" eaLnBrk="1" hangingPunct="1">
              <a:lnSpc>
                <a:spcPct val="90000"/>
              </a:lnSpc>
              <a:buFont typeface="Wingdings" pitchFamily="2" charset="2"/>
              <a:buChar char="Ø"/>
            </a:pPr>
            <a:r>
              <a:rPr lang="en-US" b="1" smtClean="0">
                <a:solidFill>
                  <a:schemeClr val="hlink"/>
                </a:solidFill>
              </a:rPr>
              <a:t>Social Functioning</a:t>
            </a:r>
          </a:p>
          <a:p>
            <a:pPr lvl="1" eaLnBrk="1" hangingPunct="1">
              <a:lnSpc>
                <a:spcPct val="90000"/>
              </a:lnSpc>
              <a:buFont typeface="Wingdings" pitchFamily="2" charset="2"/>
              <a:buChar char="Ø"/>
            </a:pPr>
            <a:r>
              <a:rPr lang="en-US" b="1" smtClean="0">
                <a:solidFill>
                  <a:schemeClr val="hlink"/>
                </a:solidFill>
              </a:rPr>
              <a:t>Concentration, Persistence &amp; Pace</a:t>
            </a:r>
          </a:p>
          <a:p>
            <a:pPr lvl="1" eaLnBrk="1" hangingPunct="1">
              <a:lnSpc>
                <a:spcPct val="90000"/>
              </a:lnSpc>
              <a:buFont typeface="Wingdings" pitchFamily="2" charset="2"/>
              <a:buChar char="Ø"/>
            </a:pPr>
            <a:r>
              <a:rPr lang="en-US" b="1" smtClean="0">
                <a:solidFill>
                  <a:schemeClr val="hlink"/>
                </a:solidFill>
              </a:rPr>
              <a:t>Repeated episodes of decompensation, each of extended duration</a:t>
            </a:r>
          </a:p>
          <a:p>
            <a:pPr lvl="1" eaLnBrk="1" hangingPunct="1">
              <a:lnSpc>
                <a:spcPct val="90000"/>
              </a:lnSpc>
              <a:buFontTx/>
              <a:buNone/>
            </a:pPr>
            <a:r>
              <a:rPr lang="en-US" b="1" i="1" smtClean="0">
                <a:solidFill>
                  <a:schemeClr val="hlink"/>
                </a:solidFill>
              </a:rPr>
              <a:t>Marked-interfere seriously with ability to function independently, appropriately, effectively, and on a sustained basis.</a:t>
            </a:r>
          </a:p>
          <a:p>
            <a:pPr lvl="1" algn="ctr" eaLnBrk="1" hangingPunct="1">
              <a:lnSpc>
                <a:spcPct val="90000"/>
              </a:lnSpc>
              <a:buFontTx/>
              <a:buNone/>
            </a:pPr>
            <a:r>
              <a:rPr lang="en-US" sz="2000" i="1" smtClean="0">
                <a:solidFill>
                  <a:schemeClr val="hlink"/>
                </a:solidFill>
                <a:hlinkClick r:id="rId5"/>
              </a:rPr>
              <a:t>http://www.ssa.gov/disability/professionals/bluebook/12.00-MentalDisorders-Adult.htm</a:t>
            </a:r>
            <a:endParaRPr lang="en-US" smtClean="0">
              <a:solidFill>
                <a:schemeClr val="hlink"/>
              </a:solidFill>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custDataLst>
              <p:tags r:id="rId2"/>
            </p:custDataLst>
          </p:nvPr>
        </p:nvSpPr>
        <p:spPr>
          <a:xfrm>
            <a:off x="0" y="274638"/>
            <a:ext cx="9144000" cy="1173162"/>
          </a:xfrm>
        </p:spPr>
        <p:txBody>
          <a:bodyPr/>
          <a:lstStyle/>
          <a:p>
            <a:pPr eaLnBrk="1" hangingPunct="1">
              <a:defRPr/>
            </a:pPr>
            <a:r>
              <a:rPr lang="en-US" sz="4000" b="1">
                <a:solidFill>
                  <a:schemeClr val="hlink"/>
                </a:solidFill>
                <a:effectLst>
                  <a:outerShdw blurRad="38100" dist="38100" dir="2700000" algn="tl">
                    <a:srgbClr val="C0C0C0"/>
                  </a:outerShdw>
                </a:effectLst>
              </a:rPr>
              <a:t>Mental Residual Functional Capacity</a:t>
            </a:r>
          </a:p>
        </p:txBody>
      </p:sp>
      <p:sp>
        <p:nvSpPr>
          <p:cNvPr id="52227" name="Rectangle 3"/>
          <p:cNvSpPr>
            <a:spLocks noGrp="1" noChangeArrowheads="1"/>
          </p:cNvSpPr>
          <p:nvPr>
            <p:ph idx="4294967295"/>
          </p:nvPr>
        </p:nvSpPr>
        <p:spPr>
          <a:xfrm>
            <a:off x="381000" y="2057400"/>
            <a:ext cx="8229600" cy="4525963"/>
          </a:xfrm>
        </p:spPr>
        <p:txBody>
          <a:bodyPr/>
          <a:lstStyle/>
          <a:p>
            <a:pPr marL="609600" indent="-609600" eaLnBrk="1" hangingPunct="1">
              <a:buFont typeface="Wingdings" pitchFamily="2" charset="2"/>
              <a:buChar char="Ø"/>
            </a:pPr>
            <a:r>
              <a:rPr lang="en-US" sz="2800" b="1" smtClean="0">
                <a:solidFill>
                  <a:schemeClr val="hlink"/>
                </a:solidFill>
              </a:rPr>
              <a:t>Maintain concentration &amp; attention at work. </a:t>
            </a:r>
          </a:p>
          <a:p>
            <a:pPr marL="609600" indent="-609600" eaLnBrk="1" hangingPunct="1">
              <a:buFont typeface="Wingdings" pitchFamily="2" charset="2"/>
              <a:buChar char="Ø"/>
            </a:pPr>
            <a:r>
              <a:rPr lang="en-US" sz="2800" b="1" smtClean="0">
                <a:solidFill>
                  <a:schemeClr val="hlink"/>
                </a:solidFill>
              </a:rPr>
              <a:t>Understand, remember and carry out instructions. </a:t>
            </a:r>
          </a:p>
          <a:p>
            <a:pPr marL="609600" indent="-609600" eaLnBrk="1" hangingPunct="1">
              <a:buFont typeface="Wingdings" pitchFamily="2" charset="2"/>
              <a:buChar char="Ø"/>
            </a:pPr>
            <a:r>
              <a:rPr lang="en-US" sz="2800" b="1" smtClean="0">
                <a:solidFill>
                  <a:schemeClr val="hlink"/>
                </a:solidFill>
              </a:rPr>
              <a:t>Respond appropriately to supervisors, co-workers, and usual work situations. </a:t>
            </a:r>
          </a:p>
          <a:p>
            <a:pPr marL="609600" indent="-609600" eaLnBrk="1" hangingPunct="1">
              <a:buFont typeface="Wingdings" pitchFamily="2" charset="2"/>
              <a:buChar char="Ø"/>
            </a:pPr>
            <a:r>
              <a:rPr lang="en-US" sz="2800" b="1" smtClean="0">
                <a:solidFill>
                  <a:schemeClr val="hlink"/>
                </a:solidFill>
              </a:rPr>
              <a:t>Cope with changes in the work setting. </a:t>
            </a:r>
            <a:endParaRPr lang="en-US" sz="2800" b="1" i="1" smtClean="0">
              <a:solidFill>
                <a:schemeClr val="hlink"/>
              </a:solidFill>
            </a:endParaRPr>
          </a:p>
          <a:p>
            <a:pPr marL="609600" indent="-609600" eaLnBrk="1" hangingPunct="1">
              <a:buFontTx/>
              <a:buNone/>
            </a:pPr>
            <a:r>
              <a:rPr lang="en-US" sz="2400" i="1" smtClean="0">
                <a:solidFill>
                  <a:schemeClr val="hlink"/>
                </a:solidFill>
              </a:rPr>
              <a:t>	</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2"/>
            </p:custDataLst>
          </p:nvPr>
        </p:nvSpPr>
        <p:spPr>
          <a:xfrm>
            <a:off x="457200" y="228600"/>
            <a:ext cx="8229600" cy="1143000"/>
          </a:xfrm>
        </p:spPr>
        <p:txBody>
          <a:bodyPr/>
          <a:lstStyle/>
          <a:p>
            <a:pPr eaLnBrk="1" hangingPunct="1">
              <a:defRPr/>
            </a:pPr>
            <a:r>
              <a:rPr lang="en-US">
                <a:solidFill>
                  <a:schemeClr val="hlink"/>
                </a:solidFill>
                <a:effectLst>
                  <a:outerShdw blurRad="38100" dist="38100" dir="2700000" algn="tl">
                    <a:srgbClr val="C0C0C0"/>
                  </a:outerShdw>
                </a:effectLst>
              </a:rPr>
              <a:t>Completing the Function Report</a:t>
            </a:r>
            <a:r>
              <a:rPr lang="en-US">
                <a:solidFill>
                  <a:schemeClr val="hlink"/>
                </a:solidFill>
              </a:rPr>
              <a:t/>
            </a:r>
            <a:br>
              <a:rPr lang="en-US">
                <a:solidFill>
                  <a:schemeClr val="hlink"/>
                </a:solidFill>
              </a:rPr>
            </a:br>
            <a:r>
              <a:rPr lang="en-US" sz="3600" b="1">
                <a:solidFill>
                  <a:schemeClr val="hlink"/>
                </a:solidFill>
              </a:rPr>
              <a:t>SSA -3373</a:t>
            </a:r>
          </a:p>
        </p:txBody>
      </p:sp>
      <p:sp>
        <p:nvSpPr>
          <p:cNvPr id="53251" name="Rectangle 3"/>
          <p:cNvSpPr>
            <a:spLocks noGrp="1" noChangeArrowheads="1"/>
          </p:cNvSpPr>
          <p:nvPr>
            <p:ph type="body" idx="4294967295"/>
          </p:nvPr>
        </p:nvSpPr>
        <p:spPr>
          <a:xfrm>
            <a:off x="304800" y="1676400"/>
            <a:ext cx="8229600" cy="5181600"/>
          </a:xfrm>
        </p:spPr>
        <p:txBody>
          <a:bodyPr/>
          <a:lstStyle/>
          <a:p>
            <a:pPr eaLnBrk="1" hangingPunct="1"/>
            <a:r>
              <a:rPr lang="en-US" sz="2800" b="1" smtClean="0">
                <a:solidFill>
                  <a:schemeClr val="hlink"/>
                </a:solidFill>
              </a:rPr>
              <a:t>Eight page generic form—covers physical and mental disabilities—need DETAILS.</a:t>
            </a:r>
          </a:p>
          <a:p>
            <a:pPr eaLnBrk="1" hangingPunct="1"/>
            <a:r>
              <a:rPr lang="en-US" sz="2800" b="1" smtClean="0">
                <a:solidFill>
                  <a:schemeClr val="hlink"/>
                </a:solidFill>
              </a:rPr>
              <a:t>DDS never sees you so provide us a “picture” of your day to day activities</a:t>
            </a:r>
          </a:p>
          <a:p>
            <a:pPr eaLnBrk="1" hangingPunct="1"/>
            <a:r>
              <a:rPr lang="en-US" sz="2800" b="1" smtClean="0">
                <a:solidFill>
                  <a:schemeClr val="hlink"/>
                </a:solidFill>
              </a:rPr>
              <a:t>Tie answers to your medical conditions </a:t>
            </a:r>
          </a:p>
          <a:p>
            <a:pPr eaLnBrk="1" hangingPunct="1"/>
            <a:r>
              <a:rPr lang="en-US" sz="2800" b="1" i="1" smtClean="0">
                <a:solidFill>
                  <a:schemeClr val="hlink"/>
                </a:solidFill>
              </a:rPr>
              <a:t>(For example, “Do you prepare your own meals”? Don’t just say yes or no. State—My depression makes me forgetful. I only prepare frozen dinners in the microwave. When I use the stove, I either burn the food or leave the burner on.</a:t>
            </a:r>
            <a:endParaRPr lang="en-US" sz="2800" b="1" smtClean="0">
              <a:solidFill>
                <a:schemeClr val="hlink"/>
              </a:solidFill>
            </a:endParaRPr>
          </a:p>
        </p:txBody>
      </p:sp>
      <p:pic>
        <p:nvPicPr>
          <p:cNvPr id="53252" name="Picture 4" descr="MCj02955830000[1]"/>
          <p:cNvPicPr>
            <a:picLocks noChangeAspect="1" noChangeArrowheads="1"/>
          </p:cNvPicPr>
          <p:nvPr/>
        </p:nvPicPr>
        <p:blipFill>
          <a:blip r:embed="rId5" cstate="print"/>
          <a:srcRect/>
          <a:stretch>
            <a:fillRect/>
          </a:stretch>
        </p:blipFill>
        <p:spPr bwMode="auto">
          <a:xfrm>
            <a:off x="7772400" y="5681663"/>
            <a:ext cx="1371600" cy="11763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custDataLst>
              <p:tags r:id="rId2"/>
            </p:custDataLst>
          </p:nvPr>
        </p:nvSpPr>
        <p:spPr/>
        <p:txBody>
          <a:bodyPr/>
          <a:lstStyle/>
          <a:p>
            <a:pPr eaLnBrk="1" hangingPunct="1">
              <a:defRPr/>
            </a:pPr>
            <a:r>
              <a:rPr lang="en-US" b="1">
                <a:solidFill>
                  <a:schemeClr val="hlink"/>
                </a:solidFill>
                <a:effectLst>
                  <a:outerShdw blurRad="38100" dist="38100" dir="2700000" algn="tl">
                    <a:srgbClr val="C0C0C0"/>
                  </a:outerShdw>
                </a:effectLst>
              </a:rPr>
              <a:t>Function Report Adult</a:t>
            </a:r>
            <a:br>
              <a:rPr lang="en-US" b="1">
                <a:solidFill>
                  <a:schemeClr val="hlink"/>
                </a:solidFill>
                <a:effectLst>
                  <a:outerShdw blurRad="38100" dist="38100" dir="2700000" algn="tl">
                    <a:srgbClr val="C0C0C0"/>
                  </a:outerShdw>
                </a:effectLst>
              </a:rPr>
            </a:br>
            <a:r>
              <a:rPr lang="en-US" b="1">
                <a:solidFill>
                  <a:schemeClr val="hlink"/>
                </a:solidFill>
                <a:effectLst>
                  <a:outerShdw blurRad="38100" dist="38100" dir="2700000" algn="tl">
                    <a:srgbClr val="C0C0C0"/>
                  </a:outerShdw>
                </a:effectLst>
              </a:rPr>
              <a:t> </a:t>
            </a:r>
            <a:r>
              <a:rPr lang="en-US" sz="3600" b="1">
                <a:solidFill>
                  <a:schemeClr val="hlink"/>
                </a:solidFill>
                <a:effectLst>
                  <a:outerShdw blurRad="38100" dist="38100" dir="2700000" algn="tl">
                    <a:srgbClr val="C0C0C0"/>
                  </a:outerShdw>
                </a:effectLst>
              </a:rPr>
              <a:t>SSA-3373</a:t>
            </a:r>
          </a:p>
        </p:txBody>
      </p:sp>
      <p:sp>
        <p:nvSpPr>
          <p:cNvPr id="54275" name="Rectangle 3"/>
          <p:cNvSpPr>
            <a:spLocks noGrp="1" noChangeArrowheads="1"/>
          </p:cNvSpPr>
          <p:nvPr>
            <p:ph type="body" idx="4294967295"/>
          </p:nvPr>
        </p:nvSpPr>
        <p:spPr>
          <a:xfrm>
            <a:off x="381000" y="2057400"/>
            <a:ext cx="8229600" cy="4525963"/>
          </a:xfrm>
        </p:spPr>
        <p:txBody>
          <a:bodyPr/>
          <a:lstStyle/>
          <a:p>
            <a:pPr eaLnBrk="1" hangingPunct="1"/>
            <a:r>
              <a:rPr lang="en-US" sz="2400" b="1" smtClean="0">
                <a:solidFill>
                  <a:schemeClr val="hlink"/>
                </a:solidFill>
              </a:rPr>
              <a:t>12. Meals</a:t>
            </a:r>
          </a:p>
          <a:p>
            <a:pPr lvl="1" eaLnBrk="1" hangingPunct="1"/>
            <a:r>
              <a:rPr lang="en-US" sz="2400" b="1" smtClean="0">
                <a:solidFill>
                  <a:schemeClr val="hlink"/>
                </a:solidFill>
              </a:rPr>
              <a:t>Do you prepare your own meals?	X Yes</a:t>
            </a:r>
          </a:p>
          <a:p>
            <a:pPr lvl="1" eaLnBrk="1" hangingPunct="1"/>
            <a:r>
              <a:rPr lang="en-US" sz="2400" b="1" smtClean="0">
                <a:solidFill>
                  <a:schemeClr val="hlink"/>
                </a:solidFill>
              </a:rPr>
              <a:t>I heat food in the microwave. I am not allowed to use the stove. I left the burner on and the pot boiled dry. My mom puts the food in the fridge and writes a note with how long to cook and which button to push.</a:t>
            </a:r>
          </a:p>
          <a:p>
            <a:pPr lvl="1" eaLnBrk="1" hangingPunct="1"/>
            <a:r>
              <a:rPr lang="en-US" sz="2400" b="1" smtClean="0">
                <a:solidFill>
                  <a:schemeClr val="hlink"/>
                </a:solidFill>
              </a:rPr>
              <a:t>Any changes in cooking habits since the condition began?  Before head injury I did not forget things. I could cook on the stove</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custDataLst>
              <p:tags r:id="rId3"/>
            </p:custDataLst>
          </p:nvPr>
        </p:nvSpPr>
        <p:spPr>
          <a:xfrm>
            <a:off x="0" y="0"/>
            <a:ext cx="8686800" cy="1447800"/>
          </a:xfrm>
        </p:spPr>
        <p:txBody>
          <a:bodyPr/>
          <a:lstStyle/>
          <a:p>
            <a:pPr eaLnBrk="1" hangingPunct="1">
              <a:defRPr/>
            </a:pPr>
            <a:r>
              <a:rPr lang="en-US" b="1">
                <a:solidFill>
                  <a:schemeClr val="hlink"/>
                </a:solidFill>
                <a:effectLst>
                  <a:outerShdw blurRad="38100" dist="38100" dir="2700000" algn="tl">
                    <a:srgbClr val="C0C0C0"/>
                  </a:outerShdw>
                </a:effectLst>
              </a:rPr>
              <a:t>Why DDS Obtains</a:t>
            </a:r>
            <a:br>
              <a:rPr lang="en-US" b="1">
                <a:solidFill>
                  <a:schemeClr val="hlink"/>
                </a:solidFill>
                <a:effectLst>
                  <a:outerShdw blurRad="38100" dist="38100" dir="2700000" algn="tl">
                    <a:srgbClr val="C0C0C0"/>
                  </a:outerShdw>
                </a:effectLst>
              </a:rPr>
            </a:br>
            <a:r>
              <a:rPr lang="en-US" b="1">
                <a:solidFill>
                  <a:schemeClr val="hlink"/>
                </a:solidFill>
                <a:effectLst>
                  <a:outerShdw blurRad="38100" dist="38100" dir="2700000" algn="tl">
                    <a:srgbClr val="C0C0C0"/>
                  </a:outerShdw>
                </a:effectLst>
              </a:rPr>
              <a:t>Consultative Exams (CE’s)</a:t>
            </a:r>
          </a:p>
        </p:txBody>
      </p:sp>
      <p:sp>
        <p:nvSpPr>
          <p:cNvPr id="1028" name="Rectangle 3"/>
          <p:cNvSpPr>
            <a:spLocks noGrp="1" noChangeArrowheads="1"/>
          </p:cNvSpPr>
          <p:nvPr>
            <p:ph idx="4294967295"/>
          </p:nvPr>
        </p:nvSpPr>
        <p:spPr>
          <a:xfrm>
            <a:off x="152400" y="1752600"/>
            <a:ext cx="8686800" cy="4648200"/>
          </a:xfrm>
        </p:spPr>
        <p:txBody>
          <a:bodyPr/>
          <a:lstStyle/>
          <a:p>
            <a:pPr eaLnBrk="1" hangingPunct="1">
              <a:buFont typeface="Wingdings" pitchFamily="2" charset="2"/>
              <a:buChar char="Ø"/>
            </a:pPr>
            <a:r>
              <a:rPr lang="en-US" sz="2800" b="1" smtClean="0">
                <a:solidFill>
                  <a:schemeClr val="hlink"/>
                </a:solidFill>
              </a:rPr>
              <a:t>The evidence already received is not sufficient to support the determination.</a:t>
            </a:r>
          </a:p>
          <a:p>
            <a:pPr eaLnBrk="1" hangingPunct="1">
              <a:buFont typeface="Wingdings" pitchFamily="2" charset="2"/>
              <a:buChar char="Ø"/>
            </a:pPr>
            <a:r>
              <a:rPr lang="en-US" sz="2800" b="1" smtClean="0">
                <a:solidFill>
                  <a:schemeClr val="hlink"/>
                </a:solidFill>
              </a:rPr>
              <a:t>Necessary evidence is not available from the treating source.</a:t>
            </a:r>
          </a:p>
          <a:p>
            <a:pPr eaLnBrk="1" hangingPunct="1">
              <a:buFont typeface="Wingdings" pitchFamily="2" charset="2"/>
              <a:buChar char="Ø"/>
            </a:pPr>
            <a:r>
              <a:rPr lang="en-US" sz="2800" b="1" smtClean="0">
                <a:solidFill>
                  <a:schemeClr val="hlink"/>
                </a:solidFill>
              </a:rPr>
              <a:t>A conflict must be resolved </a:t>
            </a:r>
          </a:p>
          <a:p>
            <a:pPr eaLnBrk="1" hangingPunct="1">
              <a:buFontTx/>
              <a:buNone/>
            </a:pPr>
            <a:r>
              <a:rPr lang="en-US" sz="2800" b="1" smtClean="0">
                <a:solidFill>
                  <a:schemeClr val="hlink"/>
                </a:solidFill>
              </a:rPr>
              <a:t>   and DDS has been unable</a:t>
            </a:r>
          </a:p>
          <a:p>
            <a:pPr eaLnBrk="1" hangingPunct="1">
              <a:buFontTx/>
              <a:buNone/>
            </a:pPr>
            <a:r>
              <a:rPr lang="en-US" sz="2800" b="1" smtClean="0">
                <a:solidFill>
                  <a:schemeClr val="hlink"/>
                </a:solidFill>
              </a:rPr>
              <a:t>   to do so by re-contacting </a:t>
            </a:r>
          </a:p>
          <a:p>
            <a:pPr eaLnBrk="1" hangingPunct="1">
              <a:buFontTx/>
              <a:buNone/>
            </a:pPr>
            <a:r>
              <a:rPr lang="en-US" sz="2800" b="1" smtClean="0">
                <a:solidFill>
                  <a:schemeClr val="hlink"/>
                </a:solidFill>
              </a:rPr>
              <a:t>   the treating source.</a:t>
            </a:r>
          </a:p>
          <a:p>
            <a:pPr algn="ctr" eaLnBrk="1" hangingPunct="1">
              <a:buFontTx/>
              <a:buNone/>
            </a:pPr>
            <a:r>
              <a:rPr lang="en-US" sz="2400" i="1" smtClean="0">
                <a:solidFill>
                  <a:schemeClr val="hlink"/>
                </a:solidFill>
                <a:hlinkClick r:id="rId7"/>
              </a:rPr>
              <a:t>http://www.ssa.gov/pubs/10087.html</a:t>
            </a:r>
            <a:endParaRPr lang="en-US" sz="2400" i="1" smtClean="0">
              <a:solidFill>
                <a:schemeClr val="hlink"/>
              </a:solidFill>
            </a:endParaRPr>
          </a:p>
        </p:txBody>
      </p:sp>
      <p:graphicFrame>
        <p:nvGraphicFramePr>
          <p:cNvPr id="1026" name="Object 4"/>
          <p:cNvGraphicFramePr>
            <a:graphicFrameLocks noChangeAspect="1"/>
          </p:cNvGraphicFramePr>
          <p:nvPr>
            <p:custDataLst>
              <p:tags r:id="rId4"/>
            </p:custDataLst>
          </p:nvPr>
        </p:nvGraphicFramePr>
        <p:xfrm>
          <a:off x="6705600" y="4657725"/>
          <a:ext cx="2438400" cy="2200275"/>
        </p:xfrm>
        <a:graphic>
          <a:graphicData uri="http://schemas.openxmlformats.org/presentationml/2006/ole">
            <mc:AlternateContent xmlns:mc="http://schemas.openxmlformats.org/markup-compatibility/2006">
              <mc:Choice xmlns:v="urn:schemas-microsoft-com:vml" Requires="v">
                <p:oleObj spid="_x0000_s1029" name="Clip" r:id="rId8" imgW="3429000" imgH="2590920" progId="">
                  <p:embed/>
                </p:oleObj>
              </mc:Choice>
              <mc:Fallback>
                <p:oleObj name="Clip" r:id="rId8" imgW="3429000" imgH="259092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4657725"/>
                        <a:ext cx="2438400" cy="220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custDataLst>
              <p:tags r:id="rId3"/>
            </p:custDataLst>
          </p:nvPr>
        </p:nvSpPr>
        <p:spPr>
          <a:xfrm>
            <a:off x="776288" y="384175"/>
            <a:ext cx="7453312" cy="993775"/>
          </a:xfrm>
        </p:spPr>
        <p:txBody>
          <a:bodyPr/>
          <a:lstStyle/>
          <a:p>
            <a:pPr eaLnBrk="1" hangingPunct="1">
              <a:defRPr/>
            </a:pPr>
            <a:r>
              <a:rPr lang="en-US" b="1">
                <a:solidFill>
                  <a:schemeClr val="hlink"/>
                </a:solidFill>
                <a:effectLst>
                  <a:outerShdw blurRad="38100" dist="38100" dir="2700000" algn="tl">
                    <a:srgbClr val="C0C0C0"/>
                  </a:outerShdw>
                </a:effectLst>
              </a:rPr>
              <a:t>Speeding up the Process</a:t>
            </a:r>
            <a:r>
              <a:rPr lang="en-US" b="1" i="1">
                <a:solidFill>
                  <a:schemeClr val="hlink"/>
                </a:solidFill>
                <a:effectLst>
                  <a:outerShdw blurRad="38100" dist="38100" dir="2700000" algn="tl">
                    <a:srgbClr val="C0C0C0"/>
                  </a:outerShdw>
                </a:effectLst>
              </a:rPr>
              <a:t/>
            </a:r>
            <a:br>
              <a:rPr lang="en-US" b="1" i="1">
                <a:solidFill>
                  <a:schemeClr val="hlink"/>
                </a:solidFill>
                <a:effectLst>
                  <a:outerShdw blurRad="38100" dist="38100" dir="2700000" algn="tl">
                    <a:srgbClr val="C0C0C0"/>
                  </a:outerShdw>
                </a:effectLst>
              </a:rPr>
            </a:br>
            <a:r>
              <a:rPr lang="en-US" b="1">
                <a:solidFill>
                  <a:schemeClr val="hlink"/>
                </a:solidFill>
                <a:effectLst>
                  <a:outerShdw blurRad="38100" dist="38100" dir="2700000" algn="tl">
                    <a:srgbClr val="C0C0C0"/>
                  </a:outerShdw>
                </a:effectLst>
              </a:rPr>
              <a:t>How You can Help-1</a:t>
            </a:r>
          </a:p>
        </p:txBody>
      </p:sp>
      <p:sp>
        <p:nvSpPr>
          <p:cNvPr id="2052" name="Rectangle 3"/>
          <p:cNvSpPr>
            <a:spLocks noGrp="1" noChangeArrowheads="1"/>
          </p:cNvSpPr>
          <p:nvPr>
            <p:ph type="body" sz="half" idx="4294967295"/>
          </p:nvPr>
        </p:nvSpPr>
        <p:spPr>
          <a:xfrm>
            <a:off x="304800" y="1600200"/>
            <a:ext cx="6705600" cy="4525963"/>
          </a:xfrm>
        </p:spPr>
        <p:txBody>
          <a:bodyPr/>
          <a:lstStyle/>
          <a:p>
            <a:pPr eaLnBrk="1" hangingPunct="1">
              <a:lnSpc>
                <a:spcPct val="80000"/>
              </a:lnSpc>
              <a:buFont typeface="Wingdings" pitchFamily="2" charset="2"/>
              <a:buChar char="Ø"/>
            </a:pPr>
            <a:endParaRPr lang="en-US" smtClean="0"/>
          </a:p>
          <a:p>
            <a:pPr eaLnBrk="1" hangingPunct="1">
              <a:lnSpc>
                <a:spcPct val="80000"/>
              </a:lnSpc>
              <a:buFont typeface="Wingdings" pitchFamily="2" charset="2"/>
              <a:buChar char="Ø"/>
            </a:pPr>
            <a:r>
              <a:rPr lang="en-US" sz="2800" b="1" smtClean="0">
                <a:solidFill>
                  <a:schemeClr val="hlink"/>
                </a:solidFill>
              </a:rPr>
              <a:t>Provide Contact Person–need name, address &amp; phone #. </a:t>
            </a:r>
          </a:p>
          <a:p>
            <a:pPr eaLnBrk="1" hangingPunct="1">
              <a:lnSpc>
                <a:spcPct val="80000"/>
              </a:lnSpc>
              <a:buFontTx/>
              <a:buNone/>
            </a:pPr>
            <a:r>
              <a:rPr lang="en-US" sz="2800" b="1" smtClean="0">
                <a:solidFill>
                  <a:srgbClr val="FFFFFF"/>
                </a:solidFill>
                <a:latin typeface="Times New Roman" pitchFamily="18" charset="0"/>
              </a:rPr>
              <a:t>	Need an English speaking contact if claimant does not speak English.</a:t>
            </a:r>
          </a:p>
          <a:p>
            <a:pPr eaLnBrk="1" hangingPunct="1">
              <a:lnSpc>
                <a:spcPct val="80000"/>
              </a:lnSpc>
              <a:buFont typeface="Wingdings" pitchFamily="2" charset="2"/>
              <a:buChar char="Ø"/>
            </a:pPr>
            <a:r>
              <a:rPr lang="en-US" sz="2800" b="1" smtClean="0">
                <a:solidFill>
                  <a:schemeClr val="hlink"/>
                </a:solidFill>
              </a:rPr>
              <a:t>Report change of address/phone#, new treatment and new medical conditions.   </a:t>
            </a:r>
          </a:p>
        </p:txBody>
      </p:sp>
      <p:graphicFrame>
        <p:nvGraphicFramePr>
          <p:cNvPr id="2050" name="Object 5"/>
          <p:cNvGraphicFramePr>
            <a:graphicFrameLocks noGrp="1" noChangeAspect="1"/>
          </p:cNvGraphicFramePr>
          <p:nvPr>
            <p:ph type="clipArt" sz="half" idx="4294967295"/>
            <p:custDataLst>
              <p:tags r:id="rId4"/>
            </p:custDataLst>
          </p:nvPr>
        </p:nvGraphicFramePr>
        <p:xfrm>
          <a:off x="7162800" y="3733800"/>
          <a:ext cx="1676400" cy="2895600"/>
        </p:xfrm>
        <a:graphic>
          <a:graphicData uri="http://schemas.openxmlformats.org/presentationml/2006/ole">
            <mc:AlternateContent xmlns:mc="http://schemas.openxmlformats.org/markup-compatibility/2006">
              <mc:Choice xmlns:v="urn:schemas-microsoft-com:vml" Requires="v">
                <p:oleObj spid="_x0000_s2053" name="Clip" r:id="rId7" imgW="3209040" imgH="3932280" progId="">
                  <p:embed/>
                </p:oleObj>
              </mc:Choice>
              <mc:Fallback>
                <p:oleObj name="Clip" r:id="rId7" imgW="3209040" imgH="3932280"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733800"/>
                        <a:ext cx="1676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custDataLst>
              <p:tags r:id="rId3"/>
            </p:custDataLst>
          </p:nvPr>
        </p:nvSpPr>
        <p:spPr/>
        <p:txBody>
          <a:bodyPr/>
          <a:lstStyle/>
          <a:p>
            <a:pPr eaLnBrk="1" hangingPunct="1">
              <a:defRPr/>
            </a:pPr>
            <a:r>
              <a:rPr lang="en-US" b="1">
                <a:solidFill>
                  <a:schemeClr val="hlink"/>
                </a:solidFill>
                <a:effectLst>
                  <a:outerShdw blurRad="38100" dist="38100" dir="2700000" algn="tl">
                    <a:srgbClr val="C0C0C0"/>
                  </a:outerShdw>
                </a:effectLst>
              </a:rPr>
              <a:t>Speeding up the Process</a:t>
            </a:r>
            <a:br>
              <a:rPr lang="en-US" b="1">
                <a:solidFill>
                  <a:schemeClr val="hlink"/>
                </a:solidFill>
                <a:effectLst>
                  <a:outerShdw blurRad="38100" dist="38100" dir="2700000" algn="tl">
                    <a:srgbClr val="C0C0C0"/>
                  </a:outerShdw>
                </a:effectLst>
              </a:rPr>
            </a:br>
            <a:r>
              <a:rPr lang="en-US" b="1">
                <a:solidFill>
                  <a:schemeClr val="hlink"/>
                </a:solidFill>
                <a:effectLst>
                  <a:outerShdw blurRad="38100" dist="38100" dir="2700000" algn="tl">
                    <a:srgbClr val="C0C0C0"/>
                  </a:outerShdw>
                </a:effectLst>
              </a:rPr>
              <a:t>How You can Help-2</a:t>
            </a:r>
          </a:p>
        </p:txBody>
      </p:sp>
      <p:sp>
        <p:nvSpPr>
          <p:cNvPr id="3076" name="Rectangle 3"/>
          <p:cNvSpPr>
            <a:spLocks noGrp="1" noChangeArrowheads="1"/>
          </p:cNvSpPr>
          <p:nvPr>
            <p:ph type="body" sz="half" idx="4294967295"/>
          </p:nvPr>
        </p:nvSpPr>
        <p:spPr>
          <a:xfrm>
            <a:off x="304800" y="1828800"/>
            <a:ext cx="8686800" cy="4525963"/>
          </a:xfrm>
        </p:spPr>
        <p:txBody>
          <a:bodyPr/>
          <a:lstStyle/>
          <a:p>
            <a:pPr eaLnBrk="1" hangingPunct="1">
              <a:lnSpc>
                <a:spcPct val="90000"/>
              </a:lnSpc>
              <a:buFont typeface="Wingdings" pitchFamily="2" charset="2"/>
              <a:buChar char="Ø"/>
            </a:pPr>
            <a:r>
              <a:rPr lang="en-US" sz="2400" b="1" smtClean="0">
                <a:solidFill>
                  <a:schemeClr val="hlink"/>
                </a:solidFill>
              </a:rPr>
              <a:t>SSA-1696 Appointment of Representation</a:t>
            </a:r>
          </a:p>
          <a:p>
            <a:pPr lvl="1" eaLnBrk="1" hangingPunct="1">
              <a:lnSpc>
                <a:spcPct val="90000"/>
              </a:lnSpc>
              <a:buFont typeface="Wingdings" pitchFamily="2" charset="2"/>
              <a:buChar char="Ø"/>
            </a:pPr>
            <a:r>
              <a:rPr lang="en-US" sz="2400" b="1" smtClean="0">
                <a:solidFill>
                  <a:schemeClr val="hlink"/>
                </a:solidFill>
              </a:rPr>
              <a:t>Claimant must sign 1696 indicating who he/she is authorizing to represent them</a:t>
            </a:r>
          </a:p>
          <a:p>
            <a:pPr lvl="1" eaLnBrk="1" hangingPunct="1">
              <a:lnSpc>
                <a:spcPct val="90000"/>
              </a:lnSpc>
              <a:buFont typeface="Wingdings" pitchFamily="2" charset="2"/>
              <a:buChar char="Ø"/>
            </a:pPr>
            <a:r>
              <a:rPr lang="en-US" sz="2400" b="1" smtClean="0">
                <a:solidFill>
                  <a:schemeClr val="hlink"/>
                </a:solidFill>
              </a:rPr>
              <a:t>Assists with all aspects of the application</a:t>
            </a:r>
          </a:p>
          <a:p>
            <a:pPr lvl="1" eaLnBrk="1" hangingPunct="1">
              <a:lnSpc>
                <a:spcPct val="90000"/>
              </a:lnSpc>
              <a:buFont typeface="Wingdings" pitchFamily="2" charset="2"/>
              <a:buChar char="Ø"/>
            </a:pPr>
            <a:r>
              <a:rPr lang="en-US" sz="2400" b="1" smtClean="0">
                <a:solidFill>
                  <a:schemeClr val="hlink"/>
                </a:solidFill>
              </a:rPr>
              <a:t>Allows communication with SSA and DDS</a:t>
            </a:r>
          </a:p>
          <a:p>
            <a:pPr lvl="1" eaLnBrk="1" hangingPunct="1">
              <a:lnSpc>
                <a:spcPct val="90000"/>
              </a:lnSpc>
              <a:buFont typeface="Wingdings" pitchFamily="2" charset="2"/>
              <a:buChar char="Ø"/>
            </a:pPr>
            <a:r>
              <a:rPr lang="en-US" sz="2400" b="1" smtClean="0">
                <a:solidFill>
                  <a:schemeClr val="hlink"/>
                </a:solidFill>
              </a:rPr>
              <a:t>Receives copy of all correspondence sent to claimant</a:t>
            </a:r>
          </a:p>
          <a:p>
            <a:pPr lvl="1" eaLnBrk="1" hangingPunct="1">
              <a:lnSpc>
                <a:spcPct val="90000"/>
              </a:lnSpc>
              <a:buFont typeface="Wingdings" pitchFamily="2" charset="2"/>
              <a:buChar char="Ø"/>
            </a:pPr>
            <a:r>
              <a:rPr lang="en-US" sz="2400" b="1" smtClean="0">
                <a:solidFill>
                  <a:schemeClr val="hlink"/>
                </a:solidFill>
              </a:rPr>
              <a:t>SSA must approve representative’s fee</a:t>
            </a:r>
          </a:p>
          <a:p>
            <a:pPr lvl="1" eaLnBrk="1" hangingPunct="1">
              <a:lnSpc>
                <a:spcPct val="90000"/>
              </a:lnSpc>
              <a:buFont typeface="Wingdings" pitchFamily="2" charset="2"/>
              <a:buChar char="Ø"/>
            </a:pPr>
            <a:r>
              <a:rPr lang="en-US" sz="2400" b="1" smtClean="0">
                <a:solidFill>
                  <a:schemeClr val="hlink"/>
                </a:solidFill>
              </a:rPr>
              <a:t>Representative does not have to be an attorney</a:t>
            </a:r>
          </a:p>
          <a:p>
            <a:pPr lvl="1" eaLnBrk="1" hangingPunct="1">
              <a:lnSpc>
                <a:spcPct val="90000"/>
              </a:lnSpc>
              <a:buFont typeface="Wingdings" pitchFamily="2" charset="2"/>
              <a:buNone/>
            </a:pPr>
            <a:r>
              <a:rPr lang="en-US" sz="2400" smtClean="0">
                <a:solidFill>
                  <a:schemeClr val="hlink"/>
                </a:solidFill>
              </a:rPr>
              <a:t>	</a:t>
            </a:r>
          </a:p>
          <a:p>
            <a:pPr lvl="1" eaLnBrk="1" hangingPunct="1">
              <a:lnSpc>
                <a:spcPct val="90000"/>
              </a:lnSpc>
              <a:buFont typeface="Wingdings" pitchFamily="2" charset="2"/>
              <a:buChar char="Ø"/>
            </a:pPr>
            <a:r>
              <a:rPr lang="en-US" sz="2400" b="1" i="1" smtClean="0">
                <a:solidFill>
                  <a:schemeClr val="hlink"/>
                </a:solidFill>
                <a:hlinkClick r:id="rId7"/>
              </a:rPr>
              <a:t>http://www.ssa.gov/online/ssa-1696.html</a:t>
            </a:r>
            <a:endParaRPr lang="en-US" sz="2400" b="1" i="1" smtClean="0">
              <a:solidFill>
                <a:schemeClr val="hlink"/>
              </a:solidFill>
            </a:endParaRPr>
          </a:p>
          <a:p>
            <a:pPr lvl="1" eaLnBrk="1" hangingPunct="1">
              <a:lnSpc>
                <a:spcPct val="90000"/>
              </a:lnSpc>
              <a:buFont typeface="Wingdings" pitchFamily="2" charset="2"/>
              <a:buChar char="Ø"/>
            </a:pPr>
            <a:endParaRPr lang="en-US" sz="2000" i="1" smtClean="0">
              <a:solidFill>
                <a:schemeClr val="hlink"/>
              </a:solidFill>
            </a:endParaRPr>
          </a:p>
        </p:txBody>
      </p:sp>
      <p:graphicFrame>
        <p:nvGraphicFramePr>
          <p:cNvPr id="3074" name="Object 5"/>
          <p:cNvGraphicFramePr>
            <a:graphicFrameLocks noGrp="1" noChangeAspect="1"/>
          </p:cNvGraphicFramePr>
          <p:nvPr>
            <p:ph sz="half" idx="4294967295"/>
            <p:custDataLst>
              <p:tags r:id="rId4"/>
            </p:custDataLst>
          </p:nvPr>
        </p:nvGraphicFramePr>
        <p:xfrm>
          <a:off x="8062913" y="5257800"/>
          <a:ext cx="852487" cy="1409700"/>
        </p:xfrm>
        <a:graphic>
          <a:graphicData uri="http://schemas.openxmlformats.org/presentationml/2006/ole">
            <mc:AlternateContent xmlns:mc="http://schemas.openxmlformats.org/markup-compatibility/2006">
              <mc:Choice xmlns:v="urn:schemas-microsoft-com:vml" Requires="v">
                <p:oleObj spid="_x0000_s3077" name="Clip" r:id="rId8" imgW="3209040" imgH="3932280" progId="">
                  <p:embed/>
                </p:oleObj>
              </mc:Choice>
              <mc:Fallback>
                <p:oleObj name="Clip" r:id="rId8" imgW="3209040" imgH="3932280"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2913" y="5257800"/>
                        <a:ext cx="852487"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custDataLst>
              <p:tags r:id="rId2"/>
            </p:custDataLst>
          </p:nvPr>
        </p:nvSpPr>
        <p:spPr>
          <a:xfrm>
            <a:off x="0" y="274638"/>
            <a:ext cx="8686800" cy="1143000"/>
          </a:xfrm>
        </p:spPr>
        <p:txBody>
          <a:bodyPr/>
          <a:lstStyle/>
          <a:p>
            <a:pPr eaLnBrk="1" hangingPunct="1">
              <a:defRPr/>
            </a:pPr>
            <a:r>
              <a:rPr lang="en-US" b="1">
                <a:solidFill>
                  <a:schemeClr val="hlink"/>
                </a:solidFill>
                <a:effectLst>
                  <a:outerShdw blurRad="38100" dist="38100" dir="2700000" algn="tl">
                    <a:srgbClr val="C0C0C0"/>
                  </a:outerShdw>
                </a:effectLst>
              </a:rPr>
              <a:t>Speeding up the Process -3</a:t>
            </a:r>
            <a:endParaRPr lang="en-US" sz="4000" b="1">
              <a:solidFill>
                <a:schemeClr val="hlink"/>
              </a:solidFill>
              <a:effectLst>
                <a:outerShdw blurRad="38100" dist="38100" dir="2700000" algn="tl">
                  <a:srgbClr val="C0C0C0"/>
                </a:outerShdw>
              </a:effectLst>
            </a:endParaRPr>
          </a:p>
        </p:txBody>
      </p:sp>
      <p:sp>
        <p:nvSpPr>
          <p:cNvPr id="55299" name="Rectangle 3"/>
          <p:cNvSpPr>
            <a:spLocks noGrp="1" noChangeArrowheads="1"/>
          </p:cNvSpPr>
          <p:nvPr>
            <p:ph idx="4294967295"/>
          </p:nvPr>
        </p:nvSpPr>
        <p:spPr>
          <a:xfrm>
            <a:off x="381000" y="1828800"/>
            <a:ext cx="8763000" cy="4572000"/>
          </a:xfrm>
        </p:spPr>
        <p:txBody>
          <a:bodyPr/>
          <a:lstStyle/>
          <a:p>
            <a:pPr eaLnBrk="1" hangingPunct="1">
              <a:buFont typeface="Wingdings" pitchFamily="2" charset="2"/>
              <a:buChar char="Ø"/>
            </a:pPr>
            <a:r>
              <a:rPr lang="en-US" sz="2800" smtClean="0">
                <a:solidFill>
                  <a:schemeClr val="hlink"/>
                </a:solidFill>
              </a:rPr>
              <a:t>Supply copies of your medical records for prior 12 -24 months</a:t>
            </a:r>
          </a:p>
          <a:p>
            <a:pPr eaLnBrk="1" hangingPunct="1">
              <a:buFont typeface="Wingdings" pitchFamily="2" charset="2"/>
              <a:buChar char="Ø"/>
            </a:pPr>
            <a:r>
              <a:rPr lang="en-US" sz="2800" smtClean="0">
                <a:solidFill>
                  <a:schemeClr val="hlink"/>
                </a:solidFill>
              </a:rPr>
              <a:t>Provide as much information as</a:t>
            </a:r>
          </a:p>
          <a:p>
            <a:pPr eaLnBrk="1" hangingPunct="1">
              <a:buFont typeface="Wingdings" pitchFamily="2" charset="2"/>
              <a:buNone/>
            </a:pPr>
            <a:r>
              <a:rPr lang="en-US" sz="2800" smtClean="0">
                <a:solidFill>
                  <a:schemeClr val="hlink"/>
                </a:solidFill>
              </a:rPr>
              <a:t> 	possible re: treating sources</a:t>
            </a:r>
          </a:p>
          <a:p>
            <a:pPr eaLnBrk="1" hangingPunct="1">
              <a:buFont typeface="Wingdings" pitchFamily="2" charset="2"/>
              <a:buNone/>
            </a:pPr>
            <a:r>
              <a:rPr lang="en-US" sz="2800" smtClean="0">
                <a:solidFill>
                  <a:schemeClr val="hlink"/>
                </a:solidFill>
              </a:rPr>
              <a:t> 	(Disability Report)</a:t>
            </a:r>
          </a:p>
          <a:p>
            <a:pPr eaLnBrk="1" hangingPunct="1">
              <a:buFont typeface="Wingdings" pitchFamily="2" charset="2"/>
              <a:buChar char="Ø"/>
            </a:pPr>
            <a:r>
              <a:rPr lang="en-US" sz="2800" smtClean="0">
                <a:solidFill>
                  <a:schemeClr val="hlink"/>
                </a:solidFill>
              </a:rPr>
              <a:t>Release of Information Forms </a:t>
            </a:r>
          </a:p>
          <a:p>
            <a:pPr eaLnBrk="1" hangingPunct="1">
              <a:buFontTx/>
              <a:buNone/>
            </a:pPr>
            <a:r>
              <a:rPr lang="en-US" sz="2800" smtClean="0">
                <a:solidFill>
                  <a:schemeClr val="hlink"/>
                </a:solidFill>
              </a:rPr>
              <a:t>	(SSA-827)</a:t>
            </a:r>
          </a:p>
        </p:txBody>
      </p:sp>
      <p:pic>
        <p:nvPicPr>
          <p:cNvPr id="55300" name="Picture 5" descr="C:\Users\JLhome\AppData\Local\Microsoft\Windows\Temporary Internet Files\Content.IE5\RY3L0LT0\MCj00787200000[1].wmf"/>
          <p:cNvPicPr>
            <a:picLocks noChangeAspect="1" noChangeArrowheads="1"/>
          </p:cNvPicPr>
          <p:nvPr/>
        </p:nvPicPr>
        <p:blipFill>
          <a:blip r:embed="rId5" cstate="print"/>
          <a:srcRect/>
          <a:stretch>
            <a:fillRect/>
          </a:stretch>
        </p:blipFill>
        <p:spPr bwMode="auto">
          <a:xfrm>
            <a:off x="6934200" y="3124200"/>
            <a:ext cx="1917700" cy="3429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4" cstate="print"/>
          <a:srcRect l="24286" t="12666" r="1428" b="21048"/>
          <a:stretch>
            <a:fillRect/>
          </a:stretch>
        </p:blipFill>
        <p:spPr bwMode="auto">
          <a:xfrm>
            <a:off x="304800" y="304800"/>
            <a:ext cx="8610600" cy="6172200"/>
          </a:xfrm>
          <a:prstGeom prst="rect">
            <a:avLst/>
          </a:prstGeom>
          <a:noFill/>
          <a:ln w="9525">
            <a:noFill/>
            <a:miter lim="800000"/>
            <a:headEnd/>
            <a:tailEnd/>
          </a:ln>
        </p:spPr>
      </p:pic>
      <p:sp>
        <p:nvSpPr>
          <p:cNvPr id="13315" name="Line 5"/>
          <p:cNvSpPr>
            <a:spLocks noChangeShapeType="1"/>
          </p:cNvSpPr>
          <p:nvPr/>
        </p:nvSpPr>
        <p:spPr bwMode="auto">
          <a:xfrm>
            <a:off x="4724400" y="1676400"/>
            <a:ext cx="304800" cy="0"/>
          </a:xfrm>
          <a:prstGeom prst="line">
            <a:avLst/>
          </a:prstGeom>
          <a:noFill/>
          <a:ln w="38100">
            <a:solidFill>
              <a:srgbClr val="FF0000"/>
            </a:solidFill>
            <a:round/>
            <a:headEnd/>
            <a:tailEnd/>
          </a:ln>
        </p:spPr>
        <p:txBody>
          <a:bodyPr/>
          <a:lstStyle/>
          <a:p>
            <a:endParaRPr lang="en-US"/>
          </a:p>
        </p:txBody>
      </p:sp>
      <p:sp>
        <p:nvSpPr>
          <p:cNvPr id="13316" name="Line 6"/>
          <p:cNvSpPr>
            <a:spLocks noChangeShapeType="1"/>
          </p:cNvSpPr>
          <p:nvPr/>
        </p:nvSpPr>
        <p:spPr bwMode="auto">
          <a:xfrm>
            <a:off x="1752600" y="1828800"/>
            <a:ext cx="3276600" cy="0"/>
          </a:xfrm>
          <a:prstGeom prst="line">
            <a:avLst/>
          </a:prstGeom>
          <a:noFill/>
          <a:ln w="28575">
            <a:solidFill>
              <a:srgbClr val="FF0000"/>
            </a:solidFill>
            <a:round/>
            <a:headEnd/>
            <a:tailEnd/>
          </a:ln>
        </p:spPr>
        <p:txBody>
          <a:bodyPr/>
          <a:lstStyle/>
          <a:p>
            <a:endParaRPr lang="en-US"/>
          </a:p>
        </p:txBody>
      </p:sp>
      <p:sp>
        <p:nvSpPr>
          <p:cNvPr id="13317" name="Rectangle 7"/>
          <p:cNvSpPr>
            <a:spLocks noChangeArrowheads="1"/>
          </p:cNvSpPr>
          <p:nvPr/>
        </p:nvSpPr>
        <p:spPr bwMode="auto">
          <a:xfrm>
            <a:off x="6629400" y="1524000"/>
            <a:ext cx="2286000" cy="1828800"/>
          </a:xfrm>
          <a:prstGeom prst="rect">
            <a:avLst/>
          </a:prstGeom>
          <a:noFill/>
          <a:ln w="28575">
            <a:solidFill>
              <a:srgbClr val="3333FF"/>
            </a:solidFill>
            <a:miter lim="800000"/>
            <a:headEnd/>
            <a:tailEnd/>
          </a:ln>
        </p:spPr>
        <p:txBody>
          <a:bodyPr wrap="none" anchor="ctr"/>
          <a:lstStyle/>
          <a:p>
            <a:pPr eaLnBrk="1" hangingPunct="1"/>
            <a:endParaRPr lang="en-US"/>
          </a:p>
        </p:txBody>
      </p:sp>
      <p:sp>
        <p:nvSpPr>
          <p:cNvPr id="13318" name="Line 8"/>
          <p:cNvSpPr>
            <a:spLocks noChangeShapeType="1"/>
          </p:cNvSpPr>
          <p:nvPr/>
        </p:nvSpPr>
        <p:spPr bwMode="auto">
          <a:xfrm>
            <a:off x="7772400" y="1752600"/>
            <a:ext cx="228600" cy="0"/>
          </a:xfrm>
          <a:prstGeom prst="line">
            <a:avLst/>
          </a:prstGeom>
          <a:noFill/>
          <a:ln w="38100">
            <a:solidFill>
              <a:srgbClr val="FF0000"/>
            </a:solidFill>
            <a:round/>
            <a:headEnd/>
            <a:tailEnd/>
          </a:ln>
        </p:spPr>
        <p:txBody>
          <a:bodyPr/>
          <a:lstStyle/>
          <a:p>
            <a:endParaRPr lang="en-US"/>
          </a:p>
        </p:txBody>
      </p:sp>
      <p:sp>
        <p:nvSpPr>
          <p:cNvPr id="13319" name="Line 9"/>
          <p:cNvSpPr>
            <a:spLocks noChangeShapeType="1"/>
          </p:cNvSpPr>
          <p:nvPr/>
        </p:nvSpPr>
        <p:spPr bwMode="auto">
          <a:xfrm>
            <a:off x="7010400" y="2514600"/>
            <a:ext cx="1676400" cy="0"/>
          </a:xfrm>
          <a:prstGeom prst="line">
            <a:avLst/>
          </a:prstGeom>
          <a:noFill/>
          <a:ln w="28575">
            <a:solidFill>
              <a:srgbClr val="FF0000"/>
            </a:solidFill>
            <a:round/>
            <a:headEnd/>
            <a:tailEn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custDataLst>
              <p:tags r:id="rId3"/>
            </p:custDataLst>
          </p:nvPr>
        </p:nvSpPr>
        <p:spPr/>
        <p:txBody>
          <a:bodyPr/>
          <a:lstStyle/>
          <a:p>
            <a:pPr eaLnBrk="1" hangingPunct="1">
              <a:defRPr/>
            </a:pPr>
            <a:r>
              <a:rPr lang="en-US" b="1">
                <a:solidFill>
                  <a:schemeClr val="hlink"/>
                </a:solidFill>
                <a:effectLst>
                  <a:outerShdw blurRad="38100" dist="38100" dir="2700000" algn="tl">
                    <a:srgbClr val="C0C0C0"/>
                  </a:outerShdw>
                </a:effectLst>
              </a:rPr>
              <a:t>Speeding Up the Process-4</a:t>
            </a:r>
          </a:p>
        </p:txBody>
      </p:sp>
      <p:sp>
        <p:nvSpPr>
          <p:cNvPr id="4100" name="Rectangle 3"/>
          <p:cNvSpPr>
            <a:spLocks noGrp="1" noChangeArrowheads="1"/>
          </p:cNvSpPr>
          <p:nvPr>
            <p:ph type="body" idx="4294967295"/>
          </p:nvPr>
        </p:nvSpPr>
        <p:spPr>
          <a:xfrm>
            <a:off x="457200" y="1981200"/>
            <a:ext cx="8229600" cy="4525963"/>
          </a:xfrm>
        </p:spPr>
        <p:txBody>
          <a:bodyPr/>
          <a:lstStyle/>
          <a:p>
            <a:pPr eaLnBrk="1" hangingPunct="1">
              <a:buFont typeface="Wingdings" pitchFamily="2" charset="2"/>
              <a:buChar char="Ø"/>
            </a:pPr>
            <a:r>
              <a:rPr lang="en-US" sz="2800" smtClean="0">
                <a:solidFill>
                  <a:schemeClr val="hlink"/>
                </a:solidFill>
              </a:rPr>
              <a:t>Inform DDS of transportation or other problems that may interfere with attending a Consultative Examination</a:t>
            </a:r>
          </a:p>
          <a:p>
            <a:pPr eaLnBrk="1" hangingPunct="1">
              <a:buFont typeface="Wingdings" pitchFamily="2" charset="2"/>
              <a:buChar char="Ø"/>
            </a:pPr>
            <a:r>
              <a:rPr lang="en-US" sz="2800" smtClean="0">
                <a:solidFill>
                  <a:srgbClr val="FFFFFF"/>
                </a:solidFill>
                <a:latin typeface="Times New Roman" pitchFamily="18" charset="0"/>
              </a:rPr>
              <a:t>Keep the appointment</a:t>
            </a:r>
          </a:p>
          <a:p>
            <a:pPr eaLnBrk="1" hangingPunct="1">
              <a:buFont typeface="Wingdings" pitchFamily="2" charset="2"/>
              <a:buChar char="Ø"/>
            </a:pPr>
            <a:r>
              <a:rPr lang="en-US" sz="2800" smtClean="0">
                <a:solidFill>
                  <a:schemeClr val="hlink"/>
                </a:solidFill>
              </a:rPr>
              <a:t>If unable to keep the appointment, inform DDS immediately.</a:t>
            </a:r>
          </a:p>
          <a:p>
            <a:pPr eaLnBrk="1" hangingPunct="1"/>
            <a:endParaRPr lang="en-US" sz="2800" smtClean="0">
              <a:solidFill>
                <a:schemeClr val="hlink"/>
              </a:solidFill>
            </a:endParaRPr>
          </a:p>
        </p:txBody>
      </p:sp>
      <p:graphicFrame>
        <p:nvGraphicFramePr>
          <p:cNvPr id="4098" name="Object 4"/>
          <p:cNvGraphicFramePr>
            <a:graphicFrameLocks noChangeAspect="1"/>
          </p:cNvGraphicFramePr>
          <p:nvPr>
            <p:custDataLst>
              <p:tags r:id="rId4"/>
            </p:custDataLst>
          </p:nvPr>
        </p:nvGraphicFramePr>
        <p:xfrm>
          <a:off x="7086600" y="4419600"/>
          <a:ext cx="1649413" cy="2438400"/>
        </p:xfrm>
        <a:graphic>
          <a:graphicData uri="http://schemas.openxmlformats.org/presentationml/2006/ole">
            <mc:AlternateContent xmlns:mc="http://schemas.openxmlformats.org/markup-compatibility/2006">
              <mc:Choice xmlns:v="urn:schemas-microsoft-com:vml" Requires="v">
                <p:oleObj spid="_x0000_s4101" name="Clip" r:id="rId7" imgW="3529800" imgH="3934080" progId="">
                  <p:embed/>
                </p:oleObj>
              </mc:Choice>
              <mc:Fallback>
                <p:oleObj name="Clip" r:id="rId7" imgW="3529800" imgH="393408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4419600"/>
                        <a:ext cx="164941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custDataLst>
              <p:tags r:id="rId2"/>
            </p:custDataLst>
          </p:nvPr>
        </p:nvSpPr>
        <p:spPr>
          <a:xfrm>
            <a:off x="457200" y="304800"/>
            <a:ext cx="8229600" cy="1143000"/>
          </a:xfrm>
        </p:spPr>
        <p:txBody>
          <a:bodyPr/>
          <a:lstStyle/>
          <a:p>
            <a:pPr eaLnBrk="1" hangingPunct="1">
              <a:defRPr/>
            </a:pPr>
            <a:r>
              <a:rPr lang="en-US" b="1">
                <a:solidFill>
                  <a:schemeClr val="hlink"/>
                </a:solidFill>
                <a:effectLst>
                  <a:outerShdw blurRad="38100" dist="38100" dir="2700000" algn="tl">
                    <a:srgbClr val="C0C0C0"/>
                  </a:outerShdw>
                </a:effectLst>
              </a:rPr>
              <a:t>Evidence from Claimant</a:t>
            </a:r>
          </a:p>
        </p:txBody>
      </p:sp>
      <p:sp>
        <p:nvSpPr>
          <p:cNvPr id="56323" name="Rectangle 3"/>
          <p:cNvSpPr>
            <a:spLocks noGrp="1" noChangeArrowheads="1"/>
          </p:cNvSpPr>
          <p:nvPr>
            <p:ph type="body" idx="4294967295"/>
          </p:nvPr>
        </p:nvSpPr>
        <p:spPr>
          <a:xfrm>
            <a:off x="228600" y="1752600"/>
            <a:ext cx="8229600" cy="4525963"/>
          </a:xfrm>
        </p:spPr>
        <p:txBody>
          <a:bodyPr/>
          <a:lstStyle/>
          <a:p>
            <a:pPr eaLnBrk="1" hangingPunct="1">
              <a:buFont typeface="Wingdings" pitchFamily="2" charset="2"/>
              <a:buChar char="Ø"/>
            </a:pPr>
            <a:r>
              <a:rPr lang="en-US" sz="2800" smtClean="0">
                <a:solidFill>
                  <a:schemeClr val="hlink"/>
                </a:solidFill>
              </a:rPr>
              <a:t>ALWAYS RESPOND TO REQUESTS  FOR EVIDENCE—If you do not understand the request or need more time, CALL DDS</a:t>
            </a:r>
          </a:p>
          <a:p>
            <a:pPr eaLnBrk="1" hangingPunct="1">
              <a:buFont typeface="Wingdings" pitchFamily="2" charset="2"/>
              <a:buChar char="Ø"/>
            </a:pPr>
            <a:r>
              <a:rPr lang="en-US" sz="2800" smtClean="0">
                <a:solidFill>
                  <a:schemeClr val="hlink"/>
                </a:solidFill>
              </a:rPr>
              <a:t>Activities of Daily Living (SSA 3373)</a:t>
            </a:r>
          </a:p>
          <a:p>
            <a:pPr eaLnBrk="1" hangingPunct="1">
              <a:buFont typeface="Wingdings" pitchFamily="2" charset="2"/>
              <a:buChar char="Ø"/>
            </a:pPr>
            <a:r>
              <a:rPr lang="en-US" sz="2800" smtClean="0">
                <a:solidFill>
                  <a:schemeClr val="hlink"/>
                </a:solidFill>
              </a:rPr>
              <a:t>Description of all jobs performed during the past 15 years (SSA 3369)</a:t>
            </a:r>
          </a:p>
          <a:p>
            <a:pPr eaLnBrk="1" hangingPunct="1">
              <a:buFont typeface="Wingdings" pitchFamily="2" charset="2"/>
              <a:buChar char="Ø"/>
            </a:pPr>
            <a:r>
              <a:rPr lang="en-US" sz="2800" smtClean="0">
                <a:solidFill>
                  <a:schemeClr val="hlink"/>
                </a:solidFill>
              </a:rPr>
              <a:t>Pain and other symptoms</a:t>
            </a:r>
          </a:p>
          <a:p>
            <a:pPr eaLnBrk="1" hangingPunct="1">
              <a:buFont typeface="Wingdings" pitchFamily="2" charset="2"/>
              <a:buChar char="Ø"/>
            </a:pPr>
            <a:r>
              <a:rPr lang="en-US" sz="2800" smtClean="0">
                <a:solidFill>
                  <a:schemeClr val="hlink"/>
                </a:solidFill>
              </a:rPr>
              <a:t>Other information on case-by-case basis</a:t>
            </a:r>
          </a:p>
        </p:txBody>
      </p:sp>
      <p:pic>
        <p:nvPicPr>
          <p:cNvPr id="56324" name="Picture 5" descr="Checklist.GIF">
            <a:hlinkClick r:id="rId5"/>
          </p:cNvPr>
          <p:cNvPicPr>
            <a:picLocks noChangeAspect="1" noChangeArrowheads="1"/>
          </p:cNvPicPr>
          <p:nvPr/>
        </p:nvPicPr>
        <p:blipFill>
          <a:blip r:embed="rId6" cstate="print"/>
          <a:srcRect/>
          <a:stretch>
            <a:fillRect/>
          </a:stretch>
        </p:blipFill>
        <p:spPr bwMode="auto">
          <a:xfrm>
            <a:off x="7543800" y="4495800"/>
            <a:ext cx="1143000" cy="2057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custDataLst>
              <p:tags r:id="rId2"/>
            </p:custDataLst>
          </p:nvPr>
        </p:nvSpPr>
        <p:spPr/>
        <p:txBody>
          <a:bodyPr/>
          <a:lstStyle/>
          <a:p>
            <a:pPr eaLnBrk="1" hangingPunct="1">
              <a:defRPr/>
            </a:pPr>
            <a:r>
              <a:rPr lang="en-US" b="1">
                <a:solidFill>
                  <a:schemeClr val="hlink"/>
                </a:solidFill>
                <a:effectLst>
                  <a:outerShdw blurRad="38100" dist="38100" dir="2700000" algn="tl">
                    <a:srgbClr val="C0C0C0"/>
                  </a:outerShdw>
                </a:effectLst>
              </a:rPr>
              <a:t>Appeal Process</a:t>
            </a:r>
          </a:p>
        </p:txBody>
      </p:sp>
      <p:sp>
        <p:nvSpPr>
          <p:cNvPr id="44035" name="Rectangle 3"/>
          <p:cNvSpPr>
            <a:spLocks noGrp="1" noChangeArrowheads="1"/>
          </p:cNvSpPr>
          <p:nvPr>
            <p:ph type="body" idx="4294967295"/>
            <p:custDataLst>
              <p:tags r:id="rId3"/>
            </p:custDataLst>
          </p:nvPr>
        </p:nvSpPr>
        <p:spPr>
          <a:xfrm>
            <a:off x="304800" y="2057400"/>
            <a:ext cx="8610600" cy="3810000"/>
          </a:xfrm>
        </p:spPr>
        <p:txBody>
          <a:bodyPr/>
          <a:lstStyle/>
          <a:p>
            <a:pPr eaLnBrk="1" hangingPunct="1">
              <a:defRPr/>
            </a:pPr>
            <a:r>
              <a:rPr lang="en-US">
                <a:solidFill>
                  <a:schemeClr val="hlink"/>
                </a:solidFill>
              </a:rPr>
              <a:t>You will receive letter explaining initial decision</a:t>
            </a:r>
          </a:p>
          <a:p>
            <a:pPr eaLnBrk="1" hangingPunct="1">
              <a:defRPr/>
            </a:pPr>
            <a:r>
              <a:rPr lang="en-US">
                <a:solidFill>
                  <a:schemeClr val="hlink"/>
                </a:solidFill>
              </a:rPr>
              <a:t>If you do not agree with decision you have 60 days to appeal. </a:t>
            </a:r>
          </a:p>
          <a:p>
            <a:pPr eaLnBrk="1" hangingPunct="1">
              <a:defRPr/>
            </a:pPr>
            <a:r>
              <a:rPr lang="en-US">
                <a:solidFill>
                  <a:schemeClr val="hlink"/>
                </a:solidFill>
              </a:rPr>
              <a:t>Request for hearing can be done online at </a:t>
            </a:r>
            <a:r>
              <a:rPr lang="en-US" sz="2400" b="1" i="1">
                <a:solidFill>
                  <a:schemeClr val="hlink"/>
                </a:solidFill>
                <a:effectLst>
                  <a:outerShdw blurRad="38100" dist="38100" dir="2700000" algn="tl">
                    <a:srgbClr val="C0C0C0"/>
                  </a:outerShdw>
                </a:effectLst>
              </a:rPr>
              <a:t>https://secure.ssa.gov/apps6z/iAppeals/ap001.jsp</a:t>
            </a:r>
          </a:p>
          <a:p>
            <a:pPr lvl="1" eaLnBrk="1" hangingPunct="1">
              <a:buFontTx/>
              <a:buNone/>
              <a:defRPr/>
            </a:pPr>
            <a:endParaRPr lang="en-US" sz="2400" b="1" i="1">
              <a:solidFill>
                <a:schemeClr val="hlink"/>
              </a:solidFill>
            </a:endParaRPr>
          </a:p>
          <a:p>
            <a:pPr lvl="1" eaLnBrk="1" hangingPunct="1">
              <a:buFontTx/>
              <a:buNone/>
              <a:defRPr/>
            </a:pPr>
            <a:endParaRPr lang="en-US">
              <a:solidFill>
                <a:schemeClr val="hlink"/>
              </a:solidFill>
            </a:endParaRP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5" cstate="print"/>
          <a:srcRect l="24286" t="13429" r="15714" b="38571"/>
          <a:stretch>
            <a:fillRect/>
          </a:stretch>
        </p:blipFill>
        <p:spPr bwMode="auto">
          <a:xfrm>
            <a:off x="228600" y="1447800"/>
            <a:ext cx="8610600" cy="4800600"/>
          </a:xfrm>
          <a:prstGeom prst="rect">
            <a:avLst/>
          </a:prstGeom>
          <a:noFill/>
          <a:ln w="9525">
            <a:noFill/>
            <a:miter lim="800000"/>
            <a:headEnd/>
            <a:tailEnd/>
          </a:ln>
        </p:spPr>
      </p:pic>
      <p:sp>
        <p:nvSpPr>
          <p:cNvPr id="223235" name="Rectangle 3"/>
          <p:cNvSpPr>
            <a:spLocks noGrp="1" noChangeArrowheads="1"/>
          </p:cNvSpPr>
          <p:nvPr>
            <p:ph type="title" idx="4294967295"/>
            <p:custDataLst>
              <p:tags r:id="rId2"/>
            </p:custDataLst>
          </p:nvPr>
        </p:nvSpPr>
        <p:spPr/>
        <p:txBody>
          <a:bodyPr/>
          <a:lstStyle/>
          <a:p>
            <a:pPr eaLnBrk="1" hangingPunct="1">
              <a:defRPr/>
            </a:pPr>
            <a:r>
              <a:rPr lang="en-US" b="1">
                <a:solidFill>
                  <a:schemeClr val="hlink"/>
                </a:solidFill>
                <a:effectLst>
                  <a:outerShdw blurRad="38100" dist="38100" dir="2700000" algn="tl">
                    <a:srgbClr val="C0C0C0"/>
                  </a:outerShdw>
                </a:effectLst>
              </a:rPr>
              <a:t>Begin Disability Process</a:t>
            </a:r>
          </a:p>
        </p:txBody>
      </p:sp>
      <p:sp>
        <p:nvSpPr>
          <p:cNvPr id="58372" name="Rectangle 5"/>
          <p:cNvSpPr>
            <a:spLocks noChangeArrowheads="1"/>
          </p:cNvSpPr>
          <p:nvPr/>
        </p:nvSpPr>
        <p:spPr bwMode="auto">
          <a:xfrm>
            <a:off x="4953000" y="4648200"/>
            <a:ext cx="3352800" cy="381000"/>
          </a:xfrm>
          <a:prstGeom prst="rect">
            <a:avLst/>
          </a:prstGeom>
          <a:noFill/>
          <a:ln w="38100">
            <a:solidFill>
              <a:srgbClr val="FF0000"/>
            </a:solidFill>
            <a:miter lim="800000"/>
            <a:headEnd/>
            <a:tailEnd/>
          </a:ln>
        </p:spPr>
        <p:txBody>
          <a:bodyPr wrap="none" anchor="ctr"/>
          <a:lstStyle/>
          <a:p>
            <a:pPr eaLnBrk="1" hangingPunct="1"/>
            <a:endParaRPr lang="en-US"/>
          </a:p>
        </p:txBody>
      </p:sp>
      <p:sp>
        <p:nvSpPr>
          <p:cNvPr id="58373" name="Oval 6"/>
          <p:cNvSpPr>
            <a:spLocks noChangeArrowheads="1"/>
          </p:cNvSpPr>
          <p:nvPr/>
        </p:nvSpPr>
        <p:spPr bwMode="auto">
          <a:xfrm>
            <a:off x="533400" y="4724400"/>
            <a:ext cx="152400" cy="152400"/>
          </a:xfrm>
          <a:prstGeom prst="ellipse">
            <a:avLst/>
          </a:prstGeom>
          <a:solidFill>
            <a:srgbClr val="FF0000"/>
          </a:solidFill>
          <a:ln w="9525">
            <a:solidFill>
              <a:schemeClr val="tx1"/>
            </a:solidFill>
            <a:round/>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subTitle" idx="4294967295"/>
            <p:custDataLst>
              <p:tags r:id="rId2"/>
            </p:custDataLst>
          </p:nvPr>
        </p:nvSpPr>
        <p:spPr>
          <a:xfrm>
            <a:off x="0" y="1676400"/>
            <a:ext cx="6629400" cy="4724400"/>
          </a:xfrm>
        </p:spPr>
        <p:txBody>
          <a:bodyPr/>
          <a:lstStyle/>
          <a:p>
            <a:pPr marL="0" indent="0" algn="ctr" eaLnBrk="1" hangingPunct="1">
              <a:buFontTx/>
              <a:buNone/>
              <a:defRPr/>
            </a:pPr>
            <a:r>
              <a:rPr lang="en-US" sz="2400">
                <a:solidFill>
                  <a:schemeClr val="hlink"/>
                </a:solidFill>
              </a:rPr>
              <a:t>Go to www.socialsecurity.gov to obtain </a:t>
            </a:r>
            <a:br>
              <a:rPr lang="en-US" sz="2400">
                <a:solidFill>
                  <a:schemeClr val="hlink"/>
                </a:solidFill>
              </a:rPr>
            </a:br>
            <a:r>
              <a:rPr lang="en-US" sz="2800" b="1" i="1">
                <a:solidFill>
                  <a:schemeClr val="hlink"/>
                </a:solidFill>
                <a:effectLst>
                  <a:outerShdw blurRad="38100" dist="38100" dir="2700000" algn="tl">
                    <a:srgbClr val="C0C0C0"/>
                  </a:outerShdw>
                </a:effectLst>
              </a:rPr>
              <a:t>Disability Benefits</a:t>
            </a:r>
            <a:r>
              <a:rPr lang="en-US" sz="2800">
                <a:solidFill>
                  <a:schemeClr val="hlink"/>
                </a:solidFill>
              </a:rPr>
              <a:t/>
            </a:r>
            <a:br>
              <a:rPr lang="en-US" sz="2800">
                <a:solidFill>
                  <a:schemeClr val="hlink"/>
                </a:solidFill>
              </a:rPr>
            </a:br>
            <a:endParaRPr lang="en-US" sz="2800">
              <a:solidFill>
                <a:schemeClr val="hlink"/>
              </a:solidFill>
            </a:endParaRPr>
          </a:p>
          <a:p>
            <a:pPr marL="0" indent="0" algn="ctr" eaLnBrk="1" hangingPunct="1">
              <a:buFontTx/>
              <a:buNone/>
              <a:defRPr/>
            </a:pPr>
            <a:r>
              <a:rPr lang="en-US" sz="2800" b="1" i="1">
                <a:solidFill>
                  <a:schemeClr val="hlink"/>
                </a:solidFill>
                <a:effectLst>
                  <a:outerShdw blurRad="38100" dist="38100" dir="2700000" algn="tl">
                    <a:srgbClr val="C0C0C0"/>
                  </a:outerShdw>
                </a:effectLst>
              </a:rPr>
              <a:t>Supplemental Security Income (SSI)</a:t>
            </a:r>
            <a:r>
              <a:rPr lang="en-US" sz="2800">
                <a:solidFill>
                  <a:schemeClr val="hlink"/>
                </a:solidFill>
              </a:rPr>
              <a:t> </a:t>
            </a:r>
          </a:p>
          <a:p>
            <a:pPr marL="114300" lvl="1" indent="0" algn="ctr" eaLnBrk="1" hangingPunct="1">
              <a:spcBef>
                <a:spcPct val="40000"/>
              </a:spcBef>
              <a:buFontTx/>
              <a:buNone/>
              <a:defRPr/>
            </a:pPr>
            <a:endParaRPr lang="en-US" b="1" i="1">
              <a:solidFill>
                <a:schemeClr val="hlink"/>
              </a:solidFill>
              <a:effectLst>
                <a:outerShdw blurRad="38100" dist="38100" dir="2700000" algn="tl">
                  <a:srgbClr val="C0C0C0"/>
                </a:outerShdw>
              </a:effectLst>
            </a:endParaRPr>
          </a:p>
          <a:p>
            <a:pPr marL="114300" lvl="1" indent="0" algn="ctr" eaLnBrk="1" hangingPunct="1">
              <a:spcBef>
                <a:spcPct val="40000"/>
              </a:spcBef>
              <a:buFontTx/>
              <a:buNone/>
              <a:defRPr/>
            </a:pPr>
            <a:r>
              <a:rPr lang="en-US" b="1" i="1">
                <a:solidFill>
                  <a:schemeClr val="hlink"/>
                </a:solidFill>
                <a:effectLst>
                  <a:outerShdw blurRad="38100" dist="38100" dir="2700000" algn="tl">
                    <a:srgbClr val="C0C0C0"/>
                  </a:outerShdw>
                </a:effectLst>
              </a:rPr>
              <a:t>Benefits For Children </a:t>
            </a:r>
            <a:br>
              <a:rPr lang="en-US" b="1" i="1">
                <a:solidFill>
                  <a:schemeClr val="hlink"/>
                </a:solidFill>
                <a:effectLst>
                  <a:outerShdw blurRad="38100" dist="38100" dir="2700000" algn="tl">
                    <a:srgbClr val="C0C0C0"/>
                  </a:outerShdw>
                </a:effectLst>
              </a:rPr>
            </a:br>
            <a:r>
              <a:rPr lang="en-US" b="1" i="1">
                <a:solidFill>
                  <a:schemeClr val="hlink"/>
                </a:solidFill>
                <a:effectLst>
                  <a:outerShdw blurRad="38100" dist="38100" dir="2700000" algn="tl">
                    <a:srgbClr val="C0C0C0"/>
                  </a:outerShdw>
                </a:effectLst>
              </a:rPr>
              <a:t>with Disabilities</a:t>
            </a:r>
          </a:p>
        </p:txBody>
      </p:sp>
      <p:pic>
        <p:nvPicPr>
          <p:cNvPr id="59395" name="Picture 3" descr="disability_pamp"/>
          <p:cNvPicPr>
            <a:picLocks noChangeAspect="1" noChangeArrowheads="1"/>
          </p:cNvPicPr>
          <p:nvPr/>
        </p:nvPicPr>
        <p:blipFill>
          <a:blip r:embed="rId6" cstate="print"/>
          <a:srcRect/>
          <a:stretch>
            <a:fillRect/>
          </a:stretch>
        </p:blipFill>
        <p:spPr bwMode="auto">
          <a:xfrm>
            <a:off x="6400800" y="1752600"/>
            <a:ext cx="2562225" cy="4486275"/>
          </a:xfrm>
          <a:prstGeom prst="rect">
            <a:avLst/>
          </a:prstGeom>
          <a:noFill/>
          <a:ln w="9525">
            <a:noFill/>
            <a:miter lim="800000"/>
            <a:headEnd/>
            <a:tailEnd/>
          </a:ln>
        </p:spPr>
      </p:pic>
      <p:sp>
        <p:nvSpPr>
          <p:cNvPr id="74756" name="Rectangle 4"/>
          <p:cNvSpPr>
            <a:spLocks noChangeArrowheads="1"/>
          </p:cNvSpPr>
          <p:nvPr>
            <p:custDataLst>
              <p:tags r:id="rId3"/>
            </p:custDataLst>
          </p:nvPr>
        </p:nvSpPr>
        <p:spPr bwMode="auto">
          <a:xfrm>
            <a:off x="0" y="304800"/>
            <a:ext cx="9144000" cy="685800"/>
          </a:xfrm>
          <a:prstGeom prst="rect">
            <a:avLst/>
          </a:prstGeom>
          <a:noFill/>
          <a:ln w="9525">
            <a:noFill/>
            <a:miter lim="800000"/>
            <a:headEnd/>
            <a:tailEnd/>
          </a:ln>
        </p:spPr>
        <p:txBody>
          <a:bodyPr/>
          <a:lstStyle/>
          <a:p>
            <a:pPr algn="ctr" eaLnBrk="1" hangingPunct="1">
              <a:defRPr/>
            </a:pPr>
            <a:r>
              <a:rPr lang="en-US" sz="4400" b="1">
                <a:solidFill>
                  <a:schemeClr val="hlink"/>
                </a:solidFill>
                <a:effectLst>
                  <a:outerShdw blurRad="38100" dist="38100" dir="2700000" algn="tl">
                    <a:srgbClr val="C0C0C0"/>
                  </a:outerShdw>
                </a:effectLst>
              </a:rPr>
              <a:t>Learn More About SSA Disability</a:t>
            </a:r>
          </a:p>
        </p:txBody>
      </p:sp>
      <p:sp>
        <p:nvSpPr>
          <p:cNvPr id="59397" name="Text Box 5"/>
          <p:cNvSpPr txBox="1">
            <a:spLocks noChangeArrowheads="1"/>
          </p:cNvSpPr>
          <p:nvPr/>
        </p:nvSpPr>
        <p:spPr bwMode="auto">
          <a:xfrm>
            <a:off x="1905000" y="5662613"/>
            <a:ext cx="2487613" cy="336550"/>
          </a:xfrm>
          <a:prstGeom prst="rect">
            <a:avLst/>
          </a:prstGeom>
          <a:noFill/>
          <a:ln w="9525">
            <a:noFill/>
            <a:miter lim="800000"/>
            <a:headEnd/>
            <a:tailEnd/>
          </a:ln>
        </p:spPr>
        <p:txBody>
          <a:bodyPr wrap="none">
            <a:spAutoFit/>
          </a:bodyPr>
          <a:lstStyle/>
          <a:p>
            <a:pPr eaLnBrk="1" hangingPunct="1"/>
            <a:r>
              <a:rPr lang="en-US" sz="1600" b="1">
                <a:solidFill>
                  <a:schemeClr val="hlink"/>
                </a:solidFill>
              </a:rPr>
              <a:t>Forms and Publications</a:t>
            </a:r>
          </a:p>
        </p:txBody>
      </p:sp>
      <p:sp>
        <p:nvSpPr>
          <p:cNvPr id="59398" name="Rectangle 7"/>
          <p:cNvSpPr>
            <a:spLocks noChangeArrowheads="1"/>
          </p:cNvSpPr>
          <p:nvPr/>
        </p:nvSpPr>
        <p:spPr bwMode="auto">
          <a:xfrm>
            <a:off x="1828800" y="5562600"/>
            <a:ext cx="2743200" cy="533400"/>
          </a:xfrm>
          <a:prstGeom prst="rect">
            <a:avLst/>
          </a:prstGeom>
          <a:noFill/>
          <a:ln w="38100">
            <a:solidFill>
              <a:srgbClr val="FF0000"/>
            </a:solidFill>
            <a:miter lim="800000"/>
            <a:headEnd/>
            <a:tailEnd/>
          </a:ln>
        </p:spPr>
        <p:txBody>
          <a:bodyPr wrap="none" anchor="ctr"/>
          <a:lstStyle/>
          <a:p>
            <a:pPr eaLnBrk="1" hangingPunct="1"/>
            <a:endParaRPr lang="en-US"/>
          </a:p>
        </p:txBody>
      </p:sp>
      <p:sp>
        <p:nvSpPr>
          <p:cNvPr id="59399" name="Line 8"/>
          <p:cNvSpPr>
            <a:spLocks noChangeShapeType="1"/>
          </p:cNvSpPr>
          <p:nvPr/>
        </p:nvSpPr>
        <p:spPr bwMode="auto">
          <a:xfrm>
            <a:off x="2362200" y="2590800"/>
            <a:ext cx="1219200" cy="0"/>
          </a:xfrm>
          <a:prstGeom prst="line">
            <a:avLst/>
          </a:prstGeom>
          <a:noFill/>
          <a:ln w="28575">
            <a:solidFill>
              <a:srgbClr val="FF0000"/>
            </a:solidFill>
            <a:round/>
            <a:headEnd/>
            <a:tailEnd/>
          </a:ln>
        </p:spPr>
        <p:txBody>
          <a:bodyPr/>
          <a:lstStyle/>
          <a:p>
            <a:endParaRPr lang="en-US"/>
          </a:p>
        </p:txBody>
      </p:sp>
      <p:sp>
        <p:nvSpPr>
          <p:cNvPr id="59400" name="Line 9"/>
          <p:cNvSpPr>
            <a:spLocks noChangeShapeType="1"/>
          </p:cNvSpPr>
          <p:nvPr/>
        </p:nvSpPr>
        <p:spPr bwMode="auto">
          <a:xfrm>
            <a:off x="1828800" y="3505200"/>
            <a:ext cx="2438400" cy="0"/>
          </a:xfrm>
          <a:prstGeom prst="line">
            <a:avLst/>
          </a:prstGeom>
          <a:noFill/>
          <a:ln w="28575">
            <a:solidFill>
              <a:srgbClr val="FF0000"/>
            </a:solidFill>
            <a:round/>
            <a:headEnd/>
            <a:tailEnd/>
          </a:ln>
        </p:spPr>
        <p:txBody>
          <a:bodyPr/>
          <a:lstStyle/>
          <a:p>
            <a:endParaRPr lang="en-US"/>
          </a:p>
        </p:txBody>
      </p:sp>
      <p:sp>
        <p:nvSpPr>
          <p:cNvPr id="59401" name="Line 10"/>
          <p:cNvSpPr>
            <a:spLocks noChangeShapeType="1"/>
          </p:cNvSpPr>
          <p:nvPr/>
        </p:nvSpPr>
        <p:spPr bwMode="auto">
          <a:xfrm>
            <a:off x="2590800" y="5181600"/>
            <a:ext cx="1219200" cy="0"/>
          </a:xfrm>
          <a:prstGeom prst="line">
            <a:avLst/>
          </a:prstGeom>
          <a:noFill/>
          <a:ln w="28575">
            <a:solidFill>
              <a:srgbClr val="FF0000"/>
            </a:solidFill>
            <a:round/>
            <a:headEnd/>
            <a:tailEnd/>
          </a:ln>
        </p:spPr>
        <p:txBody>
          <a:bodyPr/>
          <a:lstStyle/>
          <a:p>
            <a:endParaRPr lang="en-US"/>
          </a:p>
        </p:txBody>
      </p:sp>
    </p:spTree>
    <p:custDataLst>
      <p:tags r:id="rId1"/>
    </p:custData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5" cstate="print"/>
          <a:srcRect l="15715" t="12666" r="17429" b="27905"/>
          <a:stretch>
            <a:fillRect/>
          </a:stretch>
        </p:blipFill>
        <p:spPr bwMode="auto">
          <a:xfrm>
            <a:off x="0" y="914400"/>
            <a:ext cx="9144000" cy="5943600"/>
          </a:xfrm>
          <a:prstGeom prst="rect">
            <a:avLst/>
          </a:prstGeom>
          <a:noFill/>
          <a:ln w="9525">
            <a:noFill/>
            <a:miter lim="800000"/>
            <a:headEnd/>
            <a:tailEnd/>
          </a:ln>
        </p:spPr>
      </p:pic>
      <p:sp>
        <p:nvSpPr>
          <p:cNvPr id="151555" name="Text Box 3"/>
          <p:cNvSpPr txBox="1">
            <a:spLocks noChangeArrowheads="1"/>
          </p:cNvSpPr>
          <p:nvPr>
            <p:custDataLst>
              <p:tags r:id="rId2"/>
            </p:custDataLst>
          </p:nvPr>
        </p:nvSpPr>
        <p:spPr bwMode="auto">
          <a:xfrm>
            <a:off x="1676400" y="152400"/>
            <a:ext cx="5524500" cy="762000"/>
          </a:xfrm>
          <a:prstGeom prst="rect">
            <a:avLst/>
          </a:prstGeom>
          <a:noFill/>
          <a:ln w="9525">
            <a:noFill/>
            <a:miter lim="800000"/>
            <a:headEnd/>
            <a:tailEnd/>
          </a:ln>
          <a:effectLst/>
        </p:spPr>
        <p:txBody>
          <a:bodyPr wrap="none">
            <a:spAutoFit/>
          </a:bodyPr>
          <a:lstStyle/>
          <a:p>
            <a:pPr eaLnBrk="1" hangingPunct="1">
              <a:defRPr/>
            </a:pPr>
            <a:r>
              <a:rPr lang="en-US" sz="4400" b="1" i="1">
                <a:solidFill>
                  <a:schemeClr val="hlink"/>
                </a:solidFill>
                <a:effectLst>
                  <a:outerShdw blurRad="38100" dist="38100" dir="2700000" algn="tl">
                    <a:srgbClr val="C0C0C0"/>
                  </a:outerShdw>
                </a:effectLst>
                <a:latin typeface="Times New Roman" pitchFamily="18" charset="0"/>
              </a:rPr>
              <a:t>www.socialsecurity.gov</a:t>
            </a:r>
          </a:p>
        </p:txBody>
      </p:sp>
      <p:sp>
        <p:nvSpPr>
          <p:cNvPr id="60420" name="Rectangle 4"/>
          <p:cNvSpPr>
            <a:spLocks noChangeArrowheads="1"/>
          </p:cNvSpPr>
          <p:nvPr/>
        </p:nvSpPr>
        <p:spPr bwMode="auto">
          <a:xfrm>
            <a:off x="0" y="4038600"/>
            <a:ext cx="2057400" cy="304800"/>
          </a:xfrm>
          <a:prstGeom prst="rect">
            <a:avLst/>
          </a:prstGeom>
          <a:noFill/>
          <a:ln w="38100">
            <a:solidFill>
              <a:srgbClr val="FF0000"/>
            </a:solidFill>
            <a:miter lim="800000"/>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bg1"/>
            </a:gs>
            <a:gs pos="100000">
              <a:schemeClr val="bg1">
                <a:gamma/>
                <a:shade val="76078"/>
                <a:invGamma/>
              </a:schemeClr>
            </a:gs>
          </a:gsLst>
          <a:path path="shape">
            <a:fillToRect l="50000" t="50000" r="50000" b="50000"/>
          </a:path>
        </a:gradFill>
        <a:effectLst/>
      </p:bgPr>
    </p:bg>
    <p:spTree>
      <p:nvGrpSpPr>
        <p:cNvPr id="1" name=""/>
        <p:cNvGrpSpPr/>
        <p:nvPr/>
      </p:nvGrpSpPr>
      <p:grpSpPr>
        <a:xfrm>
          <a:off x="0" y="0"/>
          <a:ext cx="0" cy="0"/>
          <a:chOff x="0" y="0"/>
          <a:chExt cx="0" cy="0"/>
        </a:xfrm>
      </p:grpSpPr>
      <p:pic>
        <p:nvPicPr>
          <p:cNvPr id="61442" name="Picture 9" descr="SSA Logo 2"/>
          <p:cNvPicPr>
            <a:picLocks noChangeAspect="1" noChangeArrowheads="1"/>
          </p:cNvPicPr>
          <p:nvPr/>
        </p:nvPicPr>
        <p:blipFill>
          <a:blip r:embed="rId4" cstate="print"/>
          <a:srcRect/>
          <a:stretch>
            <a:fillRect/>
          </a:stretch>
        </p:blipFill>
        <p:spPr bwMode="auto">
          <a:xfrm>
            <a:off x="3276600" y="1981200"/>
            <a:ext cx="2362200" cy="23622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457200" y="304800"/>
            <a:ext cx="8229600" cy="1143000"/>
          </a:xfrm>
        </p:spPr>
        <p:txBody>
          <a:bodyPr/>
          <a:lstStyle/>
          <a:p>
            <a:pPr eaLnBrk="1" hangingPunct="1"/>
            <a:r>
              <a:rPr lang="en-US" b="1" dirty="0" smtClean="0">
                <a:solidFill>
                  <a:schemeClr val="hlink"/>
                </a:solidFill>
              </a:rPr>
              <a:t>Tips </a:t>
            </a:r>
          </a:p>
        </p:txBody>
      </p:sp>
      <p:sp>
        <p:nvSpPr>
          <p:cNvPr id="63491" name="Rectangle 3"/>
          <p:cNvSpPr>
            <a:spLocks noGrp="1" noChangeArrowheads="1"/>
          </p:cNvSpPr>
          <p:nvPr>
            <p:ph type="body" idx="4294967295"/>
          </p:nvPr>
        </p:nvSpPr>
        <p:spPr>
          <a:xfrm>
            <a:off x="301625" y="1676400"/>
            <a:ext cx="8613775" cy="4953000"/>
          </a:xfrm>
        </p:spPr>
        <p:txBody>
          <a:bodyPr/>
          <a:lstStyle/>
          <a:p>
            <a:pPr eaLnBrk="1" hangingPunct="1">
              <a:lnSpc>
                <a:spcPct val="90000"/>
              </a:lnSpc>
            </a:pPr>
            <a:r>
              <a:rPr lang="en-US" sz="2400" b="1" smtClean="0">
                <a:solidFill>
                  <a:schemeClr val="hlink"/>
                </a:solidFill>
              </a:rPr>
              <a:t>Gather Information Early</a:t>
            </a:r>
          </a:p>
          <a:p>
            <a:pPr eaLnBrk="1" hangingPunct="1">
              <a:lnSpc>
                <a:spcPct val="90000"/>
              </a:lnSpc>
              <a:buFontTx/>
              <a:buNone/>
            </a:pPr>
            <a:endParaRPr lang="en-US" sz="800" b="1" smtClean="0">
              <a:solidFill>
                <a:schemeClr val="hlink"/>
              </a:solidFill>
            </a:endParaRPr>
          </a:p>
          <a:p>
            <a:pPr eaLnBrk="1" hangingPunct="1">
              <a:lnSpc>
                <a:spcPct val="90000"/>
              </a:lnSpc>
            </a:pPr>
            <a:r>
              <a:rPr lang="en-US" sz="2400" b="1" smtClean="0">
                <a:solidFill>
                  <a:schemeClr val="hlink"/>
                </a:solidFill>
              </a:rPr>
              <a:t>Adult Disability Starter Kit</a:t>
            </a:r>
          </a:p>
          <a:p>
            <a:pPr eaLnBrk="1" hangingPunct="1">
              <a:lnSpc>
                <a:spcPct val="90000"/>
              </a:lnSpc>
              <a:buFontTx/>
              <a:buNone/>
            </a:pPr>
            <a:endParaRPr lang="en-US" sz="800" b="1" smtClean="0">
              <a:solidFill>
                <a:schemeClr val="hlink"/>
              </a:solidFill>
            </a:endParaRPr>
          </a:p>
          <a:p>
            <a:pPr eaLnBrk="1" hangingPunct="1">
              <a:lnSpc>
                <a:spcPct val="90000"/>
              </a:lnSpc>
            </a:pPr>
            <a:r>
              <a:rPr lang="en-US" sz="2400" b="1" smtClean="0">
                <a:solidFill>
                  <a:schemeClr val="hlink"/>
                </a:solidFill>
              </a:rPr>
              <a:t>“Social Security Blue Book” online</a:t>
            </a:r>
          </a:p>
          <a:p>
            <a:pPr eaLnBrk="1" hangingPunct="1">
              <a:lnSpc>
                <a:spcPct val="90000"/>
              </a:lnSpc>
              <a:buFontTx/>
              <a:buNone/>
            </a:pPr>
            <a:endParaRPr lang="en-US" sz="800" b="1" smtClean="0">
              <a:solidFill>
                <a:schemeClr val="hlink"/>
              </a:solidFill>
            </a:endParaRPr>
          </a:p>
          <a:p>
            <a:pPr eaLnBrk="1" hangingPunct="1">
              <a:lnSpc>
                <a:spcPct val="90000"/>
              </a:lnSpc>
            </a:pPr>
            <a:r>
              <a:rPr lang="en-US" sz="2400" b="1" smtClean="0">
                <a:solidFill>
                  <a:schemeClr val="hlink"/>
                </a:solidFill>
              </a:rPr>
              <a:t>Know what it means to be disabled under Social Security</a:t>
            </a:r>
          </a:p>
          <a:p>
            <a:pPr eaLnBrk="1" hangingPunct="1">
              <a:lnSpc>
                <a:spcPct val="90000"/>
              </a:lnSpc>
              <a:buFontTx/>
              <a:buNone/>
            </a:pPr>
            <a:endParaRPr lang="en-US" sz="800" b="1" smtClean="0">
              <a:solidFill>
                <a:schemeClr val="hlink"/>
              </a:solidFill>
            </a:endParaRPr>
          </a:p>
          <a:p>
            <a:pPr eaLnBrk="1" hangingPunct="1">
              <a:lnSpc>
                <a:spcPct val="90000"/>
              </a:lnSpc>
            </a:pPr>
            <a:r>
              <a:rPr lang="en-US" sz="2400" b="1" smtClean="0">
                <a:solidFill>
                  <a:schemeClr val="hlink"/>
                </a:solidFill>
              </a:rPr>
              <a:t>Be thorough – sign and date releases and forms; attend scheduled doctor appointments</a:t>
            </a:r>
          </a:p>
          <a:p>
            <a:pPr eaLnBrk="1" hangingPunct="1">
              <a:lnSpc>
                <a:spcPct val="90000"/>
              </a:lnSpc>
              <a:buFontTx/>
              <a:buNone/>
            </a:pPr>
            <a:endParaRPr lang="en-US" sz="800" b="1" smtClean="0">
              <a:solidFill>
                <a:schemeClr val="hlink"/>
              </a:solidFill>
            </a:endParaRPr>
          </a:p>
          <a:p>
            <a:pPr eaLnBrk="1" hangingPunct="1">
              <a:lnSpc>
                <a:spcPct val="90000"/>
              </a:lnSpc>
            </a:pPr>
            <a:r>
              <a:rPr lang="en-US" sz="2400" b="1" smtClean="0">
                <a:solidFill>
                  <a:schemeClr val="hlink"/>
                </a:solidFill>
              </a:rPr>
              <a:t>Make Copies; Get Receipts</a:t>
            </a:r>
          </a:p>
          <a:p>
            <a:pPr eaLnBrk="1" hangingPunct="1">
              <a:lnSpc>
                <a:spcPct val="90000"/>
              </a:lnSpc>
              <a:buFontTx/>
              <a:buNone/>
            </a:pPr>
            <a:endParaRPr lang="en-US" sz="600" b="1" smtClean="0">
              <a:solidFill>
                <a:schemeClr val="hlink"/>
              </a:solidFill>
            </a:endParaRPr>
          </a:p>
          <a:p>
            <a:pPr eaLnBrk="1" hangingPunct="1">
              <a:lnSpc>
                <a:spcPct val="90000"/>
              </a:lnSpc>
            </a:pPr>
            <a:r>
              <a:rPr lang="en-US" sz="2400" b="1" smtClean="0">
                <a:solidFill>
                  <a:schemeClr val="hlink"/>
                </a:solidFill>
              </a:rPr>
              <a:t>A person could be working through this process!  You don’t have to stop your life.</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eaLnBrk="1" hangingPunct="1"/>
            <a:r>
              <a:rPr lang="en-US" smtClean="0">
                <a:solidFill>
                  <a:schemeClr val="hlink"/>
                </a:solidFill>
              </a:rPr>
              <a:t>A Family’s Experience</a:t>
            </a:r>
          </a:p>
        </p:txBody>
      </p:sp>
      <p:sp>
        <p:nvSpPr>
          <p:cNvPr id="67587" name="Rectangle 3"/>
          <p:cNvSpPr>
            <a:spLocks noGrp="1" noChangeArrowheads="1"/>
          </p:cNvSpPr>
          <p:nvPr>
            <p:ph type="body" idx="4294967295"/>
          </p:nvPr>
        </p:nvSpPr>
        <p:spPr>
          <a:xfrm>
            <a:off x="228600" y="2057400"/>
            <a:ext cx="8686800" cy="4525963"/>
          </a:xfrm>
        </p:spPr>
        <p:txBody>
          <a:bodyPr/>
          <a:lstStyle/>
          <a:p>
            <a:pPr eaLnBrk="1" hangingPunct="1"/>
            <a:r>
              <a:rPr lang="en-US" smtClean="0">
                <a:solidFill>
                  <a:schemeClr val="hlink"/>
                </a:solidFill>
              </a:rPr>
              <a:t>Getting started – initial contact and on-line process</a:t>
            </a:r>
          </a:p>
          <a:p>
            <a:pPr eaLnBrk="1" hangingPunct="1"/>
            <a:r>
              <a:rPr lang="en-US" smtClean="0">
                <a:solidFill>
                  <a:schemeClr val="hlink"/>
                </a:solidFill>
              </a:rPr>
              <a:t>Community resources and assistance (DDRC, parent support groups)</a:t>
            </a:r>
          </a:p>
          <a:p>
            <a:pPr eaLnBrk="1" hangingPunct="1"/>
            <a:r>
              <a:rPr lang="en-US" smtClean="0">
                <a:solidFill>
                  <a:schemeClr val="hlink"/>
                </a:solidFill>
              </a:rPr>
              <a:t>Interview process (phone &amp; in-person)</a:t>
            </a:r>
          </a:p>
          <a:p>
            <a:pPr eaLnBrk="1" hangingPunct="1"/>
            <a:r>
              <a:rPr lang="en-US" smtClean="0">
                <a:solidFill>
                  <a:schemeClr val="hlink"/>
                </a:solidFill>
              </a:rPr>
              <a:t>Interview follow-up; Gathering documents</a:t>
            </a:r>
          </a:p>
          <a:p>
            <a:pPr eaLnBrk="1" hangingPunct="1"/>
            <a:r>
              <a:rPr lang="en-US" smtClean="0">
                <a:solidFill>
                  <a:schemeClr val="hlink"/>
                </a:solidFill>
              </a:rPr>
              <a:t>SSI Meeting</a:t>
            </a:r>
          </a:p>
          <a:p>
            <a:pPr eaLnBrk="1" hangingPunct="1"/>
            <a:r>
              <a:rPr lang="en-US" smtClean="0">
                <a:solidFill>
                  <a:schemeClr val="hlink"/>
                </a:solidFill>
              </a:rPr>
              <a:t>Recap &amp; what we learned</a:t>
            </a:r>
          </a:p>
          <a:p>
            <a:pPr eaLnBrk="1" hangingPunct="1"/>
            <a:endParaRPr lang="en-US" smtClean="0">
              <a:solidFill>
                <a:schemeClr val="hlink"/>
              </a:solidFill>
            </a:endParaRPr>
          </a:p>
          <a:p>
            <a:pPr eaLnBrk="1" hangingPunct="1"/>
            <a:endParaRPr lang="en-US" smtClean="0">
              <a:solidFill>
                <a:schemeClr val="hlink"/>
              </a:solidFill>
            </a:endParaRPr>
          </a:p>
          <a:p>
            <a:pPr eaLnBrk="1" hangingPunct="1"/>
            <a:endParaRPr lang="en-US" smtClean="0">
              <a:solidFill>
                <a:schemeClr val="hlink"/>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cstate="print"/>
          <a:srcRect l="24286" t="12666" r="1428" b="21048"/>
          <a:stretch>
            <a:fillRect/>
          </a:stretch>
        </p:blipFill>
        <p:spPr bwMode="auto">
          <a:xfrm>
            <a:off x="304800" y="304800"/>
            <a:ext cx="8610600" cy="6172200"/>
          </a:xfrm>
          <a:prstGeom prst="rect">
            <a:avLst/>
          </a:prstGeom>
          <a:noFill/>
          <a:ln w="9525">
            <a:noFill/>
            <a:miter lim="800000"/>
            <a:headEnd/>
            <a:tailEnd/>
          </a:ln>
        </p:spPr>
      </p:pic>
      <p:sp>
        <p:nvSpPr>
          <p:cNvPr id="14339" name="Line 3"/>
          <p:cNvSpPr>
            <a:spLocks noChangeShapeType="1"/>
          </p:cNvSpPr>
          <p:nvPr/>
        </p:nvSpPr>
        <p:spPr bwMode="auto">
          <a:xfrm>
            <a:off x="4724400" y="1676400"/>
            <a:ext cx="304800" cy="0"/>
          </a:xfrm>
          <a:prstGeom prst="line">
            <a:avLst/>
          </a:prstGeom>
          <a:noFill/>
          <a:ln w="38100">
            <a:solidFill>
              <a:srgbClr val="FF0000"/>
            </a:solidFill>
            <a:round/>
            <a:headEnd/>
            <a:tailEnd/>
          </a:ln>
        </p:spPr>
        <p:txBody>
          <a:bodyPr/>
          <a:lstStyle/>
          <a:p>
            <a:endParaRPr lang="en-US"/>
          </a:p>
        </p:txBody>
      </p:sp>
      <p:sp>
        <p:nvSpPr>
          <p:cNvPr id="14340" name="Line 6"/>
          <p:cNvSpPr>
            <a:spLocks noChangeShapeType="1"/>
          </p:cNvSpPr>
          <p:nvPr/>
        </p:nvSpPr>
        <p:spPr bwMode="auto">
          <a:xfrm>
            <a:off x="7772400" y="1752600"/>
            <a:ext cx="228600" cy="0"/>
          </a:xfrm>
          <a:prstGeom prst="line">
            <a:avLst/>
          </a:prstGeom>
          <a:noFill/>
          <a:ln w="38100">
            <a:solidFill>
              <a:srgbClr val="FF0000"/>
            </a:solidFill>
            <a:round/>
            <a:headEnd/>
            <a:tailEnd/>
          </a:ln>
        </p:spPr>
        <p:txBody>
          <a:bodyPr/>
          <a:lstStyle/>
          <a:p>
            <a:endParaRPr lang="en-US"/>
          </a:p>
        </p:txBody>
      </p:sp>
      <p:sp>
        <p:nvSpPr>
          <p:cNvPr id="14341" name="AutoShape 8"/>
          <p:cNvSpPr>
            <a:spLocks noChangeArrowheads="1"/>
          </p:cNvSpPr>
          <p:nvPr/>
        </p:nvSpPr>
        <p:spPr bwMode="auto">
          <a:xfrm>
            <a:off x="4114800" y="4114800"/>
            <a:ext cx="304800" cy="304800"/>
          </a:xfrm>
          <a:prstGeom prst="star4">
            <a:avLst>
              <a:gd name="adj" fmla="val 12500"/>
            </a:avLst>
          </a:prstGeom>
          <a:solidFill>
            <a:srgbClr val="FF0000"/>
          </a:solidFill>
          <a:ln w="9525">
            <a:solidFill>
              <a:schemeClr val="tx1"/>
            </a:solidFill>
            <a:miter lim="800000"/>
            <a:headEnd/>
            <a:tailEnd/>
          </a:ln>
        </p:spPr>
        <p:txBody>
          <a:bodyPr wrap="none" anchor="ctr"/>
          <a:lstStyle/>
          <a:p>
            <a:pPr eaLnBrk="1" hangingPunct="1"/>
            <a:endParaRPr lang="en-US"/>
          </a:p>
        </p:txBody>
      </p:sp>
      <p:sp>
        <p:nvSpPr>
          <p:cNvPr id="14342" name="AutoShape 9"/>
          <p:cNvSpPr>
            <a:spLocks noChangeArrowheads="1"/>
          </p:cNvSpPr>
          <p:nvPr/>
        </p:nvSpPr>
        <p:spPr bwMode="auto">
          <a:xfrm>
            <a:off x="2286000" y="4572000"/>
            <a:ext cx="304800" cy="304800"/>
          </a:xfrm>
          <a:prstGeom prst="star4">
            <a:avLst>
              <a:gd name="adj" fmla="val 12500"/>
            </a:avLst>
          </a:prstGeom>
          <a:solidFill>
            <a:srgbClr val="FF0000"/>
          </a:solidFill>
          <a:ln w="9525">
            <a:solidFill>
              <a:schemeClr val="tx1"/>
            </a:solidFill>
            <a:miter lim="800000"/>
            <a:headEnd/>
            <a:tailEnd/>
          </a:ln>
        </p:spPr>
        <p:txBody>
          <a:bodyPr wrap="none" anchor="ctr"/>
          <a:lstStyle/>
          <a:p>
            <a:pPr eaLnBrk="1" hangingPunct="1"/>
            <a:endParaRPr lang="en-US"/>
          </a:p>
        </p:txBody>
      </p:sp>
      <p:sp>
        <p:nvSpPr>
          <p:cNvPr id="14343" name="AutoShape 10"/>
          <p:cNvSpPr>
            <a:spLocks noChangeArrowheads="1"/>
          </p:cNvSpPr>
          <p:nvPr/>
        </p:nvSpPr>
        <p:spPr bwMode="auto">
          <a:xfrm>
            <a:off x="2286000" y="5562600"/>
            <a:ext cx="304800" cy="304800"/>
          </a:xfrm>
          <a:prstGeom prst="star4">
            <a:avLst>
              <a:gd name="adj" fmla="val 12500"/>
            </a:avLst>
          </a:prstGeom>
          <a:solidFill>
            <a:srgbClr val="FF0000"/>
          </a:solidFill>
          <a:ln w="9525">
            <a:solidFill>
              <a:schemeClr val="tx1"/>
            </a:solidFill>
            <a:miter lim="800000"/>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5" cstate="print"/>
          <a:srcRect t="41025" r="28857" b="17999"/>
          <a:stretch>
            <a:fillRect/>
          </a:stretch>
        </p:blipFill>
        <p:spPr bwMode="auto">
          <a:xfrm>
            <a:off x="152400" y="1066800"/>
            <a:ext cx="8839200" cy="5638800"/>
          </a:xfrm>
          <a:prstGeom prst="rect">
            <a:avLst/>
          </a:prstGeom>
          <a:noFill/>
          <a:ln w="9525">
            <a:noFill/>
            <a:miter lim="800000"/>
            <a:headEnd/>
            <a:tailEnd/>
          </a:ln>
        </p:spPr>
      </p:pic>
      <p:sp>
        <p:nvSpPr>
          <p:cNvPr id="91141" name="Rectangle 5"/>
          <p:cNvSpPr>
            <a:spLocks noGrp="1" noChangeArrowheads="1"/>
          </p:cNvSpPr>
          <p:nvPr>
            <p:ph type="title" idx="4294967295"/>
            <p:custDataLst>
              <p:tags r:id="rId2"/>
            </p:custDataLst>
          </p:nvPr>
        </p:nvSpPr>
        <p:spPr>
          <a:xfrm>
            <a:off x="471488" y="317500"/>
            <a:ext cx="8215312" cy="820738"/>
          </a:xfrm>
        </p:spPr>
        <p:txBody>
          <a:bodyPr/>
          <a:lstStyle/>
          <a:p>
            <a:pPr eaLnBrk="1" hangingPunct="1">
              <a:defRPr/>
            </a:pPr>
            <a:r>
              <a:rPr lang="en-US" b="1" i="1">
                <a:solidFill>
                  <a:schemeClr val="hlink"/>
                </a:solidFill>
                <a:effectLst>
                  <a:outerShdw blurRad="38100" dist="38100" dir="2700000" algn="tl">
                    <a:srgbClr val="C0C0C0"/>
                  </a:outerShdw>
                </a:effectLst>
                <a:latin typeface="Times New Roman" pitchFamily="18" charset="0"/>
              </a:rPr>
              <a:t>QUESTIONS?</a:t>
            </a:r>
          </a:p>
        </p:txBody>
      </p:sp>
      <p:sp>
        <p:nvSpPr>
          <p:cNvPr id="15364" name="Line 7"/>
          <p:cNvSpPr>
            <a:spLocks noChangeShapeType="1"/>
          </p:cNvSpPr>
          <p:nvPr/>
        </p:nvSpPr>
        <p:spPr bwMode="auto">
          <a:xfrm>
            <a:off x="304800" y="3200400"/>
            <a:ext cx="457200" cy="0"/>
          </a:xfrm>
          <a:prstGeom prst="line">
            <a:avLst/>
          </a:prstGeom>
          <a:noFill/>
          <a:ln w="57150">
            <a:solidFill>
              <a:srgbClr val="FF0000"/>
            </a:solidFill>
            <a:round/>
            <a:headEnd/>
            <a:tailEnd type="triangle" w="med" len="med"/>
          </a:ln>
        </p:spPr>
        <p:txBody>
          <a:bodyPr/>
          <a:lstStyle/>
          <a:p>
            <a:endParaRPr lang="en-US"/>
          </a:p>
        </p:txBody>
      </p:sp>
      <p:sp>
        <p:nvSpPr>
          <p:cNvPr id="15365" name="Line 8"/>
          <p:cNvSpPr>
            <a:spLocks noChangeShapeType="1"/>
          </p:cNvSpPr>
          <p:nvPr/>
        </p:nvSpPr>
        <p:spPr bwMode="auto">
          <a:xfrm>
            <a:off x="914400" y="3276600"/>
            <a:ext cx="4038600" cy="0"/>
          </a:xfrm>
          <a:prstGeom prst="line">
            <a:avLst/>
          </a:prstGeom>
          <a:noFill/>
          <a:ln w="38100">
            <a:solidFill>
              <a:srgbClr val="FF0000"/>
            </a:solidFill>
            <a:round/>
            <a:headEnd/>
            <a:tailEn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5" cstate="print"/>
          <a:srcRect l="12857" t="43697" r="2000" b="27905"/>
          <a:stretch>
            <a:fillRect/>
          </a:stretch>
        </p:blipFill>
        <p:spPr bwMode="auto">
          <a:xfrm>
            <a:off x="304800" y="990600"/>
            <a:ext cx="8610600" cy="5334000"/>
          </a:xfrm>
          <a:prstGeom prst="rect">
            <a:avLst/>
          </a:prstGeom>
          <a:noFill/>
          <a:ln w="9525">
            <a:noFill/>
            <a:miter lim="800000"/>
            <a:headEnd/>
            <a:tailEnd/>
          </a:ln>
        </p:spPr>
      </p:pic>
      <p:sp>
        <p:nvSpPr>
          <p:cNvPr id="16387" name="Line 5"/>
          <p:cNvSpPr>
            <a:spLocks noChangeShapeType="1"/>
          </p:cNvSpPr>
          <p:nvPr/>
        </p:nvSpPr>
        <p:spPr bwMode="auto">
          <a:xfrm>
            <a:off x="381000" y="1676400"/>
            <a:ext cx="3124200" cy="0"/>
          </a:xfrm>
          <a:prstGeom prst="line">
            <a:avLst/>
          </a:prstGeom>
          <a:noFill/>
          <a:ln w="38100">
            <a:solidFill>
              <a:srgbClr val="FF0000"/>
            </a:solidFill>
            <a:round/>
            <a:headEnd/>
            <a:tailEnd/>
          </a:ln>
        </p:spPr>
        <p:txBody>
          <a:bodyPr/>
          <a:lstStyle/>
          <a:p>
            <a:endParaRPr lang="en-US"/>
          </a:p>
        </p:txBody>
      </p:sp>
      <p:sp>
        <p:nvSpPr>
          <p:cNvPr id="16388" name="Line 9"/>
          <p:cNvSpPr>
            <a:spLocks noChangeShapeType="1"/>
          </p:cNvSpPr>
          <p:nvPr/>
        </p:nvSpPr>
        <p:spPr bwMode="auto">
          <a:xfrm>
            <a:off x="762000" y="3581400"/>
            <a:ext cx="304800" cy="0"/>
          </a:xfrm>
          <a:prstGeom prst="line">
            <a:avLst/>
          </a:prstGeom>
          <a:noFill/>
          <a:ln w="28575">
            <a:solidFill>
              <a:srgbClr val="FF0000"/>
            </a:solidFill>
            <a:round/>
            <a:headEnd/>
            <a:tailEnd/>
          </a:ln>
        </p:spPr>
        <p:txBody>
          <a:bodyPr/>
          <a:lstStyle/>
          <a:p>
            <a:endParaRPr lang="en-US"/>
          </a:p>
        </p:txBody>
      </p:sp>
      <p:sp>
        <p:nvSpPr>
          <p:cNvPr id="16389" name="Line 10"/>
          <p:cNvSpPr>
            <a:spLocks noChangeShapeType="1"/>
          </p:cNvSpPr>
          <p:nvPr/>
        </p:nvSpPr>
        <p:spPr bwMode="auto">
          <a:xfrm>
            <a:off x="7543800" y="4495800"/>
            <a:ext cx="1295400" cy="0"/>
          </a:xfrm>
          <a:prstGeom prst="line">
            <a:avLst/>
          </a:prstGeom>
          <a:noFill/>
          <a:ln w="28575">
            <a:solidFill>
              <a:srgbClr val="FF0000"/>
            </a:solidFill>
            <a:round/>
            <a:headEnd/>
            <a:tailEnd/>
          </a:ln>
        </p:spPr>
        <p:txBody>
          <a:bodyPr/>
          <a:lstStyle/>
          <a:p>
            <a:endParaRPr lang="en-US"/>
          </a:p>
        </p:txBody>
      </p:sp>
      <p:sp>
        <p:nvSpPr>
          <p:cNvPr id="16390" name="Rectangle 11"/>
          <p:cNvSpPr>
            <a:spLocks noChangeArrowheads="1"/>
          </p:cNvSpPr>
          <p:nvPr/>
        </p:nvSpPr>
        <p:spPr bwMode="auto">
          <a:xfrm>
            <a:off x="304800" y="1752600"/>
            <a:ext cx="533400" cy="381000"/>
          </a:xfrm>
          <a:prstGeom prst="rect">
            <a:avLst/>
          </a:prstGeom>
          <a:noFill/>
          <a:ln w="28575">
            <a:solidFill>
              <a:srgbClr val="FF0000"/>
            </a:solidFill>
            <a:miter lim="800000"/>
            <a:headEnd/>
            <a:tailEnd/>
          </a:ln>
        </p:spPr>
        <p:txBody>
          <a:bodyPr wrap="none" anchor="ctr"/>
          <a:lstStyle/>
          <a:p>
            <a:pPr eaLnBrk="1" hangingPunct="1"/>
            <a:endParaRPr lang="en-US"/>
          </a:p>
        </p:txBody>
      </p:sp>
      <p:sp>
        <p:nvSpPr>
          <p:cNvPr id="16391" name="Oval 12"/>
          <p:cNvSpPr>
            <a:spLocks noChangeArrowheads="1"/>
          </p:cNvSpPr>
          <p:nvPr/>
        </p:nvSpPr>
        <p:spPr bwMode="auto">
          <a:xfrm>
            <a:off x="304800" y="2895600"/>
            <a:ext cx="152400" cy="152400"/>
          </a:xfrm>
          <a:prstGeom prst="ellipse">
            <a:avLst/>
          </a:prstGeom>
          <a:solidFill>
            <a:srgbClr val="FF0000"/>
          </a:solidFill>
          <a:ln w="9525">
            <a:solidFill>
              <a:schemeClr val="tx1"/>
            </a:solidFill>
            <a:round/>
            <a:headEnd/>
            <a:tailEnd/>
          </a:ln>
        </p:spPr>
        <p:txBody>
          <a:bodyPr wrap="none" anchor="ctr"/>
          <a:lstStyle/>
          <a:p>
            <a:pPr eaLnBrk="1" hangingPunct="1"/>
            <a:endParaRPr lang="en-US"/>
          </a:p>
        </p:txBody>
      </p:sp>
      <p:sp>
        <p:nvSpPr>
          <p:cNvPr id="16392" name="Oval 13"/>
          <p:cNvSpPr>
            <a:spLocks noChangeArrowheads="1"/>
          </p:cNvSpPr>
          <p:nvPr/>
        </p:nvSpPr>
        <p:spPr bwMode="auto">
          <a:xfrm>
            <a:off x="304800" y="4114800"/>
            <a:ext cx="152400" cy="152400"/>
          </a:xfrm>
          <a:prstGeom prst="ellipse">
            <a:avLst/>
          </a:prstGeom>
          <a:solidFill>
            <a:srgbClr val="FF0000"/>
          </a:solidFill>
          <a:ln w="9525">
            <a:solidFill>
              <a:schemeClr val="tx1"/>
            </a:solidFill>
            <a:round/>
            <a:headEnd/>
            <a:tailEnd/>
          </a:ln>
        </p:spPr>
        <p:txBody>
          <a:bodyPr wrap="none" anchor="ctr"/>
          <a:lstStyle/>
          <a:p>
            <a:pPr eaLnBrk="1" hangingPunct="1"/>
            <a:endParaRPr lang="en-US"/>
          </a:p>
        </p:txBody>
      </p:sp>
      <p:sp>
        <p:nvSpPr>
          <p:cNvPr id="16393" name="Line 14"/>
          <p:cNvSpPr>
            <a:spLocks noChangeShapeType="1"/>
          </p:cNvSpPr>
          <p:nvPr/>
        </p:nvSpPr>
        <p:spPr bwMode="auto">
          <a:xfrm>
            <a:off x="1905000" y="3276600"/>
            <a:ext cx="304800" cy="0"/>
          </a:xfrm>
          <a:prstGeom prst="line">
            <a:avLst/>
          </a:prstGeom>
          <a:noFill/>
          <a:ln w="28575">
            <a:solidFill>
              <a:srgbClr val="FF0000"/>
            </a:solidFill>
            <a:round/>
            <a:headEnd/>
            <a:tailEnd/>
          </a:ln>
        </p:spPr>
        <p:txBody>
          <a:bodyPr/>
          <a:lstStyle/>
          <a:p>
            <a:endParaRPr lang="en-US"/>
          </a:p>
        </p:txBody>
      </p:sp>
      <p:sp>
        <p:nvSpPr>
          <p:cNvPr id="16394" name="Line 15"/>
          <p:cNvSpPr>
            <a:spLocks noChangeShapeType="1"/>
          </p:cNvSpPr>
          <p:nvPr/>
        </p:nvSpPr>
        <p:spPr bwMode="auto">
          <a:xfrm>
            <a:off x="1676400" y="4495800"/>
            <a:ext cx="228600" cy="0"/>
          </a:xfrm>
          <a:prstGeom prst="line">
            <a:avLst/>
          </a:prstGeom>
          <a:noFill/>
          <a:ln w="28575">
            <a:solidFill>
              <a:srgbClr val="FF0000"/>
            </a:solidFill>
            <a:round/>
            <a:headEnd/>
            <a:tailEnd/>
          </a:ln>
        </p:spPr>
        <p:txBody>
          <a:bodyPr/>
          <a:lstStyle/>
          <a:p>
            <a:endParaRPr lang="en-US"/>
          </a:p>
        </p:txBody>
      </p:sp>
      <p:sp>
        <p:nvSpPr>
          <p:cNvPr id="94224" name="Rectangle 16"/>
          <p:cNvSpPr>
            <a:spLocks noGrp="1" noChangeArrowheads="1"/>
          </p:cNvSpPr>
          <p:nvPr>
            <p:ph type="title" idx="4294967295"/>
            <p:custDataLst>
              <p:tags r:id="rId2"/>
            </p:custDataLst>
          </p:nvPr>
        </p:nvSpPr>
        <p:spPr>
          <a:xfrm>
            <a:off x="471488" y="317500"/>
            <a:ext cx="8215312" cy="795338"/>
          </a:xfrm>
        </p:spPr>
        <p:txBody>
          <a:bodyPr/>
          <a:lstStyle/>
          <a:p>
            <a:pPr eaLnBrk="1" hangingPunct="1">
              <a:defRPr/>
            </a:pPr>
            <a:r>
              <a:rPr lang="en-US" b="1" i="1">
                <a:solidFill>
                  <a:schemeClr val="hlink"/>
                </a:solidFill>
                <a:effectLst>
                  <a:outerShdw blurRad="38100" dist="38100" dir="2700000" algn="tl">
                    <a:srgbClr val="C0C0C0"/>
                  </a:outerShdw>
                </a:effectLst>
                <a:latin typeface="Times New Roman" pitchFamily="18" charset="0"/>
              </a:rPr>
              <a:t>ANSWERS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5" cstate="print"/>
          <a:srcRect l="12857" t="43697" r="2000" b="27905"/>
          <a:stretch>
            <a:fillRect/>
          </a:stretch>
        </p:blipFill>
        <p:spPr bwMode="auto">
          <a:xfrm>
            <a:off x="304800" y="1752600"/>
            <a:ext cx="8610600" cy="4572000"/>
          </a:xfrm>
          <a:prstGeom prst="rect">
            <a:avLst/>
          </a:prstGeom>
          <a:noFill/>
          <a:ln w="9525">
            <a:noFill/>
            <a:miter lim="800000"/>
            <a:headEnd/>
            <a:tailEnd/>
          </a:ln>
        </p:spPr>
      </p:pic>
      <p:sp>
        <p:nvSpPr>
          <p:cNvPr id="17411" name="Line 3"/>
          <p:cNvSpPr>
            <a:spLocks noChangeShapeType="1"/>
          </p:cNvSpPr>
          <p:nvPr/>
        </p:nvSpPr>
        <p:spPr bwMode="auto">
          <a:xfrm>
            <a:off x="304800" y="2286000"/>
            <a:ext cx="3276600" cy="0"/>
          </a:xfrm>
          <a:prstGeom prst="line">
            <a:avLst/>
          </a:prstGeom>
          <a:noFill/>
          <a:ln w="38100">
            <a:solidFill>
              <a:srgbClr val="FF0000"/>
            </a:solidFill>
            <a:round/>
            <a:headEnd/>
            <a:tailEnd/>
          </a:ln>
        </p:spPr>
        <p:txBody>
          <a:bodyPr/>
          <a:lstStyle/>
          <a:p>
            <a:endParaRPr lang="en-US"/>
          </a:p>
        </p:txBody>
      </p:sp>
      <p:sp>
        <p:nvSpPr>
          <p:cNvPr id="17412" name="Line 9"/>
          <p:cNvSpPr>
            <a:spLocks noChangeShapeType="1"/>
          </p:cNvSpPr>
          <p:nvPr/>
        </p:nvSpPr>
        <p:spPr bwMode="auto">
          <a:xfrm>
            <a:off x="1905000" y="3733800"/>
            <a:ext cx="304800" cy="0"/>
          </a:xfrm>
          <a:prstGeom prst="line">
            <a:avLst/>
          </a:prstGeom>
          <a:noFill/>
          <a:ln w="28575">
            <a:solidFill>
              <a:srgbClr val="33CC33"/>
            </a:solidFill>
            <a:round/>
            <a:headEnd/>
            <a:tailEnd/>
          </a:ln>
        </p:spPr>
        <p:txBody>
          <a:bodyPr/>
          <a:lstStyle/>
          <a:p>
            <a:endParaRPr lang="en-US"/>
          </a:p>
        </p:txBody>
      </p:sp>
      <p:sp>
        <p:nvSpPr>
          <p:cNvPr id="17413" name="Line 10"/>
          <p:cNvSpPr>
            <a:spLocks noChangeShapeType="1"/>
          </p:cNvSpPr>
          <p:nvPr/>
        </p:nvSpPr>
        <p:spPr bwMode="auto">
          <a:xfrm>
            <a:off x="1676400" y="4800600"/>
            <a:ext cx="228600" cy="0"/>
          </a:xfrm>
          <a:prstGeom prst="line">
            <a:avLst/>
          </a:prstGeom>
          <a:noFill/>
          <a:ln w="28575">
            <a:solidFill>
              <a:srgbClr val="33CC33"/>
            </a:solidFill>
            <a:round/>
            <a:headEnd/>
            <a:tailEnd/>
          </a:ln>
        </p:spPr>
        <p:txBody>
          <a:bodyPr/>
          <a:lstStyle/>
          <a:p>
            <a:endParaRPr lang="en-US"/>
          </a:p>
        </p:txBody>
      </p:sp>
      <p:sp>
        <p:nvSpPr>
          <p:cNvPr id="98315" name="Rectangle 11"/>
          <p:cNvSpPr>
            <a:spLocks noGrp="1" noChangeArrowheads="1"/>
          </p:cNvSpPr>
          <p:nvPr>
            <p:ph type="title" idx="4294967295"/>
            <p:custDataLst>
              <p:tags r:id="rId2"/>
            </p:custDataLst>
          </p:nvPr>
        </p:nvSpPr>
        <p:spPr>
          <a:xfrm>
            <a:off x="471488" y="317500"/>
            <a:ext cx="8215312" cy="795338"/>
          </a:xfrm>
        </p:spPr>
        <p:txBody>
          <a:bodyPr/>
          <a:lstStyle/>
          <a:p>
            <a:pPr eaLnBrk="1" hangingPunct="1">
              <a:defRPr/>
            </a:pPr>
            <a:r>
              <a:rPr lang="en-US" b="1" i="1">
                <a:solidFill>
                  <a:schemeClr val="hlink"/>
                </a:solidFill>
                <a:effectLst>
                  <a:outerShdw blurRad="38100" dist="38100" dir="2700000" algn="tl">
                    <a:srgbClr val="C0C0C0"/>
                  </a:outerShdw>
                </a:effectLst>
                <a:latin typeface="Times New Roman" pitchFamily="18" charset="0"/>
              </a:rPr>
              <a:t>ANSWERS</a:t>
            </a:r>
          </a:p>
        </p:txBody>
      </p:sp>
      <p:sp>
        <p:nvSpPr>
          <p:cNvPr id="17415" name="Rectangle 12"/>
          <p:cNvSpPr>
            <a:spLocks noChangeArrowheads="1"/>
          </p:cNvSpPr>
          <p:nvPr/>
        </p:nvSpPr>
        <p:spPr bwMode="auto">
          <a:xfrm>
            <a:off x="3276600" y="5715000"/>
            <a:ext cx="2819400" cy="533400"/>
          </a:xfrm>
          <a:prstGeom prst="rect">
            <a:avLst/>
          </a:prstGeom>
          <a:noFill/>
          <a:ln w="38100">
            <a:solidFill>
              <a:srgbClr val="FF0000"/>
            </a:solidFill>
            <a:miter lim="800000"/>
            <a:headEnd/>
            <a:tailEnd/>
          </a:ln>
        </p:spPr>
        <p:txBody>
          <a:bodyPr wrap="none" anchor="ctr"/>
          <a:lstStyle/>
          <a:p>
            <a:pPr eaLnBrk="1" hangingPunct="1"/>
            <a:endParaRPr lang="en-US"/>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UaW1lcyBOZXcgUm9tYW4sMTIsZmFsc2UsZmFsc2UsZmFsc2UiLz4NCgk8L2JyYW5kaW5nPg0KCTxjb2xvcnM+DQoJCTx1aWNvbG9yIG5hbWU9InByaW1hcnkiIHZhbHVlPSIweDAwMDAwMCIvPg0KCQk8dWljb2xvciBuYW1lPSJnbG93IiB2YWx1ZT0iMHhGRjAwMDAiLz4NCgkJPHVpY29sb3IgbmFtZT0idGV4dCIgdmFsdWU9IjB4RkZGRkZGIi8+DQoJCTx1aWNvbG9yIG5hbWU9ImxpZ2h0IiB2YWx1ZT0iMHg0RTVENjAiLz4NCgkJPHVpY29sb3IgbmFtZT0ic2hhZG93IiB2YWx1ZT0iMHgwMDAwMDAiLz4NCgkJPHVpY29sb3IgbmFtZT0iYmFja2dyb3VuZCIgdmFsdWU9IjB4RkYwMDAw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0cnVlIi8+DQoJCTx1aXNob3cgbmFtZT0iY29tcGFueWxvZ28iIHZhbHVlPSJmYWxzZSIvPg0KCQk8dWlzaG93IG5hbWU9InNpZGViYXIiIHZhbHVlPSJ0cnVlIi8+DQoJCTx1aXNob3cgbmFtZT0ib3V0bGluZSIgdmFsdWU9ImZhbHN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mYWxzZSIvPg0KCQk8dWlzaG93IG5hbWU9ImFsd2F5c1NjcnVuY2giIHZhbHVlPSJ0cnVlIi8+DQoJCTx1aXNob3cgbmFtZT0iaW5pdGlhbGRpc3BsYXltb2RlaXNub3JtYWwiIHZhbHVlPSJ0cnVlIi8+DQoJCTx1aXJlcGxhY2UgbmFtZT0ibG9nbyIgdmFsdWU9IiIvPg0KCQk8dWlyZXBsYWNlIG5hbWU9ImJnaW1hZ2UiIHZhbHVlPSIiLz4NCgkJPHVpcmVwbGFjZSBuYW1lPSJpbml0aWFsdGFiIiB2YWx1ZT0ibm90ZXM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UPDATED ssa 9-2-2009&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1&quot; value=&quot;e-Colorado&quot;/&gt;&lt;property id=&quot;20192&quot; value=&quot;http://connect.e-colorado.org&quot;/&gt;&lt;property id=&quot;20224&quot; value=&quot;C:\Documents and Settings\pikep\My Documents\My Adobe Presentations\UPDATED ssa 9-2-2009&quot;/&gt;&lt;property id=&quot;20250&quot; value=&quot;0&quot;/&gt;&lt;property id=&quot;20251&quot; value=&quot;0&quot;/&gt;&lt;property id=&quot;20259&quot; value=&quot;1&quot;/&gt;&lt;property id=&quot;20262&quot; value=&quot;71619&quot;/&gt;&lt;object type=&quot;8&quot; unique_id=&quot;10002&quot;&gt;&lt;/object&gt;&lt;object type=&quot;2&quot; unique_id=&quot;10003&quot;&gt;&lt;object type=&quot;3&quot; unique_id=&quot;10004&quot;&gt;&lt;property id=&quot;20148&quot; value=&quot;5&quot;/&gt;&lt;property id=&quot;20300&quot; value=&quot;Slide 1 - &amp;quot;Social Security Administration &amp;#x0D;&amp;#x0A;Disability Benefits at Age 18&amp;quot;&quot;/&gt;&lt;property id=&quot;20307&quot; value=&quot;369&quot;/&gt;&lt;property id=&quot;20309&quot; value=&quot;-1&quot;/&gt;&lt;/object&gt;&lt;object type=&quot;3&quot; unique_id=&quot;10006&quot;&gt;&lt;property id=&quot;20148&quot; value=&quot;5&quot;/&gt;&lt;property id=&quot;20300&quot; value=&quot;Slide 3 - &amp;quot;Session Objectives&amp;quot;&quot;/&gt;&lt;property id=&quot;20307&quot; value=&quot;371&quot;/&gt;&lt;property id=&quot;20309&quot; value=&quot;-1&quot;/&gt;&lt;/object&gt;&lt;object type=&quot;3&quot; unique_id=&quot;10007&quot;&gt;&lt;property id=&quot;20148&quot; value=&quot;5&quot;/&gt;&lt;property id=&quot;20300&quot; value=&quot;Slide 5 - &amp;quot;Youth  with  Disability&amp;quot;&quot;/&gt;&lt;property id=&quot;20307&quot; value=&quot;256&quot;/&gt;&lt;property id=&quot;20309&quot; value=&quot;-1&quot;/&gt;&lt;/object&gt;&lt;object type=&quot;3&quot; unique_id=&quot;10008&quot;&gt;&lt;property id=&quot;20148&quot; value=&quot;5&quot;/&gt;&lt;property id=&quot;20300&quot; value=&quot;Slide 6&quot;/&gt;&lt;property id=&quot;20307&quot; value=&quot;303&quot;/&gt;&lt;property id=&quot;20309&quot; value=&quot;-1&quot;/&gt;&lt;/object&gt;&lt;object type=&quot;3&quot; unique_id=&quot;10009&quot;&gt;&lt;property id=&quot;20148&quot; value=&quot;5&quot;/&gt;&lt;property id=&quot;20300&quot; value=&quot;Slide 7&quot;/&gt;&lt;property id=&quot;20307&quot; value=&quot;363&quot;/&gt;&lt;property id=&quot;20309&quot; value=&quot;-1&quot;/&gt;&lt;/object&gt;&lt;object type=&quot;3&quot; unique_id=&quot;10010&quot;&gt;&lt;property id=&quot;20148&quot; value=&quot;5&quot;/&gt;&lt;property id=&quot;20300&quot; value=&quot;Slide 8&quot;/&gt;&lt;property id=&quot;20307&quot; value=&quot;305&quot;/&gt;&lt;property id=&quot;20309&quot; value=&quot;-1&quot;/&gt;&lt;/object&gt;&lt;object type=&quot;3&quot; unique_id=&quot;10011&quot;&gt;&lt;property id=&quot;20148&quot; value=&quot;5&quot;/&gt;&lt;property id=&quot;20300&quot; value=&quot;Slide 9&quot;/&gt;&lt;property id=&quot;20307&quot; value=&quot;306&quot;/&gt;&lt;property id=&quot;20309&quot; value=&quot;-1&quot;/&gt;&lt;/object&gt;&lt;object type=&quot;3&quot; unique_id=&quot;10012&quot;&gt;&lt;property id=&quot;20148&quot; value=&quot;5&quot;/&gt;&lt;property id=&quot;20300&quot; value=&quot;Slide 10 - &amp;quot;QUESTIONS?&amp;quot;&quot;/&gt;&lt;property id=&quot;20307&quot; value=&quot;307&quot;/&gt;&lt;property id=&quot;20309&quot; value=&quot;-1&quot;/&gt;&lt;/object&gt;&lt;object type=&quot;3&quot; unique_id=&quot;10013&quot;&gt;&lt;property id=&quot;20148&quot; value=&quot;5&quot;/&gt;&lt;property id=&quot;20300&quot; value=&quot;Slide 11 - &amp;quot;ANSWERS&amp;quot;&quot;/&gt;&lt;property id=&quot;20307&quot; value=&quot;308&quot;/&gt;&lt;property id=&quot;20309&quot; value=&quot;-1&quot;/&gt;&lt;/object&gt;&lt;object type=&quot;3&quot; unique_id=&quot;10014&quot;&gt;&lt;property id=&quot;20148&quot; value=&quot;5&quot;/&gt;&lt;property id=&quot;20300&quot; value=&quot;Slide 12 - &amp;quot;ANSWERS&amp;quot;&quot;/&gt;&lt;property id=&quot;20307&quot; value=&quot;309&quot;/&gt;&lt;property id=&quot;20309&quot; value=&quot;-1&quot;/&gt;&lt;/object&gt;&lt;object type=&quot;3&quot; unique_id=&quot;10015&quot;&gt;&lt;property id=&quot;20148&quot; value=&quot;5&quot;/&gt;&lt;property id=&quot;20300&quot; value=&quot;Slide 13 - &amp;quot;Supplemental Security Income (S.S.I.)&amp;#x0D;&amp;#x0A;Definition of Disability&amp;quot;&quot;/&gt;&lt;property id=&quot;20307&quot; value=&quot;311&quot;/&gt;&lt;property id=&quot;20309&quot; value=&quot;-1&quot;/&gt;&lt;/object&gt;&lt;object type=&quot;3&quot; unique_id=&quot;10017&quot;&gt;&lt;property id=&quot;20148&quot; value=&quot;5&quot;/&gt;&lt;property id=&quot;20300&quot; value=&quot;Slide 14 - &amp;quot;S.S.I.&amp;#x0D;&amp;#x0A;Supplemental Security Income&amp;quot;&quot;/&gt;&lt;property id=&quot;20307&quot; value=&quot;315&quot;/&gt;&lt;property id=&quot;20309&quot; value=&quot;-1&quot;/&gt;&lt;/object&gt;&lt;object type=&quot;3&quot; unique_id=&quot;10018&quot;&gt;&lt;property id=&quot;20148&quot; value=&quot;5&quot;/&gt;&lt;property id=&quot;20300&quot; value=&quot;Slide 15 - &amp;quot;S.S.I.&amp;#x0D;&amp;#x0A;Supplemental Security Income&amp;quot;&quot;/&gt;&lt;property id=&quot;20307&quot; value=&quot;316&quot;/&gt;&lt;property id=&quot;20309&quot; value=&quot;-1&quot;/&gt;&lt;/object&gt;&lt;object type=&quot;3&quot; unique_id=&quot;10019&quot;&gt;&lt;property id=&quot;20148&quot; value=&quot;5&quot;/&gt;&lt;property id=&quot;20300&quot; value=&quot;Slide 16 - &amp;quot;S.S.I. &amp;#x0D;&amp;#x0A;Limited Income &amp;amp; Resources&amp;quot;&quot;/&gt;&lt;property id=&quot;20307&quot; value=&quot;317&quot;/&gt;&lt;property id=&quot;20309&quot; value=&quot;-1&quot;/&gt;&lt;/object&gt;&lt;object type=&quot;3&quot; unique_id=&quot;10020&quot;&gt;&lt;property id=&quot;20148&quot; value=&quot;5&quot;/&gt;&lt;property id=&quot;20300&quot; value=&quot;Slide 17 - &amp;quot;S.S.I. &amp;#x0D;&amp;#x0A;Income also includes…&amp;quot;&quot;/&gt;&lt;property id=&quot;20307&quot; value=&quot;331&quot;/&gt;&lt;property id=&quot;20309&quot; value=&quot;-1&quot;/&gt;&lt;/object&gt;&lt;object type=&quot;3&quot; unique_id=&quot;10021&quot;&gt;&lt;property id=&quot;20148&quot; value=&quot;5&quot;/&gt;&lt;property id=&quot;20300&quot; value=&quot;Slide 18 - &amp;quot;S.S.I. &amp;#x0D;&amp;#x0A;Resources&amp;amp;#x09;&amp;quot;&quot;/&gt;&lt;property id=&quot;20307&quot; value=&quot;282&quot;/&gt;&lt;property id=&quot;20309&quot; value=&quot;-1&quot;/&gt;&lt;/object&gt;&lt;object type=&quot;3&quot; unique_id=&quot;10022&quot;&gt;&lt;property id=&quot;20148&quot; value=&quot;5&quot;/&gt;&lt;property id=&quot;20300&quot; value=&quot;Slide 19 - &amp;quot;                  S.S.I. &amp;#x0D;&amp;#x0A;                Income&amp;amp;#x09;&amp;quot;&quot;/&gt;&lt;property id=&quot;20307&quot; value=&quot;281&quot;/&gt;&lt;property id=&quot;20309&quot; value=&quot;-1&quot;/&gt;&lt;/object&gt;&lt;object type=&quot;3&quot; unique_id=&quot;10023&quot;&gt;&lt;property id=&quot;20148&quot; value=&quot;5&quot;/&gt;&lt;property id=&quot;20300&quot; value=&quot;Slide 20 - &amp;quot;S.S.I.&amp;#x0D;&amp;#x0A; Age 18 Redetermination&amp;quot;&quot;/&gt;&lt;property id=&quot;20307&quot; value=&quot;318&quot;/&gt;&lt;property id=&quot;20309&quot; value=&quot;-1&quot;/&gt;&lt;/object&gt;&lt;object type=&quot;3&quot; unique_id=&quot;10024&quot;&gt;&lt;property id=&quot;20148&quot; value=&quot;5&quot;/&gt;&lt;property id=&quot;20300&quot; value=&quot;Slide 21 - &amp;quot;S.S.I.&amp;#x0D;&amp;#x0A;Supplemental Security Income&amp;quot;&quot;/&gt;&lt;property id=&quot;20307&quot; value=&quot;314&quot;/&gt;&lt;property id=&quot;20309&quot; value=&quot;-1&quot;/&gt;&lt;/object&gt;&lt;object type=&quot;3&quot; unique_id=&quot;10025&quot;&gt;&lt;property id=&quot;20148&quot; value=&quot;5&quot;/&gt;&lt;property id=&quot;20300&quot; value=&quot;Slide 22&quot;/&gt;&lt;property id=&quot;20307&quot; value=&quot;319&quot;/&gt;&lt;property id=&quot;20309&quot; value=&quot;-1&quot;/&gt;&lt;/object&gt;&lt;object type=&quot;3&quot; unique_id=&quot;10026&quot;&gt;&lt;property id=&quot;20148&quot; value=&quot;5&quot;/&gt;&lt;property id=&quot;20300&quot; value=&quot;Slide 23&quot;/&gt;&lt;property id=&quot;20307&quot; value=&quot;321&quot;/&gt;&lt;property id=&quot;20309&quot; value=&quot;-1&quot;/&gt;&lt;/object&gt;&lt;object type=&quot;3&quot; unique_id=&quot;10027&quot;&gt;&lt;property id=&quot;20148&quot; value=&quot;5&quot;/&gt;&lt;property id=&quot;20300&quot; value=&quot;Slide 24 - &amp;quot;Begin Disability Process&amp;quot;&quot;/&gt;&lt;property id=&quot;20307&quot; value=&quot;322&quot;/&gt;&lt;property id=&quot;20309&quot; value=&quot;-1&quot;/&gt;&lt;/object&gt;&lt;object type=&quot;3&quot; unique_id=&quot;10028&quot;&gt;&lt;property id=&quot;20148&quot; value=&quot;5&quot;/&gt;&lt;property id=&quot;20300&quot; value=&quot;Slide 25&quot;/&gt;&lt;property id=&quot;20307&quot; value=&quot;338&quot;/&gt;&lt;property id=&quot;20309&quot; value=&quot;-1&quot;/&gt;&lt;/object&gt;&lt;object type=&quot;3&quot; unique_id=&quot;10029&quot;&gt;&lt;property id=&quot;20148&quot; value=&quot;5&quot;/&gt;&lt;property id=&quot;20300&quot; value=&quot;Slide 26&quot;/&gt;&lt;property id=&quot;20307&quot; value=&quot;339&quot;/&gt;&lt;property id=&quot;20309&quot; value=&quot;-1&quot;/&gt;&lt;/object&gt;&lt;object type=&quot;3&quot; unique_id=&quot;10033&quot;&gt;&lt;property id=&quot;20148&quot; value=&quot;5&quot;/&gt;&lt;property id=&quot;20300&quot; value=&quot;Slide 27&quot;/&gt;&lt;property id=&quot;20307&quot; value=&quot;360&quot;/&gt;&lt;property id=&quot;20309&quot; value=&quot;-1&quot;/&gt;&lt;/object&gt;&lt;object type=&quot;3&quot; unique_id=&quot;10034&quot;&gt;&lt;property id=&quot;20148&quot; value=&quot;5&quot;/&gt;&lt;property id=&quot;20300&quot; value=&quot;Slide 28&quot;/&gt;&lt;property id=&quot;20307&quot; value=&quot;344&quot;/&gt;&lt;property id=&quot;20309&quot; value=&quot;-1&quot;/&gt;&lt;/object&gt;&lt;object type=&quot;3&quot; unique_id=&quot;10035&quot;&gt;&lt;property id=&quot;20148&quot; value=&quot;5&quot;/&gt;&lt;property id=&quot;20300&quot; value=&quot;Slide 29&quot;/&gt;&lt;property id=&quot;20307&quot; value=&quot;345&quot;/&gt;&lt;property id=&quot;20309&quot; value=&quot;-1&quot;/&gt;&lt;/object&gt;&lt;object type=&quot;3&quot; unique_id=&quot;10036&quot;&gt;&lt;property id=&quot;20148&quot; value=&quot;5&quot;/&gt;&lt;property id=&quot;20300&quot; value=&quot;Slide 30&quot;/&gt;&lt;property id=&quot;20307&quot; value=&quot;347&quot;/&gt;&lt;property id=&quot;20309&quot; value=&quot;-1&quot;/&gt;&lt;/object&gt;&lt;object type=&quot;3&quot; unique_id=&quot;10039&quot;&gt;&lt;property id=&quot;20148&quot; value=&quot;5&quot;/&gt;&lt;property id=&quot;20300&quot; value=&quot;Slide 31&quot;/&gt;&lt;property id=&quot;20307&quot; value=&quot;267&quot;/&gt;&lt;property id=&quot;20309&quot; value=&quot;-1&quot;/&gt;&lt;/object&gt;&lt;object type=&quot;3&quot; unique_id=&quot;10041&quot;&gt;&lt;property id=&quot;20148&quot; value=&quot;5&quot;/&gt;&lt;property id=&quot;20300&quot; value=&quot;Slide 32&quot;/&gt;&lt;property id=&quot;20307&quot; value=&quot;348&quot;/&gt;&lt;property id=&quot;20309&quot; value=&quot;-1&quot;/&gt;&lt;/object&gt;&lt;object type=&quot;3&quot; unique_id=&quot;10042&quot;&gt;&lt;property id=&quot;20148&quot; value=&quot;5&quot;/&gt;&lt;property id=&quot;20300&quot; value=&quot;Slide 33&quot;/&gt;&lt;property id=&quot;20307&quot; value=&quot;268&quot;/&gt;&lt;property id=&quot;20309&quot; value=&quot;-1&quot;/&gt;&lt;/object&gt;&lt;object type=&quot;3&quot; unique_id=&quot;10044&quot;&gt;&lt;property id=&quot;20148&quot; value=&quot;5&quot;/&gt;&lt;property id=&quot;20300&quot; value=&quot;Slide 34&quot;/&gt;&lt;property id=&quot;20307&quot; value=&quot;270&quot;/&gt;&lt;property id=&quot;20309&quot; value=&quot;-1&quot;/&gt;&lt;/object&gt;&lt;object type=&quot;3&quot; unique_id=&quot;10045&quot;&gt;&lt;property id=&quot;20148&quot; value=&quot;5&quot;/&gt;&lt;property id=&quot;20300&quot; value=&quot;Slide 35 - &amp;quot;SSA Disability Tips&amp;quot;&quot;/&gt;&lt;property id=&quot;20307&quot; value=&quot;350&quot;/&gt;&lt;property id=&quot;20309&quot; value=&quot;-1&quot;/&gt;&lt;/object&gt;&lt;object type=&quot;3&quot; unique_id=&quot;10046&quot;&gt;&lt;property id=&quot;20148&quot; value=&quot;5&quot;/&gt;&lt;property id=&quot;20300&quot; value=&quot;Slide 36 - &amp;quot;Blue Book &amp;quot;&quot;/&gt;&lt;property id=&quot;20307&quot; value=&quot;351&quot;/&gt;&lt;property id=&quot;20309&quot; value=&quot;-1&quot;/&gt;&lt;/object&gt;&lt;object type=&quot;3&quot; unique_id=&quot;10047&quot;&gt;&lt;property id=&quot;20148&quot; value=&quot;5&quot;/&gt;&lt;property id=&quot;20300&quot; value=&quot;Slide 37&quot;/&gt;&lt;property id=&quot;20307&quot; value=&quot;352&quot;/&gt;&lt;property id=&quot;20309&quot; value=&quot;-1&quot;/&gt;&lt;/object&gt;&lt;object type=&quot;3&quot; unique_id=&quot;10048&quot;&gt;&lt;property id=&quot;20148&quot; value=&quot;5&quot;/&gt;&lt;property id=&quot;20300&quot; value=&quot;Slide 38&quot;/&gt;&lt;property id=&quot;20307&quot; value=&quot;353&quot;/&gt;&lt;property id=&quot;20309&quot; value=&quot;-1&quot;/&gt;&lt;/object&gt;&lt;object type=&quot;3&quot; unique_id=&quot;10049&quot;&gt;&lt;property id=&quot;20148&quot; value=&quot;5&quot;/&gt;&lt;property id=&quot;20300&quot; value=&quot;Slide 39&quot;/&gt;&lt;property id=&quot;20307&quot; value=&quot;349&quot;/&gt;&lt;property id=&quot;20309&quot; value=&quot;-1&quot;/&gt;&lt;/object&gt;&lt;object type=&quot;3&quot; unique_id=&quot;10053&quot;&gt;&lt;property id=&quot;20148&quot; value=&quot;5&quot;/&gt;&lt;property id=&quot;20300&quot; value=&quot;Slide 40 - &amp;quot;Advantage of Beginning Online&amp;quot;&quot;/&gt;&lt;property id=&quot;20307&quot; value=&quot;278&quot;/&gt;&lt;property id=&quot;20309&quot; value=&quot;-1&quot;/&gt;&lt;/object&gt;&lt;object type=&quot;3&quot; unique_id=&quot;10054&quot;&gt;&lt;property id=&quot;20148&quot; value=&quot;5&quot;/&gt;&lt;property id=&quot;20300&quot; value=&quot;Slide 41 - &amp;quot;Red Book&amp;#x0D;&amp;#x0A;http://www.socialsecurity.gov/redbook/&amp;quot;&quot;/&gt;&lt;property id=&quot;20307&quot; value=&quot;357&quot;/&gt;&lt;property id=&quot;20309&quot; value=&quot;-1&quot;/&gt;&lt;/object&gt;&lt;object type=&quot;3&quot; unique_id=&quot;10058&quot;&gt;&lt;property id=&quot;20148&quot; value=&quot;5&quot;/&gt;&lt;property id=&quot;20300&quot; value=&quot;Slide 42 - &amp;quot;What Happens Next?&amp;quot;&quot;/&gt;&lt;property id=&quot;20307&quot; value=&quot;285&quot;/&gt;&lt;property id=&quot;20309&quot; value=&quot;-1&quot;/&gt;&lt;/object&gt;&lt;object type=&quot;3&quot; unique_id=&quot;10059&quot;&gt;&lt;property id=&quot;20148&quot; value=&quot;5&quot;/&gt;&lt;property id=&quot;20300&quot; value=&quot;Slide 43 - &amp;quot;Medical  Documentation Needed&amp;quot;&quot;/&gt;&lt;property id=&quot;20307&quot; value=&quot;337&quot;/&gt;&lt;property id=&quot;20309&quot; value=&quot;-1&quot;/&gt;&lt;/object&gt;&lt;object type=&quot;3&quot; unique_id=&quot;10060&quot;&gt;&lt;property id=&quot;20148&quot; value=&quot;5&quot;/&gt;&lt;property id=&quot;20300&quot; value=&quot;Slide 44 - &amp;quot;Other Sources of Evidence&amp;quot;&quot;/&gt;&lt;property id=&quot;20307&quot; value=&quot;334&quot;/&gt;&lt;property id=&quot;20309&quot; value=&quot;-1&quot;/&gt;&lt;/object&gt;&lt;object type=&quot;3&quot; unique_id=&quot;10061&quot;&gt;&lt;property id=&quot;20148&quot; value=&quot;5&quot;/&gt;&lt;property id=&quot;20300&quot; value=&quot;Slide 45 - &amp;quot;Mental Conditions&amp;#x0D;&amp;#x0A;Functional Areas Evaluated&amp;quot;&quot;/&gt;&lt;property id=&quot;20307&quot; value=&quot;288&quot;/&gt;&lt;property id=&quot;20309&quot; value=&quot;-1&quot;/&gt;&lt;/object&gt;&lt;object type=&quot;3&quot; unique_id=&quot;10062&quot;&gt;&lt;property id=&quot;20148&quot; value=&quot;5&quot;/&gt;&lt;property id=&quot;20300&quot; value=&quot;Slide 46 - &amp;quot;Mental Residual Functional Capacity&amp;quot;&quot;/&gt;&lt;property id=&quot;20307&quot; value=&quot;289&quot;/&gt;&lt;property id=&quot;20309&quot; value=&quot;-1&quot;/&gt;&lt;/object&gt;&lt;object type=&quot;3&quot; unique_id=&quot;10063&quot;&gt;&lt;property id=&quot;20148&quot; value=&quot;5&quot;/&gt;&lt;property id=&quot;20300&quot; value=&quot;Slide 47 - &amp;quot;Completing the Function Report&amp;#x0D;&amp;#x0A;SSA -3373&amp;quot;&quot;/&gt;&lt;property id=&quot;20307&quot; value=&quot;291&quot;/&gt;&lt;property id=&quot;20309&quot; value=&quot;-1&quot;/&gt;&lt;/object&gt;&lt;object type=&quot;3&quot; unique_id=&quot;10064&quot;&gt;&lt;property id=&quot;20148&quot; value=&quot;5&quot;/&gt;&lt;property id=&quot;20300&quot; value=&quot;Slide 48 - &amp;quot;Function Report Adult&amp;#x0D;&amp;#x0A; SSA-3373&amp;quot;&quot;/&gt;&lt;property id=&quot;20307&quot; value=&quot;302&quot;/&gt;&lt;property id=&quot;20309&quot; value=&quot;-1&quot;/&gt;&lt;/object&gt;&lt;object type=&quot;3&quot; unique_id=&quot;10065&quot;&gt;&lt;property id=&quot;20148&quot; value=&quot;5&quot;/&gt;&lt;property id=&quot;20300&quot; value=&quot;Slide 49 - &amp;quot;Why DDS Obtains&amp;#x0D;&amp;#x0A;Consultative Exams (CE’s)&amp;quot;&quot;/&gt;&lt;property id=&quot;20307&quot; value=&quot;292&quot;/&gt;&lt;property id=&quot;20309&quot; value=&quot;-1&quot;/&gt;&lt;/object&gt;&lt;object type=&quot;3&quot; unique_id=&quot;10066&quot;&gt;&lt;property id=&quot;20148&quot; value=&quot;5&quot;/&gt;&lt;property id=&quot;20300&quot; value=&quot;Slide 50 - &amp;quot;Speeding up the Process&amp;#x0D;&amp;#x0A;How You can Help-1&amp;quot;&quot;/&gt;&lt;property id=&quot;20307&quot; value=&quot;295&quot;/&gt;&lt;property id=&quot;20309&quot; value=&quot;-1&quot;/&gt;&lt;/object&gt;&lt;object type=&quot;3&quot; unique_id=&quot;10067&quot;&gt;&lt;property id=&quot;20148&quot; value=&quot;5&quot;/&gt;&lt;property id=&quot;20300&quot; value=&quot;Slide 51 - &amp;quot;Speeding up the Process&amp;#x0D;&amp;#x0A;How You can Help-2&amp;quot;&quot;/&gt;&lt;property id=&quot;20307&quot; value=&quot;296&quot;/&gt;&lt;property id=&quot;20309&quot; value=&quot;-1&quot;/&gt;&lt;/object&gt;&lt;object type=&quot;3&quot; unique_id=&quot;10068&quot;&gt;&lt;property id=&quot;20148&quot; value=&quot;5&quot;/&gt;&lt;property id=&quot;20300&quot; value=&quot;Slide 52 - &amp;quot;Speeding up the Process -3&amp;quot;&quot;/&gt;&lt;property id=&quot;20307&quot; value=&quot;297&quot;/&gt;&lt;property id=&quot;20309&quot; value=&quot;-1&quot;/&gt;&lt;/object&gt;&lt;object type=&quot;3&quot; unique_id=&quot;10069&quot;&gt;&lt;property id=&quot;20148&quot; value=&quot;5&quot;/&gt;&lt;property id=&quot;20300&quot; value=&quot;Slide 53 - &amp;quot;Speeding Up the Process-4&amp;quot;&quot;/&gt;&lt;property id=&quot;20307&quot; value=&quot;298&quot;/&gt;&lt;property id=&quot;20309&quot; value=&quot;-1&quot;/&gt;&lt;/object&gt;&lt;object type=&quot;3&quot; unique_id=&quot;10070&quot;&gt;&lt;property id=&quot;20148&quot; value=&quot;5&quot;/&gt;&lt;property id=&quot;20300&quot; value=&quot;Slide 54 - &amp;quot;Evidence from Claimant&amp;quot;&quot;/&gt;&lt;property id=&quot;20307&quot; value=&quot;299&quot;/&gt;&lt;property id=&quot;20309&quot; value=&quot;-1&quot;/&gt;&lt;/object&gt;&lt;object type=&quot;3&quot; unique_id=&quot;10071&quot;&gt;&lt;property id=&quot;20148&quot; value=&quot;5&quot;/&gt;&lt;property id=&quot;20300&quot; value=&quot;Slide 55 - &amp;quot;Appeal Process&amp;quot;&quot;/&gt;&lt;property id=&quot;20307&quot; value=&quot;284&quot;/&gt;&lt;property id=&quot;20309&quot; value=&quot;-1&quot;/&gt;&lt;/object&gt;&lt;object type=&quot;3&quot; unique_id=&quot;10072&quot;&gt;&lt;property id=&quot;20148&quot; value=&quot;5&quot;/&gt;&lt;property id=&quot;20300&quot; value=&quot;Slide 56 - &amp;quot;Begin Disability Process&amp;quot;&quot;/&gt;&lt;property id=&quot;20307&quot; value=&quot;362&quot;/&gt;&lt;property id=&quot;20309&quot; value=&quot;-1&quot;/&gt;&lt;/object&gt;&lt;object type=&quot;3&quot; unique_id=&quot;10076&quot;&gt;&lt;property id=&quot;20148&quot; value=&quot;5&quot;/&gt;&lt;property id=&quot;20300&quot; value=&quot;Slide 57&quot;/&gt;&lt;property id=&quot;20307&quot; value=&quot;300&quot;/&gt;&lt;property id=&quot;20309&quot; value=&quot;-1&quot;/&gt;&lt;/object&gt;&lt;object type=&quot;3&quot; unique_id=&quot;10077&quot;&gt;&lt;property id=&quot;20148&quot; value=&quot;5&quot;/&gt;&lt;property id=&quot;20300&quot; value=&quot;Slide 58&quot;/&gt;&lt;property id=&quot;20307&quot; value=&quot;324&quot;/&gt;&lt;property id=&quot;20309&quot; value=&quot;-1&quot;/&gt;&lt;/object&gt;&lt;object type=&quot;3&quot; unique_id=&quot;10078&quot;&gt;&lt;property id=&quot;20148&quot; value=&quot;5&quot;/&gt;&lt;property id=&quot;20300&quot; value=&quot;Slide 59&quot;/&gt;&lt;property id=&quot;20307&quot; value=&quot;325&quot;/&gt;&lt;property id=&quot;20309&quot; value=&quot;-1&quot;/&gt;&lt;/object&gt;&lt;object type=&quot;3&quot; unique_id=&quot;10079&quot;&gt;&lt;property id=&quot;20148&quot; value=&quot;5&quot;/&gt;&lt;property id=&quot;20300&quot; value=&quot;Slide 60 - &amp;quot;Melanie Honsbruch&amp;quot;&quot;/&gt;&lt;property id=&quot;20307&quot; value=&quot;372&quot;/&gt;&lt;property id=&quot;20309&quot; value=&quot;-1&quot;/&gt;&lt;/object&gt;&lt;object type=&quot;3&quot; unique_id=&quot;10080&quot;&gt;&lt;property id=&quot;20148&quot; value=&quot;5&quot;/&gt;&lt;property id=&quot;20300&quot; value=&quot;Slide 61 - &amp;quot;Tips From A Benefits Planner&amp;quot;&quot;/&gt;&lt;property id=&quot;20307&quot; value=&quot;364&quot;/&gt;&lt;property id=&quot;20309&quot; value=&quot;-1&quot;/&gt;&lt;/object&gt;&lt;object type=&quot;3&quot; unique_id=&quot;10081&quot;&gt;&lt;property id=&quot;20148&quot; value=&quot;5&quot;/&gt;&lt;property id=&quot;20300&quot; value=&quot;Slide 62 - &amp;quot;Benefits Planners/CWICs&amp;quot;&quot;/&gt;&lt;property id=&quot;20307&quot; value=&quot;365&quot;/&gt;&lt;property id=&quot;20309&quot; value=&quot;-1&quot;/&gt;&lt;/object&gt;&lt;object type=&quot;3&quot; unique_id=&quot;10082&quot;&gt;&lt;property id=&quot;20148&quot; value=&quot;5&quot;/&gt;&lt;property id=&quot;20300&quot; value=&quot;Slide 63 - &amp;quot;Contact Information&amp;quot;&quot;/&gt;&lt;property id=&quot;20307&quot; value=&quot;366&quot;/&gt;&lt;property id=&quot;20309&quot; value=&quot;-1&quot;/&gt;&lt;/object&gt;&lt;object type=&quot;3&quot; unique_id=&quot;10083&quot;&gt;&lt;property id=&quot;20148&quot; value=&quot;5&quot;/&gt;&lt;property id=&quot;20300&quot; value=&quot;Slide 65 - &amp;quot;A Family’s Experience&amp;quot;&quot;/&gt;&lt;property id=&quot;20307&quot; value=&quot;368&quot;/&gt;&lt;property id=&quot;20309&quot; value=&quot;-1&quot;/&gt;&lt;/object&gt;&lt;object type=&quot;3&quot; unique_id=&quot;10085&quot;&gt;&lt;property id=&quot;20148&quot; value=&quot;5&quot;/&gt;&lt;property id=&quot;20300&quot; value=&quot;Slide 66 - &amp;quot;Resource Handouts&amp;quot;&quot;/&gt;&lt;property id=&quot;20307&quot; value=&quot;374&quot;/&gt;&lt;property id=&quot;20309&quot; value=&quot;-1&quot;/&gt;&lt;/object&gt;&lt;object type=&quot;3&quot; unique_id=&quot;10087&quot;&gt;&lt;property id=&quot;20148&quot; value=&quot;5&quot;/&gt;&lt;property id=&quot;20300&quot; value=&quot;Slide 67 - &amp;quot;Contact Information&amp;quot;&quot;/&gt;&lt;property id=&quot;20307&quot; value=&quot;376&quot;/&gt;&lt;property id=&quot;20309&quot; value=&quot;-1&quot;/&gt;&lt;/object&gt;&lt;object type=&quot;3&quot; unique_id=&quot;10627&quot;&gt;&lt;property id=&quot;20148&quot; value=&quot;5&quot;/&gt;&lt;property id=&quot;20300&quot; value=&quot;Slide 4 - &amp;quot;SSA Bingo&amp;quot;&quot;/&gt;&lt;property id=&quot;20307&quot; value=&quot;381&quot;/&gt;&lt;property id=&quot;20309&quot; value=&quot;-1&quot;/&gt;&lt;/object&gt;&lt;object type=&quot;3&quot; unique_id=&quot;11054&quot;&gt;&lt;property id=&quot;20148&quot; value=&quot;5&quot;/&gt;&lt;property id=&quot;20300&quot; value=&quot;Slide 64 - &amp;quot;Kathy Hull&amp;quot;&quot;/&gt;&lt;property id=&quot;20307&quot; value=&quot;382&quot;/&gt;&lt;property id=&quot;20309&quot; value=&quot;-1&quot;/&gt;&lt;/object&gt;&lt;object type=&quot;3&quot; unique_id=&quot;11343&quot;&gt;&lt;property id=&quot;20148&quot; value=&quot;5&quot;/&gt;&lt;property id=&quot;20300&quot; value=&quot;Slide 2 - &amp;quot;PIPP Session Design&amp;quot;&quot;/&gt;&lt;property id=&quot;20307&quot; value=&quot;383&quot;/&gt;&lt;property id=&quot;20309&quot; value=&quot;-1&quot;/&gt;&lt;/object&gt;&lt;/object&gt;&lt;object type=&quot;10&quot; unique_id=&quot;11689&quot;&gt;&lt;object type=&quot;11&quot; unique_id=&quot;11690&quot;&gt;&lt;property id=&quot;20180&quot; value=&quot;0&quot;/&gt;&lt;property id=&quot;20181&quot; value=&quot;1&quot;/&gt;&lt;property id=&quot;20182&quot; value=&quot;0&quot;/&gt;&lt;property id=&quot;20183&quot; value=&quot;1&quot;/&gt;&lt;/object&gt;&lt;object type=&quot;12&quot; unique_id=&quot;11692&quot;&gt;&lt;/object&gt;&lt;/object&gt;&lt;object type=&quot;4&quot; unique_id=&quot;1169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8.wav"/>
  <p:tag name="PPSNARRATION" val="8,2032670231,G:\dd demo (PIPP)\third series\Final powerpoints\SSA\UPDATED SSA for publish\UPDATED ssa 9-2-2009_pptx\Media.ppcx"/>
</p:tagLst>
</file>

<file path=ppt/tags/tag100.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5.wav"/>
  <p:tag name="PPSNARRATION" val="55,2032670231,G:\dd demo (PIPP)\third series\Final powerpoints\SSA\UPDATED SSA for publish\UPDATED ssa 9-2-2009_pptx\Media.ppcx"/>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BBF9C6-DEAC-4ADF-A48E-6874F2F7762E}&quot;/&gt;&lt;filename val=&quot;C:\Documents and Settings\pikep\My Documents\My Adobe Presentations\UPDATED ssa 9-2-2009\data\asimages\{C6BBF9C6-DEAC-4ADF-A48E-6874F2F7762E}.png&quot;/&gt;&lt;hasEffects val=&quot;1&quot;/&gt;&lt;left val=&quot;35.28&quot;/&gt;&lt;top val=&quot;21&quot;/&gt;&lt;width val=&quot;650.64&quot;/&gt;&lt;height val=&quot;92.64&quot;/&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286E97-E817-4B77-982C-EE01EDDBEAA1}&quot;/&gt;&lt;filename val=&quot;C:\Documents and Settings\pikep\My Documents\My Adobe Presentations\UPDATED ssa 9-2-2009\data\asimages\{9A286E97-E817-4B77-982C-EE01EDDBEAA1}.png&quot;/&gt;&lt;hasEffects val=&quot;1&quot;/&gt;&lt;left val=&quot;12.72&quot;/&gt;&lt;top val=&quot;154.56&quot;/&gt;&lt;width val=&quot;691.2&quot;/&gt;&lt;height val=&quot;309.36&quot;/&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6.wav"/>
  <p:tag name="PPSNARRATION" val="56,2032670231,G:\dd demo (PIPP)\third series\Final powerpoints\SSA\UPDATED SSA for publish\UPDATED ssa 9-2-2009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D6206F-587A-47D2-81A6-1D5CD0109162}&quot;/&gt;&lt;filename val=&quot;C:\Documents and Settings\pikep\My Documents\My Adobe Presentations\UPDATED ssa 9-2-2009\data\asimages\{DFD6206F-587A-47D2-81A6-1D5CD0109162}.png&quot;/&gt;&lt;hasEffects val=&quot;1&quot;/&gt;&lt;left val=&quot;35.28&quot;/&gt;&lt;top val=&quot;21&quot;/&gt;&lt;width val=&quot;650.64&quot;/&gt;&lt;height val=&quot;92.64&quot;/&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7.wav"/>
  <p:tag name="PPSNARRATION" val="57,2032670231,G:\dd demo (PIPP)\third series\Final powerpoints\SSA\UPDATED SSA for publish\UPDATED ssa 9-2-2009_pptx\Media.ppcx"/>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F39A31-E00C-4015-9545-9606E7D04945}&quot;/&gt;&lt;filename val=&quot;C:\Documents and Settings\pikep\My Documents\My Adobe Presentations\UPDATED ssa 9-2-2009\data\asimages\{3CF39A31-E00C-4015-9545-9606E7D04945}.png&quot;/&gt;&lt;hasEffects val=&quot;1&quot;/&gt;&lt;left val=&quot;-0.72&quot;/&gt;&lt;top val=&quot;128.28&quot;/&gt;&lt;width val=&quot;524.64&quot;/&gt;&lt;height val=&quot;377.64&quot;/&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978EC7-AE1F-4C0E-8277-970FC45CA96C}&quot;/&gt;&lt;filename val=&quot;C:\Documents and Settings\pikep\My Documents\My Adobe Presentations\UPDATED ssa 9-2-2009\data\asimages\{05978EC7-AE1F-4C0E-8277-970FC45CA96C}.png&quot;/&gt;&lt;hasEffects val=&quot;1&quot;/&gt;&lt;left val=&quot;-9&quot;/&gt;&lt;top val=&quot;13.56&quot;/&gt;&lt;width val=&quot;743.64&quot;/&gt;&lt;height val=&quot;72.36&quot;/&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8.wav"/>
  <p:tag name="PPSNARRATION" val="58,2032670231,G:\dd demo (PIPP)\third series\Final powerpoints\SSA\UPDATED SSA for publish\UPDATED ssa 9-2-2009_pptx\Media.ppcx"/>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C7129D-2F9E-45AB-AB09-6E17EAD64825}&quot;/&gt;&lt;filename val=&quot;C:\Documents and Settings\pikep\My Documents\My Adobe Presentations\UPDATED ssa 9-2-2009\data\asimages\{8FC7129D-2F9E-45AB-AB09-6E17EAD64825}.png&quot;/&gt;&lt;hasEffects val=&quot;1&quot;/&gt;&lt;left val=&quot;111.72&quot;/&gt;&lt;top val=&quot;1.56&quot;/&gt;&lt;width val=&quot;479.64&quot;/&gt;&lt;height val=&quot;72.36&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9.wav"/>
  <p:tag name="PPSNARRATION" val="9,2032670231,G:\dd demo (PIPP)\third series\Final powerpoints\SSA\UPDATED SSA for publish\UPDATED ssa 9-2-2009_pptx\Media.ppcx"/>
</p:tagLst>
</file>

<file path=ppt/tags/tag110.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9.wav"/>
  <p:tag name="PPSNARRATION" val="59,2032670231,G:\dd demo (PIPP)\third series\Final powerpoints\SSA\UPDATED SSA for publish\UPDATED ssa 9-2-2009_pptx\Media.ppcx"/>
</p:tagLst>
</file>

<file path=ppt/tags/tag111.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61.wav"/>
  <p:tag name="PPSNARRATION" val="61,2032670231,G:\dd demo (PIPP)\third series\Final powerpoints\SSA\UPDATED SSA for publish\UPDATED ssa 9-2-2009_pptx\Media.ppcx"/>
</p:tagLst>
</file>

<file path=ppt/tags/tag112.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65.wav"/>
  <p:tag name="PPSNARRATION" val="65,2032670231,G:\dd demo (PIPP)\third series\Final powerpoints\SSA\UPDATED SSA for publish\UPDATED ssa 9-2-2009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0.wav"/>
  <p:tag name="PPSNARRATION" val="10,2032670231,G:\dd demo (PIPP)\third series\Final powerpoints\SSA\UPDATED SSA for publish\UPDATED ssa 9-2-2009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1F3B06-EAF5-4B49-AAD2-AAB9EE721F13}&quot;/&gt;&lt;filename val=&quot;C:\Documents and Settings\pikep\My Documents\My Adobe Presentations\UPDATED ssa 9-2-2009\data\asimages\{641F3B06-EAF5-4B49-AAD2-AAB9EE721F13}.png&quot;/&gt;&lt;hasEffects val=&quot;1&quot;/&gt;&lt;left val=&quot;36.72&quot;/&gt;&lt;top val=&quot;16.56&quot;/&gt;&lt;width val=&quot;649.2&quot;/&gt;&lt;height val=&quot;75.36&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1.wav"/>
  <p:tag name="PPSNARRATION" val="11,2032670231,G:\dd demo (PIPP)\third series\Final powerpoints\SSA\UPDATED SSA for publish\UPDATED ssa 9-2-2009_pptx\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A873CA-0047-4FFB-BBB2-F1EB5D282D6F}&quot;/&gt;&lt;filename val=&quot;C:\Documents and Settings\pikep\My Documents\My Adobe Presentations\UPDATED ssa 9-2-2009\data\asimages\{22A873CA-0047-4FFB-BBB2-F1EB5D282D6F}.png&quot;/&gt;&lt;hasEffects val=&quot;1&quot;/&gt;&lt;left val=&quot;36.72&quot;/&gt;&lt;top val=&quot;15.72&quot;/&gt;&lt;width val=&quot;649.2&quot;/&gt;&lt;height val=&quot;73.92&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2.wav"/>
  <p:tag name="PPSNARRATION" val="12,2032670231,G:\dd demo (PIPP)\third series\Final powerpoints\SSA\UPDATED SSA for publish\UPDATED ssa 9-2-2009_pptx\Media.ppcx"/>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C99F24-44CC-497E-A6CB-21FF38EF53F9}&quot;/&gt;&lt;filename val=&quot;C:\Documents and Settings\pikep\My Documents\My Adobe Presentations\UPDATED ssa 9-2-2009\data\asimages\{ECC99F24-44CC-497E-A6CB-21FF38EF53F9}.png&quot;/&gt;&lt;hasEffects val=&quot;1&quot;/&gt;&lt;left val=&quot;36.72&quot;/&gt;&lt;top val=&quot;15.72&quot;/&gt;&lt;width val=&quot;649.2&quot;/&gt;&lt;height val=&quot;73.92&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3.wav"/>
  <p:tag name="PPSNARRATION" val="13,2032670231,G:\dd demo (PIPP)\third series\Final powerpoints\SSA\UPDATED SSA for publish\UPDATED ssa 9-2-2009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4C7F03-B87E-4C7D-801C-4948785BD3A0}&quot;/&gt;&lt;filename val=&quot;C:\Documents and Settings\pikep\My Documents\My Adobe Presentations\UPDATED ssa 9-2-2009\data\asimages\{524C7F03-B87E-4C7D-801C-4948785BD3A0}.png&quot;/&gt;&lt;hasEffects val=&quot;1&quot;/&gt;&lt;left val=&quot;15.72&quot;/&gt;&lt;top val=&quot;301.56&quot;/&gt;&lt;width val=&quot;328.2&quot;/&gt;&lt;height val=&quot;192.36&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wav"/>
  <p:tag name="PPSNARRATION" val="1,2032670231,G:\dd demo (PIPP)\third series\Final powerpoints\SSA\UPDATED SSA for publish\UPDATED ssa 9-2-2009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F800C5-D62C-4114-99DB-61F94B3B8F91}&quot;/&gt;&lt;filename val=&quot;C:\Documents and Settings\pikep\My Documents\My Adobe Presentations\UPDATED ssa 9-2-2009\data\asimages\{D9F800C5-D62C-4114-99DB-61F94B3B8F91}.png&quot;/&gt;&lt;hasEffects val=&quot;1&quot;/&gt;&lt;left val=&quot;351&quot;/&gt;&lt;top val=&quot;301.56&quot;/&gt;&lt;width val=&quot;328.92&quot;/&gt;&lt;height val=&quot;216.36&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4.wav"/>
  <p:tag name="PPSNARRATION" val="14,2032670231,G:\dd demo (PIPP)\third series\Final powerpoints\SSA\UPDATED SSA for publish\UPDATED ssa 9-2-2009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920BB0-7E0B-44C2-9031-AB4C2867F593}&quot;/&gt;&lt;filename val=&quot;C:\Documents and Settings\pikep\My Documents\My Adobe Presentations\UPDATED ssa 9-2-2009\data\asimages\{04920BB0-7E0B-44C2-9031-AB4C2867F593}.png&quot;/&gt;&lt;hasEffects val=&quot;1&quot;/&gt;&lt;left val=&quot;35.28&quot;/&gt;&lt;top val=&quot;4.56&quot;/&gt;&lt;width val=&quot;650.64&quot;/&gt;&lt;height val=&quot;112.08&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5.wav"/>
  <p:tag name="PPSNARRATION" val="15,2032670231,G:\dd demo (PIPP)\third series\Final powerpoints\SSA\UPDATED SSA for publish\UPDATED ssa 9-2-2009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C6C70C-447B-4466-8068-5492543D091D}&quot;/&gt;&lt;filename val=&quot;C:\Documents and Settings\pikep\My Documents\My Adobe Presentations\UPDATED ssa 9-2-2009\data\asimages\{43C6C70C-447B-4466-8068-5492543D091D}.png&quot;/&gt;&lt;hasEffects val=&quot;1&quot;/&gt;&lt;left val=&quot;35.28&quot;/&gt;&lt;top val=&quot;4.56&quot;/&gt;&lt;width val=&quot;650.64&quot;/&gt;&lt;height val=&quot;112.08&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6.wav"/>
  <p:tag name="PPSNARRATION" val="16,2032670231,G:\dd demo (PIPP)\third series\Final powerpoints\SSA\UPDATED SSA for publish\UPDATED ssa 9-2-2009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A65C7A-3E6B-4B00-859E-055B337C3D1E}&quot;/&gt;&lt;filename val=&quot;C:\Documents and Settings\pikep\My Documents\My Adobe Presentations\UPDATED ssa 9-2-2009\data\asimages\{60A65C7A-3E6B-4B00-859E-055B337C3D1E}.png&quot;/&gt;&lt;hasEffects val=&quot;1&quot;/&gt;&lt;left val=&quot;35.28&quot;/&gt;&lt;top val=&quot;-6.72&quot;/&gt;&lt;width val=&quot;650.64&quot;/&gt;&lt;height val=&quot;131.64&quot;/&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F4BBD9-A8FC-426F-B6CA-82136F6D4D48}&quot;/&gt;&lt;filename val=&quot;C:\Documents and Settings\pikep\My Documents\My Adobe Presentations\UPDATED ssa 9-2-2009\data\asimages\{0EF4BBD9-A8FC-426F-B6CA-82136F6D4D48}.png&quot;/&gt;&lt;hasEffects val=&quot;1&quot;/&gt;&lt;left val=&quot;15&quot;/&gt;&lt;top val=&quot;155.28&quot;/&gt;&lt;width val=&quot;697.08&quot;/&gt;&lt;height val=&quot;326.64&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7.wav"/>
  <p:tag name="PPSNARRATION" val="17,2032670231,G:\dd demo (PIPP)\third series\Final powerpoints\SSA\UPDATED SSA for publish\UPDATED ssa 9-2-2009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E10379-526E-4BED-B032-375A99F418CE}&quot;/&gt;&lt;filename val=&quot;C:\Documents and Settings\pikep\My Documents\My Adobe Presentations\UPDATED ssa 9-2-2009\data\asimages\{E2E10379-526E-4BED-B032-375A99F418CE}.png&quot;/&gt;&lt;hasEffects val=&quot;1&quot;/&gt;&lt;left val=&quot;35.28&quot;/&gt;&lt;top val=&quot;0&quot;/&gt;&lt;width val=&quot;650.64&quot;/&gt;&lt;height val=&quot;121.08&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wav"/>
  <p:tag name="PPSNARRATION" val="5,2032670231,G:\dd demo (PIPP)\third series\Final powerpoints\SSA\UPDATED SSA for publish\UPDATED ssa 9-2-2009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8.wav"/>
  <p:tag name="PPSNARRATION" val="18,2032670231,G:\dd demo (PIPP)\third series\Final powerpoints\SSA\UPDATED SSA for publish\UPDATED ssa 9-2-2009_pptx\Media.ppcx"/>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BBB221-1121-485E-961E-D112A410EEDB}&quot;/&gt;&lt;filename val=&quot;C:\Documents and Settings\pikep\My Documents\My Adobe Presentations\UPDATED ssa 9-2-2009\data\asimages\{26BBB221-1121-485E-961E-D112A410EEDB}.png&quot;/&gt;&lt;hasEffects val=&quot;1&quot;/&gt;&lt;left val=&quot;35.28&quot;/&gt;&lt;top val=&quot;0&quot;/&gt;&lt;width val=&quot;650.64&quot;/&gt;&lt;height val=&quot;121.08&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19.wav"/>
  <p:tag name="PPSNARRATION" val="19,2032670231,G:\dd demo (PIPP)\third series\Final powerpoints\SSA\UPDATED SSA for publish\UPDATED ssa 9-2-2009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E41591-8BEB-4B68-9466-29A4353ADC6B}&quot;/&gt;&lt;filename val=&quot;C:\Documents and Settings\pikep\My Documents\My Adobe Presentations\UPDATED ssa 9-2-2009\data\asimages\{58E41591-8BEB-4B68-9466-29A4353ADC6B}.png&quot;/&gt;&lt;hasEffects val=&quot;1&quot;/&gt;&lt;left val=&quot;35.28&quot;/&gt;&lt;top val=&quot;0&quot;/&gt;&lt;width val=&quot;650.64&quot;/&gt;&lt;height val=&quot;121.08&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20.wav"/>
  <p:tag name="PPSNARRATION" val="20,2032670231,G:\dd demo (PIPP)\third series\Final powerpoints\SSA\UPDATED SSA for publish\UPDATED ssa 9-2-2009_pptx\Media.ppcx"/>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759B4C-E566-4B60-A7FC-B36D4063CF4D}&quot;/&gt;&lt;filename val=&quot;C:\Documents and Settings\pikep\My Documents\My Adobe Presentations\UPDATED ssa 9-2-2009\data\asimages\{E7759B4C-E566-4B60-A7FC-B36D4063CF4D}.png&quot;/&gt;&lt;hasEffects val=&quot;1&quot;/&gt;&lt;left val=&quot;23.28&quot;/&gt;&lt;top val=&quot;0&quot;/&gt;&lt;width val=&quot;650.64&quot;/&gt;&lt;height val=&quot;121.92&quot;/&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0AB599-0E42-4C82-92F4-247C82411429}&quot;/&gt;&lt;filename val=&quot;C:\Documents and Settings\pikep\My Documents\My Adobe Presentations\UPDATED ssa 9-2-2009\data\asimages\{F60AB599-0E42-4C82-92F4-247C82411429}.png&quot;/&gt;&lt;hasEffects val=&quot;1&quot;/&gt;&lt;left val=&quot;27&quot;/&gt;&lt;top val=&quot;132.72&quot;/&gt;&lt;width val=&quot;661.08&quot;/&gt;&lt;height val=&quot;409.2&quot;/&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21.wav"/>
  <p:tag name="PPSNARRATION" val="21,2032670231,G:\dd demo (PIPP)\third series\Final powerpoints\SSA\UPDATED SSA for publish\UPDATED ssa 9-2-2009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0688B7-9333-4467-ACB1-41C37848BF0A}&quot;/&gt;&lt;filename val=&quot;C:\Documents and Settings\pikep\My Documents\My Adobe Presentations\UPDATED ssa 9-2-2009\data\asimages\{310688B7-9333-4467-ACB1-41C37848BF0A}.png&quot;/&gt;&lt;hasEffects val=&quot;1&quot;/&gt;&lt;left val=&quot;35.28&quot;/&gt;&lt;top val=&quot;12.72&quot;/&gt;&lt;width val=&quot;656.64&quot;/&gt;&lt;height val=&quot;103.2&quot;/&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FC5DDD-542A-4586-B48C-FB0D8C39CEF0}&quot;/&gt;&lt;filename val=&quot;C:\Documents and Settings\pikep\My Documents\My Adobe Presentations\UPDATED ssa 9-2-2009\data\asimages\{26FC5DDD-542A-4586-B48C-FB0D8C39CEF0}.png&quot;/&gt;&lt;hasEffects val=&quot;1&quot;/&gt;&lt;left val=&quot;10.56&quot;/&gt;&lt;top val=&quot;154.56&quot;/&gt;&lt;width val=&quot;711.36&quot;/&gt;&lt;height val=&quot;375.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948D1F-8461-4E09-9DCA-7086FC4D2F74}&quot;/&gt;&lt;filename val=&quot;C:\Documents and Settings\pikep\My Documents\My Adobe Presentations\UPDATED ssa 9-2-2009\data\asimages\{C2948D1F-8461-4E09-9DCA-7086FC4D2F74}.png&quot;/&gt;&lt;hasEffects val=&quot;1&quot;/&gt;&lt;left val=&quot;47.28&quot;/&gt;&lt;top val=&quot;29.28&quot;/&gt;&lt;width val=&quot;630.36&quot;/&gt;&lt;height val=&quot;118.08&quot;/&gt;&lt;/ThreeDShapeInfo&gt;"/>
</p:tagLst>
</file>

<file path=ppt/tags/tag40.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22.wav"/>
  <p:tag name="PPSNARRATION" val="22,2032670231,G:\dd demo (PIPP)\third series\Final powerpoints\SSA\UPDATED SSA for publish\UPDATED ssa 9-2-2009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568C38-EDA0-446B-82D4-068BC9413FF3}&quot;/&gt;&lt;filename val=&quot;C:\Documents and Settings\pikep\My Documents\My Adobe Presentations\UPDATED ssa 9-2-2009\data\asimages\{78568C38-EDA0-446B-82D4-068BC9413FF3}.png&quot;/&gt;&lt;hasEffects val=&quot;1&quot;/&gt;&lt;left val=&quot;111.72&quot;/&gt;&lt;top val=&quot;1.56&quot;/&gt;&lt;width val=&quot;479.64&quot;/&gt;&lt;height val=&quot;72.36&quot;/&gt;&lt;/ThreeDShapeInfo&gt;"/>
</p:tagLst>
</file>

<file path=ppt/tags/tag42.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23.wav"/>
  <p:tag name="PPSNARRATION" val="23,2032670231,G:\dd demo (PIPP)\third series\Final powerpoints\SSA\UPDATED SSA for publish\UPDATED ssa 9-2-2009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AEFF22-EBB0-47C9-A4F5-D2EDF66FB770}&quot;/&gt;&lt;filename val=&quot;C:\Documents and Settings\pikep\My Documents\My Adobe Presentations\UPDATED ssa 9-2-2009\data\asimages\{6EAEFF22-EBB0-47C9-A4F5-D2EDF66FB770}.png&quot;/&gt;&lt;hasEffects val=&quot;1&quot;/&gt;&lt;left val=&quot;111.72&quot;/&gt;&lt;top val=&quot;1.56&quot;/&gt;&lt;width val=&quot;479.64&quot;/&gt;&lt;height val=&quot;72.36&quot;/&gt;&lt;/ThreeDShapeInfo&gt;"/>
</p:tagLst>
</file>

<file path=ppt/tags/tag44.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24.wav"/>
  <p:tag name="PPSNARRATION" val="24,2032670231,G:\dd demo (PIPP)\third series\Final powerpoints\SSA\UPDATED SSA for publish\UPDATED ssa 9-2-2009_pptx\Media.ppcx"/>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A30529-42B0-4628-A399-73FC2F27FB9F}&quot;/&gt;&lt;filename val=&quot;C:\Documents and Settings\pikep\My Documents\My Adobe Presentations\UPDATED ssa 9-2-2009\data\asimages\{BDA30529-42B0-4628-A399-73FC2F27FB9F}.png&quot;/&gt;&lt;hasEffects val=&quot;1&quot;/&gt;&lt;left val=&quot;35.28&quot;/&gt;&lt;top val=&quot;21&quot;/&gt;&lt;width val=&quot;650.64&quot;/&gt;&lt;height val=&quot;92.64&quot;/&gt;&lt;/ThreeDShapeInfo&gt;"/>
</p:tagLst>
</file>

<file path=ppt/tags/tag46.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25.wav"/>
  <p:tag name="PPSNARRATION" val="25,2032670231,G:\dd demo (PIPP)\third series\Final powerpoints\SSA\UPDATED SSA for publish\UPDATED ssa 9-2-2009_pptx\Media.ppcx"/>
</p:tagLst>
</file>

<file path=ppt/tags/tag47.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26.wav"/>
  <p:tag name="PPSNARRATION" val="26,2032670231,G:\dd demo (PIPP)\third series\Final powerpoints\SSA\UPDATED SSA for publish\UPDATED ssa 9-2-2009_pptx\Media.ppcx"/>
</p:tagLst>
</file>

<file path=ppt/tags/tag48.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27.wav"/>
  <p:tag name="PPSNARRATION" val="27,2032670231,G:\dd demo (PIPP)\third series\Final powerpoints\SSA\UPDATED SSA for publish\UPDATED ssa 9-2-2009_pptx\Media.ppcx"/>
</p:tagLst>
</file>

<file path=ppt/tags/tag49.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28.wav"/>
  <p:tag name="PPSNARRATION" val="28,2032670231,G:\dd demo (PIPP)\third series\Final powerpoints\SSA\UPDATED SSA for publish\UPDATED ssa 9-2-2009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D8110F-A42A-4662-99A8-A9D5A1F45A33}&quot;/&gt;&lt;filename val=&quot;C:\Documents and Settings\pikep\My Documents\My Adobe Presentations\UPDATED ssa 9-2-2009\data\asimages\{EDD8110F-A42A-4662-99A8-A9D5A1F45A33}.png&quot;/&gt;&lt;hasEffects val=&quot;1&quot;/&gt;&lt;left val=&quot;101.28&quot;/&gt;&lt;top val=&quot;198&quot;/&gt;&lt;width val=&quot;512.64&quot;/&gt;&lt;height val=&quot;226.08&quot;/&gt;&lt;/ThreeDShapeInfo&gt;"/>
</p:tagLst>
</file>

<file path=ppt/tags/tag50.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29.wav"/>
  <p:tag name="PPSNARRATION" val="29,2032670231,G:\dd demo (PIPP)\third series\Final powerpoints\SSA\UPDATED SSA for publish\UPDATED ssa 9-2-2009_pptx\Media.ppcx"/>
</p:tagLst>
</file>

<file path=ppt/tags/tag51.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30.wav"/>
  <p:tag name="PPSNARRATION" val="30,2032670231,G:\dd demo (PIPP)\third series\Final powerpoints\SSA\UPDATED SSA for publish\UPDATED ssa 9-2-2009_pptx\Media.ppcx"/>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B8BF3E-3352-4E08-B63B-236202DB8371}&quot;/&gt;&lt;filename val=&quot;C:\Documents and Settings\pikep\My Documents\My Adobe Presentations\UPDATED ssa 9-2-2009\data\asimages\{F6B8BF3E-3352-4E08-B63B-236202DB8371}.png&quot;/&gt;&lt;hasEffects val=&quot;1&quot;/&gt;&lt;left val=&quot;207.72&quot;/&gt;&lt;top val=&quot;24.72&quot;/&gt;&lt;width val=&quot;307.92&quot;/&gt;&lt;height val=&quot;50.64&quot;/&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52C882-8D9F-40D1-9166-03AB6B5AB52D}&quot;/&gt;&lt;filename val=&quot;C:\Documents and Settings\pikep\My Documents\My Adobe Presentations\UPDATED ssa 9-2-2009\data\asimages\{1252C882-8D9F-40D1-9166-03AB6B5AB52D}.png&quot;/&gt;&lt;hasEffects val=&quot;1&quot;/&gt;&lt;left val=&quot;-0.72&quot;/&gt;&lt;top val=&quot;167.28&quot;/&gt;&lt;width val=&quot;724.8&quot;/&gt;&lt;height val=&quot;193.8&quot;/&gt;&lt;/ThreeDShapeInfo&gt;"/>
</p:tagLst>
</file>

<file path=ppt/tags/tag54.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31.wav"/>
  <p:tag name="PPSNARRATION" val="31,2032670231,G:\dd demo (PIPP)\third series\Final powerpoints\SSA\UPDATED SSA for publish\UPDATED ssa 9-2-2009_pptx\Media.ppcx"/>
</p:tagLst>
</file>

<file path=ppt/tags/tag55.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32.wav"/>
  <p:tag name="PPSNARRATION" val="32,2032670231,G:\dd demo (PIPP)\third series\Final powerpoints\SSA\UPDATED SSA for publish\UPDATED ssa 9-2-2009_pptx\Media.ppcx"/>
</p:tagLst>
</file>

<file path=ppt/tags/tag56.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33.wav"/>
  <p:tag name="PPSNARRATION" val="33,2032670231,G:\dd demo (PIPP)\third series\Final powerpoints\SSA\UPDATED SSA for publish\UPDATED ssa 9-2-2009_pptx\Media.ppcx"/>
</p:tagLst>
</file>

<file path=ppt/tags/tag57.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34.wav"/>
  <p:tag name="PPSNARRATION" val="34,2032670231,G:\dd demo (PIPP)\third series\Final powerpoints\SSA\UPDATED SSA for publish\UPDATED ssa 9-2-2009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21C45E-A8BA-4B5D-9B6C-99AD74A43DE5}&quot;/&gt;&lt;filename val=&quot;C:\Documents and Settings\pikep\My Documents\My Adobe Presentations\UPDATED ssa 9-2-2009\data\asimages\{F621C45E-A8BA-4B5D-9B6C-99AD74A43DE5}.png&quot;/&gt;&lt;hasEffects val=&quot;1&quot;/&gt;&lt;left val=&quot;47.28&quot;/&gt;&lt;top val=&quot;2.28&quot;/&gt;&lt;width val=&quot;614.64&quot;/&gt;&lt;height val=&quot;119.64&quot;/&gt;&lt;/ThreeDShapeInfo&gt;"/>
</p:tagLst>
</file>

<file path=ppt/tags/tag59.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35.wav"/>
  <p:tag name="PPSNARRATION" val="35,2032670231,G:\dd demo (PIPP)\third series\Final powerpoints\SSA\UPDATED SSA for publish\UPDATED ssa 9-2-2009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6.wav"/>
  <p:tag name="PPSNARRATION" val="6,2032670231,G:\dd demo (PIPP)\third series\Final powerpoints\SSA\UPDATED SSA for publish\UPDATED ssa 9-2-2009_pptx\Media.ppcx"/>
</p:tagLst>
</file>

<file path=ppt/tags/tag60.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36.wav"/>
  <p:tag name="PPSNARRATION" val="36,2032670231,G:\dd demo (PIPP)\third series\Final powerpoints\SSA\UPDATED SSA for publish\UPDATED ssa 9-2-2009_pptx\Media.ppcx"/>
</p:tagLst>
</file>

<file path=ppt/tags/tag61.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37.wav"/>
  <p:tag name="PPSNARRATION" val="37,2032670231,G:\dd demo (PIPP)\third series\Final powerpoints\SSA\UPDATED SSA for publish\UPDATED ssa 9-2-2009_pptx\Media.ppcx"/>
</p:tagLst>
</file>

<file path=ppt/tags/tag62.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38.wav"/>
  <p:tag name="PPSNARRATION" val="38,2032670231,G:\dd demo (PIPP)\third series\Final powerpoints\SSA\UPDATED SSA for publish\UPDATED ssa 9-2-2009_pptx\Media.ppcx"/>
</p:tagLst>
</file>

<file path=ppt/tags/tag63.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39.wav"/>
  <p:tag name="PPSNARRATION" val="39,2032670231,G:\dd demo (PIPP)\third series\Final powerpoints\SSA\UPDATED SSA for publish\UPDATED ssa 9-2-2009_pptx\Media.ppcx"/>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D9C010-290B-464F-8F70-5BC27B57BFD5}&quot;/&gt;&lt;filename val=&quot;C:\Documents and Settings\pikep\My Documents\My Adobe Presentations\UPDATED ssa 9-2-2009\data\asimages\{43D9C010-290B-464F-8F70-5BC27B57BFD5}.png&quot;/&gt;&lt;hasEffects val=&quot;1&quot;/&gt;&lt;left val=&quot;167.28&quot;/&gt;&lt;top val=&quot;24.72&quot;/&gt;&lt;width val=&quot;388.8&quot;/&gt;&lt;height val=&quot;50.64&quot;/&gt;&lt;/ThreeDShapeInfo&gt;"/>
</p:tagLst>
</file>

<file path=ppt/tags/tag65.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40.wav"/>
  <p:tag name="PPSNARRATION" val="40,2032670231,G:\dd demo (PIPP)\third series\Final powerpoints\SSA\UPDATED SSA for publish\UPDATED ssa 9-2-2009_pptx\Media.ppcx"/>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A853D7-379C-4E1F-81EB-2F0FFEAFDF16}&quot;/&gt;&lt;filename val=&quot;C:\Documents and Settings\pikep\My Documents\My Adobe Presentations\UPDATED ssa 9-2-2009\data\asimages\{D7A853D7-379C-4E1F-81EB-2F0FFEAFDF16}.png&quot;/&gt;&lt;hasEffects val=&quot;1&quot;/&gt;&lt;left val=&quot;-0.72&quot;/&gt;&lt;top val=&quot;19.56&quot;/&gt;&lt;width val=&quot;722.64&quot;/&gt;&lt;height val=&quot;78.36&quot;/&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440095-E754-4617-B3AE-06A29D4FF46A}&quot;/&gt;&lt;filename val=&quot;C:\Documents and Settings\pikep\My Documents\My Adobe Presentations\UPDATED ssa 9-2-2009\data\asimages\{38440095-E754-4617-B3AE-06A29D4FF46A}.png&quot;/&gt;&lt;hasEffects val=&quot;1&quot;/&gt;&lt;left val=&quot;8.28&quot;/&gt;&lt;top val=&quot;133.56&quot;/&gt;&lt;width val=&quot;629.64&quot;/&gt;&lt;height val=&quot;372.36&quot;/&gt;&lt;/ThreeDShapeInfo&gt;"/>
</p:tagLst>
</file>

<file path=ppt/tags/tag68.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41.wav"/>
  <p:tag name="PPSNARRATION" val="41,2032670231,G:\dd demo (PIPP)\third series\Final powerpoints\SSA\UPDATED SSA for publish\UPDATED ssa 9-2-2009_pptx\Media.ppcx"/>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EEAD90-6893-4007-A303-6ED240646CF8}&quot;/&gt;&lt;filename val=&quot;C:\Documents and Settings\pikep\My Documents\My Adobe Presentations\UPDATED ssa 9-2-2009\data\asimages\{2DEEAD90-6893-4007-A303-6ED240646CF8}.png&quot;/&gt;&lt;hasEffects val=&quot;1&quot;/&gt;&lt;left val=&quot;35.28&quot;/&gt;&lt;top val=&quot;6.72&quot;/&gt;&lt;width val=&quot;650.64&quot;/&gt;&lt;height val=&quot;109.92&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30701A-C2C2-480C-80D5-94A9F23B43B9}&quot;/&gt;&lt;filename val=&quot;C:\Documents and Settings\pikep\My Documents\My Adobe Presentations\UPDATED ssa 9-2-2009\data\asimages\{D530701A-C2C2-480C-80D5-94A9F23B43B9}.png&quot;/&gt;&lt;hasEffects val=&quot;1&quot;/&gt;&lt;left val=&quot;111.72&quot;/&gt;&lt;top val=&quot;1.56&quot;/&gt;&lt;width val=&quot;479.64&quot;/&gt;&lt;height val=&quot;72.36&quot;/&gt;&lt;/ThreeDShapeInfo&gt;"/>
</p:tagLst>
</file>

<file path=ppt/tags/tag70.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42.wav"/>
  <p:tag name="PPSNARRATION" val="42,2032670231,G:\dd demo (PIPP)\third series\Final powerpoints\SSA\UPDATED SSA for publish\UPDATED ssa 9-2-2009_pptx\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9E63EE-DAD7-4D6E-BB08-4442D2DE3C8D}&quot;/&gt;&lt;filename val=&quot;C:\Documents and Settings\pikep\My Documents\My Adobe Presentations\UPDATED ssa 9-2-2009\data\asimages\{409E63EE-DAD7-4D6E-BB08-4442D2DE3C8D}.png&quot;/&gt;&lt;hasEffects val=&quot;1&quot;/&gt;&lt;left val=&quot;35.28&quot;/&gt;&lt;top val=&quot;21&quot;/&gt;&lt;width val=&quot;650.64&quot;/&gt;&lt;height val=&quot;92.64&quot;/&gt;&lt;/ThreeDShapeInfo&gt;"/>
</p:tagLst>
</file>

<file path=ppt/tags/tag72.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43.wav"/>
  <p:tag name="PPSNARRATION" val="43,2032670231,G:\dd demo (PIPP)\third series\Final powerpoints\SSA\UPDATED SSA for publish\UPDATED ssa 9-2-2009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B43147-6894-420A-B404-1FC38763EAF9}&quot;/&gt;&lt;filename val=&quot;C:\Documents and Settings\pikep\My Documents\My Adobe Presentations\UPDATED ssa 9-2-2009\data\asimages\{A2B43147-6894-420A-B404-1FC38763EAF9}.png&quot;/&gt;&lt;hasEffects val=&quot;1&quot;/&gt;&lt;left val=&quot;-0.72&quot;/&gt;&lt;top val=&quot;21&quot;/&gt;&lt;width val=&quot;686.64&quot;/&gt;&lt;height val=&quot;92.64&quot;/&gt;&lt;/ThreeDShapeInfo&gt;"/>
</p:tagLst>
</file>

<file path=ppt/tags/tag74.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44.wav"/>
  <p:tag name="PPSNARRATION" val="44,2032670231,G:\dd demo (PIPP)\third series\Final powerpoints\SSA\UPDATED SSA for publish\UPDATED ssa 9-2-2009_pptx\Media.ppcx"/>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5DC566-560D-46EF-A80F-948673F1C863}&quot;/&gt;&lt;filename val=&quot;C:\Documents and Settings\pikep\My Documents\My Adobe Presentations\UPDATED ssa 9-2-2009\data\asimages\{965DC566-560D-46EF-A80F-948673F1C863}.png&quot;/&gt;&lt;hasEffects val=&quot;1&quot;/&gt;&lt;left val=&quot;17.28&quot;/&gt;&lt;top val=&quot;23.28&quot;/&gt;&lt;width val=&quot;650.64&quot;/&gt;&lt;height val=&quot;92.64&quot;/&gt;&lt;/ThreeDShapeInfo&gt;"/>
</p:tagLst>
</file>

<file path=ppt/tags/tag76.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45.wav"/>
  <p:tag name="PPSNARRATION" val="45,2032670231,G:\dd demo (PIPP)\third series\Final powerpoints\SSA\UPDATED SSA for publish\UPDATED ssa 9-2-2009_pptx\Media.ppcx"/>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869714-0991-49DA-9880-637236C1A977}&quot;/&gt;&lt;filename val=&quot;C:\Documents and Settings\pikep\My Documents\My Adobe Presentations\UPDATED ssa 9-2-2009\data\asimages\{6D869714-0991-49DA-9880-637236C1A977}.png&quot;/&gt;&lt;hasEffects val=&quot;1&quot;/&gt;&lt;left val=&quot;35.28&quot;/&gt;&lt;top val=&quot;0&quot;/&gt;&lt;width val=&quot;650.64&quot;/&gt;&lt;height val=&quot;125.64&quot;/&gt;&lt;/ThreeDShape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46.wav"/>
  <p:tag name="PPSNARRATION" val="46,2032670231,G:\dd demo (PIPP)\third series\Final powerpoints\SSA\UPDATED SSA for publish\UPDATED ssa 9-2-2009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FCA5643-82FA-46A9-831F-1055DE04DDA7}&quot;/&gt;&lt;filename val=&quot;C:\Documents and Settings\pikep\My Documents\My Adobe Presentations\UPDATED ssa 9-2-2009\data\asimages\{AFCA5643-82FA-46A9-831F-1055DE04DDA7}.png&quot;/&gt;&lt;hasEffects val=&quot;1&quot;/&gt;&lt;left val=&quot;-11.28&quot;/&gt;&lt;top val=&quot;21&quot;/&gt;&lt;width val=&quot;747.36&quot;/&gt;&lt;height val=&quot;94.92&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7.wav"/>
  <p:tag name="PPSNARRATION" val="7,2032670231,G:\dd demo (PIPP)\third series\Final powerpoints\SSA\UPDATED SSA for publish\UPDATED ssa 9-2-2009_pptx\Media.ppcx"/>
</p:tagLst>
</file>

<file path=ppt/tags/tag80.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47.wav"/>
  <p:tag name="PPSNARRATION" val="47,2032670231,G:\dd demo (PIPP)\third series\Final powerpoints\SSA\UPDATED SSA for publish\UPDATED ssa 9-2-2009_pptx\Media.ppcx"/>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8153CD-5229-4DD5-B3D1-9AD0AA60DD96}&quot;/&gt;&lt;filename val=&quot;C:\Documents and Settings\pikep\My Documents\My Adobe Presentations\UPDATED ssa 9-2-2009\data\asimages\{6D8153CD-5229-4DD5-B3D1-9AD0AA60DD96}.png&quot;/&gt;&lt;hasEffects val=&quot;1&quot;/&gt;&lt;left val=&quot;21&quot;/&gt;&lt;top val=&quot;0.72&quot;/&gt;&lt;width val=&quot;682.92&quot;/&gt;&lt;height val=&quot;112.2&quot;/&gt;&lt;/ThreeDShapeInfo&gt;"/>
</p:tagLst>
</file>

<file path=ppt/tags/tag82.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48.wav"/>
  <p:tag name="PPSNARRATION" val="48,2032670231,G:\dd demo (PIPP)\third series\Final powerpoints\SSA\UPDATED SSA for publish\UPDATED ssa 9-2-2009_pptx\Media.ppcx"/>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8B9170-812D-462C-A38C-C1EE3478C828}&quot;/&gt;&lt;filename val=&quot;C:\Documents and Settings\pikep\My Documents\My Adobe Presentations\UPDATED ssa 9-2-2009\data\asimages\{108B9170-812D-462C-A38C-C1EE3478C828}.png&quot;/&gt;&lt;hasEffects val=&quot;1&quot;/&gt;&lt;left val=&quot;35.28&quot;/&gt;&lt;top val=&quot;0&quot;/&gt;&lt;width val=&quot;650.64&quot;/&gt;&lt;height val=&quot;125.64&quot;/&gt;&lt;/ThreeDShapeInfo&gt;"/>
</p:tagLst>
</file>

<file path=ppt/tags/tag84.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49.wav"/>
  <p:tag name="PPSNARRATION" val="49,2032670231,G:\dd demo (PIPP)\third series\Final powerpoints\SSA\UPDATED SSA for publish\UPDATED ssa 9-2-2009_pptx\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3928D3-1BE4-4267-9F60-AB6EE45D78E3}&quot;/&gt;&lt;filename val=&quot;C:\Documents and Settings\pikep\My Documents\My Adobe Presentations\UPDATED ssa 9-2-2009\data\asimages\{9D3928D3-1BE4-4267-9F60-AB6EE45D78E3}.png&quot;/&gt;&lt;hasEffects val=&quot;1&quot;/&gt;&lt;left val=&quot;-0.72&quot;/&gt;&lt;top val=&quot;-9.72&quot;/&gt;&lt;width val=&quot;686.64&quot;/&gt;&lt;height val=&quot;125.64&quot;/&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FE6B0F-1285-4E84-BF97-FCCD60552857}&quot;/&gt;&lt;filename val=&quot;C:\Documents and Settings\pikep\My Documents\My Adobe Presentations\UPDATED ssa 9-2-2009\data\asimages\{43FE6B0F-1285-4E84-BF97-FCCD60552857}.png&quot;/&gt;&lt;hasEffects val=&quot;1&quot;/&gt;&lt;left val=&quot;527.28&quot;/&gt;&lt;top val=&quot;366&quot;/&gt;&lt;width val=&quot;194.64&quot;/&gt;&lt;height val=&quot;175.92&quot;/&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0.wav"/>
  <p:tag name="PPSNARRATION" val="50,2032670231,G:\dd demo (PIPP)\third series\Final powerpoints\SSA\UPDATED SSA for publish\UPDATED ssa 9-2-2009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8BF722-2EE1-4D4D-9B6F-C9EACF3FC32A}&quot;/&gt;&lt;filename val=&quot;C:\Documents and Settings\pikep\My Documents\My Adobe Presentations\UPDATED ssa 9-2-2009\data\asimages\{238BF722-2EE1-4D4D-9B6F-C9EACF3FC32A}.png&quot;/&gt;&lt;hasEffects val=&quot;1&quot;/&gt;&lt;left val=&quot;60.72&quot;/&gt;&lt;top val=&quot;2.28&quot;/&gt;&lt;width val=&quot;589.2&quot;/&gt;&lt;height val=&quot;125.64&quot;/&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1DE2AD-A84D-4747-96D9-578A1BDFAC59}&quot;/&gt;&lt;filename val=&quot;C:\Documents and Settings\pikep\My Documents\My Adobe Presentations\UPDATED ssa 9-2-2009\data\asimages\{CE1DE2AD-A84D-4747-96D9-578A1BDFAC59}.png&quot;/&gt;&lt;hasEffects val=&quot;1&quot;/&gt;&lt;left val=&quot;563.28&quot;/&gt;&lt;top val=&quot;293.28&quot;/&gt;&lt;width val=&quot;134.64&quot;/&gt;&lt;height val=&quot;230.64&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97FA81-0A47-433E-8053-3B6318EF9F98}&quot;/&gt;&lt;filename val=&quot;C:\Documents and Settings\pikep\My Documents\My Adobe Presentations\UPDATED ssa 9-2-2009\data\asimages\{6197FA81-0A47-433E-8053-3B6318EF9F98}.png&quot;/&gt;&lt;hasEffects val=&quot;1&quot;/&gt;&lt;left val=&quot;111.72&quot;/&gt;&lt;top val=&quot;1.56&quot;/&gt;&lt;width val=&quot;479.64&quot;/&gt;&lt;height val=&quot;72.36&quot;/&gt;&lt;/ThreeDShapeInfo&gt;"/>
</p:tagLst>
</file>

<file path=ppt/tags/tag90.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1.wav"/>
  <p:tag name="PPSNARRATION" val="51,2032670231,G:\dd demo (PIPP)\third series\Final powerpoints\SSA\UPDATED SSA for publish\UPDATED ssa 9-2-2009_pptx\Media.ppcx"/>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5173E9-FFDB-4A6F-8C55-0630BB7005E5}&quot;/&gt;&lt;filename val=&quot;C:\Documents and Settings\pikep\My Documents\My Adobe Presentations\UPDATED ssa 9-2-2009\data\asimages\{9A5173E9-FFDB-4A6F-8C55-0630BB7005E5}.png&quot;/&gt;&lt;hasEffects val=&quot;1&quot;/&gt;&lt;left val=&quot;35.28&quot;/&gt;&lt;top val=&quot;0&quot;/&gt;&lt;width val=&quot;650.64&quot;/&gt;&lt;height val=&quot;125.64&quot;/&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48EC96-CF73-44C8-B66E-55DD4717F92D}&quot;/&gt;&lt;filename val=&quot;C:\Documents and Settings\pikep\My Documents\My Adobe Presentations\UPDATED ssa 9-2-2009\data\asimages\{7948EC96-CF73-44C8-B66E-55DD4717F92D}.png&quot;/&gt;&lt;hasEffects val=&quot;1&quot;/&gt;&lt;left val=&quot;634.56&quot;/&gt;&lt;top val=&quot;413.28&quot;/&gt;&lt;width val=&quot;69.36&quot;/&gt;&lt;height val=&quot;113.64&quot;/&gt;&lt;/ThreeDShapeInfo&gt;"/>
</p:tagLst>
</file>

<file path=ppt/tags/tag93.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2.wav"/>
  <p:tag name="PPSNARRATION" val="52,2032670231,G:\dd demo (PIPP)\third series\Final powerpoints\SSA\UPDATED SSA for publish\UPDATED ssa 9-2-2009_pptx\Media.ppcx"/>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B6DDD4-A654-44D0-954F-575E9FB66DB6}&quot;/&gt;&lt;filename val=&quot;C:\Documents and Settings\pikep\My Documents\My Adobe Presentations\UPDATED ssa 9-2-2009\data\asimages\{2EB6DDD4-A654-44D0-954F-575E9FB66DB6}.png&quot;/&gt;&lt;hasEffects val=&quot;1&quot;/&gt;&lt;left val=&quot;-0.72&quot;/&gt;&lt;top val=&quot;21&quot;/&gt;&lt;width val=&quot;686.64&quot;/&gt;&lt;height val=&quot;92.64&quot;/&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3.wav"/>
  <p:tag name="PPSNARRATION" val="53,2032670231,G:\dd demo (PIPP)\third series\Final powerpoints\SSA\UPDATED SSA for publish\UPDATED ssa 9-2-2009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56B4DB-B243-4070-8BA0-5EEB225ECB84}&quot;/&gt;&lt;filename val=&quot;C:\Documents and Settings\pikep\My Documents\My Adobe Presentations\UPDATED ssa 9-2-2009\data\asimages\{8456B4DB-B243-4070-8BA0-5EEB225ECB84}.png&quot;/&gt;&lt;hasEffects val=&quot;1&quot;/&gt;&lt;left val=&quot;35.28&quot;/&gt;&lt;top val=&quot;21&quot;/&gt;&lt;width val=&quot;650.64&quot;/&gt;&lt;height val=&quot;92.64&quot;/&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0C1593-F9E0-41D2-A729-DF45E6A0E3DB}&quot;/&gt;&lt;filename val=&quot;C:\Documents and Settings\pikep\My Documents\My Adobe Presentations\UPDATED ssa 9-2-2009\data\asimages\{850C1593-F9E0-41D2-A729-DF45E6A0E3DB}.png&quot;/&gt;&lt;hasEffects val=&quot;1&quot;/&gt;&lt;left val=&quot;557.28&quot;/&gt;&lt;top val=&quot;347.28&quot;/&gt;&lt;width val=&quot;132.36&quot;/&gt;&lt;height val=&quot;194.64&quot;/&gt;&lt;/ThreeDShapeInfo&gt;"/>
</p:tagLst>
</file>

<file path=ppt/tags/tag98.xml><?xml version="1.0" encoding="utf-8"?>
<p:tagLst xmlns:a="http://schemas.openxmlformats.org/drawingml/2006/main" xmlns:r="http://schemas.openxmlformats.org/officeDocument/2006/relationships" xmlns:p="http://schemas.openxmlformats.org/presentationml/2006/main">
  <p:tag name="PPSNARRATIONPROPS" val="G:\dd demo (PIPP)\third series\Recordings\SSA\slide 54.wav"/>
  <p:tag name="PPSNARRATION" val="54,2032670231,G:\dd demo (PIPP)\third series\Final powerpoints\SSA\UPDATED SSA for publish\UPDATED ssa 9-2-2009_pptx\Media.ppcx"/>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01348C-FDCE-4176-9AC7-ACEB5D2C50F7}&quot;/&gt;&lt;filename val=&quot;C:\Documents and Settings\pikep\My Documents\My Adobe Presentations\UPDATED ssa 9-2-2009\data\asimages\{A801348C-FDCE-4176-9AC7-ACEB5D2C50F7}.png&quot;/&gt;&lt;hasEffects val=&quot;1&quot;/&gt;&lt;left val=&quot;35.28&quot;/&gt;&lt;top val=&quot;23.28&quot;/&gt;&lt;width val=&quot;650.64&quot;/&gt;&lt;height val=&quot;92.64&quot;/&gt;&lt;/ThreeDShapeInfo&gt;"/>
</p:tagLst>
</file>

<file path=ppt/theme/theme1.xml><?xml version="1.0" encoding="utf-8"?>
<a:theme xmlns:a="http://schemas.openxmlformats.org/drawingml/2006/main" name="1_Default Design">
  <a:themeElements>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2720</TotalTime>
  <Words>6008</Words>
  <Application>Microsoft Office PowerPoint</Application>
  <PresentationFormat>On-screen Show (4:3)</PresentationFormat>
  <Paragraphs>391</Paragraphs>
  <Slides>58</Slides>
  <Notes>58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宋体</vt:lpstr>
      <vt:lpstr>Arial</vt:lpstr>
      <vt:lpstr>Arial Black</vt:lpstr>
      <vt:lpstr>Baskerville Old Face</vt:lpstr>
      <vt:lpstr>Times New Roman</vt:lpstr>
      <vt:lpstr>Wingdings</vt:lpstr>
      <vt:lpstr>1_Default Design</vt:lpstr>
      <vt:lpstr>Clip</vt:lpstr>
      <vt:lpstr>Social Security Administration  Disability Benefits at Age 18</vt:lpstr>
      <vt:lpstr>Youth  with  Disability</vt:lpstr>
      <vt:lpstr>PowerPoint Presentation</vt:lpstr>
      <vt:lpstr>PowerPoint Presentation</vt:lpstr>
      <vt:lpstr>PowerPoint Presentation</vt:lpstr>
      <vt:lpstr>PowerPoint Presentation</vt:lpstr>
      <vt:lpstr>QUESTIONS?</vt:lpstr>
      <vt:lpstr>ANSWERS</vt:lpstr>
      <vt:lpstr>ANSWERS</vt:lpstr>
      <vt:lpstr>Supplemental Security Income (S.S.I.) Definition of Disability</vt:lpstr>
      <vt:lpstr>S.S.I. Supplemental Security Income</vt:lpstr>
      <vt:lpstr>S.S.I. Supplemental Security Income</vt:lpstr>
      <vt:lpstr>S.S.I.  Limited Income &amp; Resources</vt:lpstr>
      <vt:lpstr>S.S.I.  Income also includes…</vt:lpstr>
      <vt:lpstr>S.S.I.  Resources </vt:lpstr>
      <vt:lpstr>                  S.S.I.                  Income </vt:lpstr>
      <vt:lpstr>S.S.I.  Age 18 Redetermination</vt:lpstr>
      <vt:lpstr>S.S.I. Supplemental Security Income</vt:lpstr>
      <vt:lpstr>PowerPoint Presentation</vt:lpstr>
      <vt:lpstr>PowerPoint Presentation</vt:lpstr>
      <vt:lpstr>Begin Disability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SSA Disability Tips</vt:lpstr>
      <vt:lpstr>Blue Book </vt:lpstr>
      <vt:lpstr>PowerPoint Presentation</vt:lpstr>
      <vt:lpstr>PowerPoint Presentation</vt:lpstr>
      <vt:lpstr>PowerPoint Presentation</vt:lpstr>
      <vt:lpstr>Advantage of Beginning Online</vt:lpstr>
      <vt:lpstr>Red Book http://www.socialsecurity.gov/redbook/</vt:lpstr>
      <vt:lpstr>What Happens Next?</vt:lpstr>
      <vt:lpstr>Medical  Documentation Needed</vt:lpstr>
      <vt:lpstr>Other Sources of Evidence</vt:lpstr>
      <vt:lpstr>Mental Conditions Functional Areas Evaluated</vt:lpstr>
      <vt:lpstr>Mental Residual Functional Capacity</vt:lpstr>
      <vt:lpstr>Completing the Function Report SSA -3373</vt:lpstr>
      <vt:lpstr>Function Report Adult  SSA-3373</vt:lpstr>
      <vt:lpstr>Why DDS Obtains Consultative Exams (CE’s)</vt:lpstr>
      <vt:lpstr>Speeding up the Process How You can Help-1</vt:lpstr>
      <vt:lpstr>Speeding up the Process How You can Help-2</vt:lpstr>
      <vt:lpstr>Speeding up the Process -3</vt:lpstr>
      <vt:lpstr>Speeding Up the Process-4</vt:lpstr>
      <vt:lpstr>Evidence from Claimant</vt:lpstr>
      <vt:lpstr>Appeal Process</vt:lpstr>
      <vt:lpstr>Begin Disability Process</vt:lpstr>
      <vt:lpstr>PowerPoint Presentation</vt:lpstr>
      <vt:lpstr>PowerPoint Presentation</vt:lpstr>
      <vt:lpstr>PowerPoint Presentation</vt:lpstr>
      <vt:lpstr>Tips </vt:lpstr>
      <vt:lpstr>A Family’s Experience</vt:lpstr>
    </vt:vector>
  </TitlesOfParts>
  <Company>Social Security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with Disability</dc:title>
  <dc:creator>587240</dc:creator>
  <cp:lastModifiedBy>Eryn Hoerig</cp:lastModifiedBy>
  <cp:revision>135</cp:revision>
  <dcterms:created xsi:type="dcterms:W3CDTF">2008-09-17T21:01:21Z</dcterms:created>
  <dcterms:modified xsi:type="dcterms:W3CDTF">2019-05-10T16:41:57Z</dcterms:modified>
</cp:coreProperties>
</file>