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1" r:id="rId1"/>
  </p:sldMasterIdLst>
  <p:notesMasterIdLst>
    <p:notesMasterId r:id="rId55"/>
  </p:notesMasterIdLst>
  <p:handoutMasterIdLst>
    <p:handoutMasterId r:id="rId56"/>
  </p:handoutMasterIdLst>
  <p:sldIdLst>
    <p:sldId id="366" r:id="rId2"/>
    <p:sldId id="410" r:id="rId3"/>
    <p:sldId id="367" r:id="rId4"/>
    <p:sldId id="444" r:id="rId5"/>
    <p:sldId id="408" r:id="rId6"/>
    <p:sldId id="412" r:id="rId7"/>
    <p:sldId id="413" r:id="rId8"/>
    <p:sldId id="409" r:id="rId9"/>
    <p:sldId id="414" r:id="rId10"/>
    <p:sldId id="445" r:id="rId11"/>
    <p:sldId id="415" r:id="rId12"/>
    <p:sldId id="446" r:id="rId13"/>
    <p:sldId id="447" r:id="rId14"/>
    <p:sldId id="416" r:id="rId15"/>
    <p:sldId id="467" r:id="rId16"/>
    <p:sldId id="475" r:id="rId17"/>
    <p:sldId id="468" r:id="rId18"/>
    <p:sldId id="469" r:id="rId19"/>
    <p:sldId id="417" r:id="rId20"/>
    <p:sldId id="472" r:id="rId21"/>
    <p:sldId id="473" r:id="rId22"/>
    <p:sldId id="474" r:id="rId23"/>
    <p:sldId id="471" r:id="rId24"/>
    <p:sldId id="418" r:id="rId25"/>
    <p:sldId id="476" r:id="rId26"/>
    <p:sldId id="434" r:id="rId27"/>
    <p:sldId id="436" r:id="rId28"/>
    <p:sldId id="477" r:id="rId29"/>
    <p:sldId id="437" r:id="rId30"/>
    <p:sldId id="435" r:id="rId31"/>
    <p:sldId id="478" r:id="rId32"/>
    <p:sldId id="440" r:id="rId33"/>
    <p:sldId id="439" r:id="rId34"/>
    <p:sldId id="441" r:id="rId35"/>
    <p:sldId id="430" r:id="rId36"/>
    <p:sldId id="479" r:id="rId37"/>
    <p:sldId id="431" r:id="rId38"/>
    <p:sldId id="433" r:id="rId39"/>
    <p:sldId id="443" r:id="rId40"/>
    <p:sldId id="448" r:id="rId41"/>
    <p:sldId id="449" r:id="rId42"/>
    <p:sldId id="450" r:id="rId43"/>
    <p:sldId id="480" r:id="rId44"/>
    <p:sldId id="451" r:id="rId45"/>
    <p:sldId id="456" r:id="rId46"/>
    <p:sldId id="457" r:id="rId47"/>
    <p:sldId id="458" r:id="rId48"/>
    <p:sldId id="459" r:id="rId49"/>
    <p:sldId id="460" r:id="rId50"/>
    <p:sldId id="462" r:id="rId51"/>
    <p:sldId id="463" r:id="rId52"/>
    <p:sldId id="464" r:id="rId53"/>
    <p:sldId id="465" r:id="rId5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45D31C-5A9E-4D20-A149-0F4F6A2539E5}">
          <p14:sldIdLst>
            <p14:sldId id="366"/>
            <p14:sldId id="410"/>
            <p14:sldId id="367"/>
            <p14:sldId id="444"/>
            <p14:sldId id="408"/>
            <p14:sldId id="412"/>
            <p14:sldId id="413"/>
            <p14:sldId id="409"/>
            <p14:sldId id="414"/>
            <p14:sldId id="445"/>
            <p14:sldId id="415"/>
            <p14:sldId id="446"/>
            <p14:sldId id="447"/>
            <p14:sldId id="416"/>
            <p14:sldId id="467"/>
            <p14:sldId id="475"/>
            <p14:sldId id="468"/>
            <p14:sldId id="469"/>
            <p14:sldId id="417"/>
            <p14:sldId id="472"/>
            <p14:sldId id="473"/>
            <p14:sldId id="474"/>
            <p14:sldId id="471"/>
            <p14:sldId id="418"/>
            <p14:sldId id="476"/>
            <p14:sldId id="434"/>
            <p14:sldId id="436"/>
            <p14:sldId id="477"/>
            <p14:sldId id="437"/>
            <p14:sldId id="435"/>
            <p14:sldId id="478"/>
            <p14:sldId id="440"/>
            <p14:sldId id="439"/>
            <p14:sldId id="441"/>
            <p14:sldId id="430"/>
            <p14:sldId id="479"/>
            <p14:sldId id="431"/>
            <p14:sldId id="433"/>
            <p14:sldId id="443"/>
            <p14:sldId id="448"/>
            <p14:sldId id="449"/>
            <p14:sldId id="450"/>
            <p14:sldId id="480"/>
            <p14:sldId id="451"/>
            <p14:sldId id="456"/>
            <p14:sldId id="457"/>
            <p14:sldId id="458"/>
            <p14:sldId id="459"/>
            <p14:sldId id="460"/>
            <p14:sldId id="462"/>
            <p14:sldId id="463"/>
            <p14:sldId id="464"/>
            <p14:sldId id="465"/>
          </p14:sldIdLst>
        </p14:section>
        <p14:section name="Untitled Section" id="{C83FAAA2-4462-40AA-9FE1-62D2612809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7" autoAdjust="0"/>
    <p:restoredTop sz="61674" autoAdjust="0"/>
  </p:normalViewPr>
  <p:slideViewPr>
    <p:cSldViewPr>
      <p:cViewPr varScale="1">
        <p:scale>
          <a:sx n="54" d="100"/>
          <a:sy n="54" d="100"/>
        </p:scale>
        <p:origin x="2323" y="48"/>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140" d="100"/>
        <a:sy n="140" d="100"/>
      </p:scale>
      <p:origin x="0" y="3480"/>
    </p:cViewPr>
  </p:sorterViewPr>
  <p:notesViewPr>
    <p:cSldViewPr>
      <p:cViewPr>
        <p:scale>
          <a:sx n="150" d="100"/>
          <a:sy n="150" d="100"/>
        </p:scale>
        <p:origin x="1320" y="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2B91B66-370F-4D68-A22A-AC6714810337}" type="datetimeFigureOut">
              <a:rPr lang="en-US" smtClean="0"/>
              <a:t>10/25/2018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95BCCE4-552F-4EF8-ABB1-1C86C6A3C702}" type="slidenum">
              <a:rPr lang="en-US" smtClean="0"/>
              <a:t>‹#›</a:t>
            </a:fld>
            <a:endParaRPr lang="en-US"/>
          </a:p>
        </p:txBody>
      </p:sp>
    </p:spTree>
    <p:extLst>
      <p:ext uri="{BB962C8B-B14F-4D97-AF65-F5344CB8AC3E}">
        <p14:creationId xmlns:p14="http://schemas.microsoft.com/office/powerpoint/2010/main" val="810580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68D71FA-D149-436D-8750-73C948105F03}" type="datetimeFigureOut">
              <a:rPr lang="en-US" smtClean="0"/>
              <a:t>10/25/2018</a:t>
            </a:fld>
            <a:endParaRPr lang="en-US"/>
          </a:p>
        </p:txBody>
      </p:sp>
      <p:sp>
        <p:nvSpPr>
          <p:cNvPr id="4" name="Slide Image Placeholder 3"/>
          <p:cNvSpPr>
            <a:spLocks noGrp="1" noRot="1" noChangeAspect="1"/>
          </p:cNvSpPr>
          <p:nvPr>
            <p:ph type="sldImg" idx="2"/>
          </p:nvPr>
        </p:nvSpPr>
        <p:spPr>
          <a:xfrm>
            <a:off x="2362200" y="381000"/>
            <a:ext cx="2438400" cy="1828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2286000"/>
            <a:ext cx="6096000" cy="66294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9067799"/>
            <a:ext cx="2971800" cy="226987"/>
          </a:xfrm>
          <a:prstGeom prst="rect">
            <a:avLst/>
          </a:prstGeom>
        </p:spPr>
        <p:txBody>
          <a:bodyPr vert="horz" lIns="91440" tIns="45720" rIns="91440" bIns="45720" rtlCol="0" anchor="b"/>
          <a:lstStyle>
            <a:lvl1pPr algn="r">
              <a:defRPr sz="1200"/>
            </a:lvl1pPr>
          </a:lstStyle>
          <a:p>
            <a:fld id="{F44975DE-74C8-43E8-9D10-3C5D307420A3}" type="slidenum">
              <a:rPr lang="en-US" smtClean="0"/>
              <a:t>‹#›</a:t>
            </a:fld>
            <a:endParaRPr lang="en-US"/>
          </a:p>
        </p:txBody>
      </p:sp>
    </p:spTree>
    <p:extLst>
      <p:ext uri="{BB962C8B-B14F-4D97-AF65-F5344CB8AC3E}">
        <p14:creationId xmlns:p14="http://schemas.microsoft.com/office/powerpoint/2010/main" val="62292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1</a:t>
            </a:fld>
            <a:endParaRPr lang="en-US"/>
          </a:p>
        </p:txBody>
      </p:sp>
    </p:spTree>
    <p:extLst>
      <p:ext uri="{BB962C8B-B14F-4D97-AF65-F5344CB8AC3E}">
        <p14:creationId xmlns:p14="http://schemas.microsoft.com/office/powerpoint/2010/main" val="272749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10</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11</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12</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13</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14</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spcBef>
                <a:spcPct val="30000"/>
              </a:spcBef>
              <a:defRPr kumimoji="1" sz="1200">
                <a:solidFill>
                  <a:schemeClr val="tx1"/>
                </a:solidFill>
                <a:latin typeface="Times New Roman" pitchFamily="18" charset="0"/>
              </a:defRPr>
            </a:lvl1pPr>
            <a:lvl2pPr marL="742950" indent="-285750" defTabSz="896938">
              <a:spcBef>
                <a:spcPct val="30000"/>
              </a:spcBef>
              <a:defRPr kumimoji="1" sz="1200">
                <a:solidFill>
                  <a:schemeClr val="tx1"/>
                </a:solidFill>
                <a:latin typeface="Times New Roman" pitchFamily="18" charset="0"/>
              </a:defRPr>
            </a:lvl2pPr>
            <a:lvl3pPr marL="1143000" indent="-228600" defTabSz="896938">
              <a:spcBef>
                <a:spcPct val="30000"/>
              </a:spcBef>
              <a:defRPr kumimoji="1" sz="1200">
                <a:solidFill>
                  <a:schemeClr val="tx1"/>
                </a:solidFill>
                <a:latin typeface="Times New Roman" pitchFamily="18" charset="0"/>
              </a:defRPr>
            </a:lvl3pPr>
            <a:lvl4pPr marL="1600200" indent="-228600" defTabSz="896938">
              <a:spcBef>
                <a:spcPct val="30000"/>
              </a:spcBef>
              <a:defRPr kumimoji="1" sz="1200">
                <a:solidFill>
                  <a:schemeClr val="tx1"/>
                </a:solidFill>
                <a:latin typeface="Times New Roman" pitchFamily="18" charset="0"/>
              </a:defRPr>
            </a:lvl4pPr>
            <a:lvl5pPr marL="2057400" indent="-228600" defTabSz="896938">
              <a:spcBef>
                <a:spcPct val="30000"/>
              </a:spcBef>
              <a:defRPr kumimoji="1" sz="1200">
                <a:solidFill>
                  <a:schemeClr val="tx1"/>
                </a:solidFill>
                <a:latin typeface="Times New Roman" pitchFamily="18" charset="0"/>
              </a:defRPr>
            </a:lvl5pPr>
            <a:lvl6pPr marL="2514600" indent="-228600" defTabSz="896938" eaLnBrk="0" fontAlgn="base" hangingPunct="0">
              <a:spcBef>
                <a:spcPct val="30000"/>
              </a:spcBef>
              <a:spcAft>
                <a:spcPct val="0"/>
              </a:spcAft>
              <a:defRPr kumimoji="1" sz="1200">
                <a:solidFill>
                  <a:schemeClr val="tx1"/>
                </a:solidFill>
                <a:latin typeface="Times New Roman" pitchFamily="18" charset="0"/>
              </a:defRPr>
            </a:lvl6pPr>
            <a:lvl7pPr marL="2971800" indent="-228600" defTabSz="896938" eaLnBrk="0" fontAlgn="base" hangingPunct="0">
              <a:spcBef>
                <a:spcPct val="30000"/>
              </a:spcBef>
              <a:spcAft>
                <a:spcPct val="0"/>
              </a:spcAft>
              <a:defRPr kumimoji="1" sz="1200">
                <a:solidFill>
                  <a:schemeClr val="tx1"/>
                </a:solidFill>
                <a:latin typeface="Times New Roman" pitchFamily="18" charset="0"/>
              </a:defRPr>
            </a:lvl7pPr>
            <a:lvl8pPr marL="3429000" indent="-228600" defTabSz="896938" eaLnBrk="0" fontAlgn="base" hangingPunct="0">
              <a:spcBef>
                <a:spcPct val="30000"/>
              </a:spcBef>
              <a:spcAft>
                <a:spcPct val="0"/>
              </a:spcAft>
              <a:defRPr kumimoji="1" sz="1200">
                <a:solidFill>
                  <a:schemeClr val="tx1"/>
                </a:solidFill>
                <a:latin typeface="Times New Roman" pitchFamily="18" charset="0"/>
              </a:defRPr>
            </a:lvl8pPr>
            <a:lvl9pPr marL="3886200" indent="-228600" defTabSz="8969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857D52F-BCCC-401B-BB85-FA8CAB883D44}" type="slidenum">
              <a:rPr kumimoji="0" lang="en-US" altLang="en-US"/>
              <a:pPr>
                <a:spcBef>
                  <a:spcPct val="0"/>
                </a:spcBef>
              </a:pPr>
              <a:t>15</a:t>
            </a:fld>
            <a:endParaRPr kumimoji="0"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00952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spcBef>
                <a:spcPct val="30000"/>
              </a:spcBef>
              <a:defRPr kumimoji="1" sz="1200">
                <a:solidFill>
                  <a:schemeClr val="tx1"/>
                </a:solidFill>
                <a:latin typeface="Times New Roman" pitchFamily="18" charset="0"/>
              </a:defRPr>
            </a:lvl1pPr>
            <a:lvl2pPr marL="742950" indent="-285750" defTabSz="896938">
              <a:spcBef>
                <a:spcPct val="30000"/>
              </a:spcBef>
              <a:defRPr kumimoji="1" sz="1200">
                <a:solidFill>
                  <a:schemeClr val="tx1"/>
                </a:solidFill>
                <a:latin typeface="Times New Roman" pitchFamily="18" charset="0"/>
              </a:defRPr>
            </a:lvl2pPr>
            <a:lvl3pPr marL="1143000" indent="-228600" defTabSz="896938">
              <a:spcBef>
                <a:spcPct val="30000"/>
              </a:spcBef>
              <a:defRPr kumimoji="1" sz="1200">
                <a:solidFill>
                  <a:schemeClr val="tx1"/>
                </a:solidFill>
                <a:latin typeface="Times New Roman" pitchFamily="18" charset="0"/>
              </a:defRPr>
            </a:lvl3pPr>
            <a:lvl4pPr marL="1600200" indent="-228600" defTabSz="896938">
              <a:spcBef>
                <a:spcPct val="30000"/>
              </a:spcBef>
              <a:defRPr kumimoji="1" sz="1200">
                <a:solidFill>
                  <a:schemeClr val="tx1"/>
                </a:solidFill>
                <a:latin typeface="Times New Roman" pitchFamily="18" charset="0"/>
              </a:defRPr>
            </a:lvl4pPr>
            <a:lvl5pPr marL="2057400" indent="-228600" defTabSz="896938">
              <a:spcBef>
                <a:spcPct val="30000"/>
              </a:spcBef>
              <a:defRPr kumimoji="1" sz="1200">
                <a:solidFill>
                  <a:schemeClr val="tx1"/>
                </a:solidFill>
                <a:latin typeface="Times New Roman" pitchFamily="18" charset="0"/>
              </a:defRPr>
            </a:lvl5pPr>
            <a:lvl6pPr marL="2514600" indent="-228600" defTabSz="896938" eaLnBrk="0" fontAlgn="base" hangingPunct="0">
              <a:spcBef>
                <a:spcPct val="30000"/>
              </a:spcBef>
              <a:spcAft>
                <a:spcPct val="0"/>
              </a:spcAft>
              <a:defRPr kumimoji="1" sz="1200">
                <a:solidFill>
                  <a:schemeClr val="tx1"/>
                </a:solidFill>
                <a:latin typeface="Times New Roman" pitchFamily="18" charset="0"/>
              </a:defRPr>
            </a:lvl6pPr>
            <a:lvl7pPr marL="2971800" indent="-228600" defTabSz="896938" eaLnBrk="0" fontAlgn="base" hangingPunct="0">
              <a:spcBef>
                <a:spcPct val="30000"/>
              </a:spcBef>
              <a:spcAft>
                <a:spcPct val="0"/>
              </a:spcAft>
              <a:defRPr kumimoji="1" sz="1200">
                <a:solidFill>
                  <a:schemeClr val="tx1"/>
                </a:solidFill>
                <a:latin typeface="Times New Roman" pitchFamily="18" charset="0"/>
              </a:defRPr>
            </a:lvl7pPr>
            <a:lvl8pPr marL="3429000" indent="-228600" defTabSz="896938" eaLnBrk="0" fontAlgn="base" hangingPunct="0">
              <a:spcBef>
                <a:spcPct val="30000"/>
              </a:spcBef>
              <a:spcAft>
                <a:spcPct val="0"/>
              </a:spcAft>
              <a:defRPr kumimoji="1" sz="1200">
                <a:solidFill>
                  <a:schemeClr val="tx1"/>
                </a:solidFill>
                <a:latin typeface="Times New Roman" pitchFamily="18" charset="0"/>
              </a:defRPr>
            </a:lvl8pPr>
            <a:lvl9pPr marL="3886200" indent="-228600" defTabSz="8969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857D52F-BCCC-401B-BB85-FA8CAB883D44}" type="slidenum">
              <a:rPr kumimoji="0" lang="en-US" altLang="en-US"/>
              <a:pPr>
                <a:spcBef>
                  <a:spcPct val="0"/>
                </a:spcBef>
              </a:pPr>
              <a:t>16</a:t>
            </a:fld>
            <a:endParaRPr kumimoji="0"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5796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spcBef>
                <a:spcPct val="30000"/>
              </a:spcBef>
              <a:defRPr kumimoji="1" sz="1200">
                <a:solidFill>
                  <a:schemeClr val="tx1"/>
                </a:solidFill>
                <a:latin typeface="Times New Roman" pitchFamily="18" charset="0"/>
              </a:defRPr>
            </a:lvl1pPr>
            <a:lvl2pPr marL="742950" indent="-285750" defTabSz="896938">
              <a:spcBef>
                <a:spcPct val="30000"/>
              </a:spcBef>
              <a:defRPr kumimoji="1" sz="1200">
                <a:solidFill>
                  <a:schemeClr val="tx1"/>
                </a:solidFill>
                <a:latin typeface="Times New Roman" pitchFamily="18" charset="0"/>
              </a:defRPr>
            </a:lvl2pPr>
            <a:lvl3pPr marL="1143000" indent="-228600" defTabSz="896938">
              <a:spcBef>
                <a:spcPct val="30000"/>
              </a:spcBef>
              <a:defRPr kumimoji="1" sz="1200">
                <a:solidFill>
                  <a:schemeClr val="tx1"/>
                </a:solidFill>
                <a:latin typeface="Times New Roman" pitchFamily="18" charset="0"/>
              </a:defRPr>
            </a:lvl3pPr>
            <a:lvl4pPr marL="1600200" indent="-228600" defTabSz="896938">
              <a:spcBef>
                <a:spcPct val="30000"/>
              </a:spcBef>
              <a:defRPr kumimoji="1" sz="1200">
                <a:solidFill>
                  <a:schemeClr val="tx1"/>
                </a:solidFill>
                <a:latin typeface="Times New Roman" pitchFamily="18" charset="0"/>
              </a:defRPr>
            </a:lvl4pPr>
            <a:lvl5pPr marL="2057400" indent="-228600" defTabSz="896938">
              <a:spcBef>
                <a:spcPct val="30000"/>
              </a:spcBef>
              <a:defRPr kumimoji="1" sz="1200">
                <a:solidFill>
                  <a:schemeClr val="tx1"/>
                </a:solidFill>
                <a:latin typeface="Times New Roman" pitchFamily="18" charset="0"/>
              </a:defRPr>
            </a:lvl5pPr>
            <a:lvl6pPr marL="2514600" indent="-228600" defTabSz="896938" eaLnBrk="0" fontAlgn="base" hangingPunct="0">
              <a:spcBef>
                <a:spcPct val="30000"/>
              </a:spcBef>
              <a:spcAft>
                <a:spcPct val="0"/>
              </a:spcAft>
              <a:defRPr kumimoji="1" sz="1200">
                <a:solidFill>
                  <a:schemeClr val="tx1"/>
                </a:solidFill>
                <a:latin typeface="Times New Roman" pitchFamily="18" charset="0"/>
              </a:defRPr>
            </a:lvl6pPr>
            <a:lvl7pPr marL="2971800" indent="-228600" defTabSz="896938" eaLnBrk="0" fontAlgn="base" hangingPunct="0">
              <a:spcBef>
                <a:spcPct val="30000"/>
              </a:spcBef>
              <a:spcAft>
                <a:spcPct val="0"/>
              </a:spcAft>
              <a:defRPr kumimoji="1" sz="1200">
                <a:solidFill>
                  <a:schemeClr val="tx1"/>
                </a:solidFill>
                <a:latin typeface="Times New Roman" pitchFamily="18" charset="0"/>
              </a:defRPr>
            </a:lvl7pPr>
            <a:lvl8pPr marL="3429000" indent="-228600" defTabSz="896938" eaLnBrk="0" fontAlgn="base" hangingPunct="0">
              <a:spcBef>
                <a:spcPct val="30000"/>
              </a:spcBef>
              <a:spcAft>
                <a:spcPct val="0"/>
              </a:spcAft>
              <a:defRPr kumimoji="1" sz="1200">
                <a:solidFill>
                  <a:schemeClr val="tx1"/>
                </a:solidFill>
                <a:latin typeface="Times New Roman" pitchFamily="18" charset="0"/>
              </a:defRPr>
            </a:lvl8pPr>
            <a:lvl9pPr marL="3886200" indent="-228600" defTabSz="8969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96EE9A7-7722-4D35-B861-28E08C750064}" type="slidenum">
              <a:rPr kumimoji="0" lang="en-US" altLang="en-US"/>
              <a:pPr>
                <a:spcBef>
                  <a:spcPct val="0"/>
                </a:spcBef>
              </a:pPr>
              <a:t>17</a:t>
            </a:fld>
            <a:endParaRPr kumimoji="0"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2177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spcBef>
                <a:spcPct val="30000"/>
              </a:spcBef>
              <a:defRPr kumimoji="1" sz="1200">
                <a:solidFill>
                  <a:schemeClr val="tx1"/>
                </a:solidFill>
                <a:latin typeface="Times New Roman" pitchFamily="18" charset="0"/>
              </a:defRPr>
            </a:lvl1pPr>
            <a:lvl2pPr marL="742950" indent="-285750" defTabSz="896938">
              <a:spcBef>
                <a:spcPct val="30000"/>
              </a:spcBef>
              <a:defRPr kumimoji="1" sz="1200">
                <a:solidFill>
                  <a:schemeClr val="tx1"/>
                </a:solidFill>
                <a:latin typeface="Times New Roman" pitchFamily="18" charset="0"/>
              </a:defRPr>
            </a:lvl2pPr>
            <a:lvl3pPr marL="1143000" indent="-228600" defTabSz="896938">
              <a:spcBef>
                <a:spcPct val="30000"/>
              </a:spcBef>
              <a:defRPr kumimoji="1" sz="1200">
                <a:solidFill>
                  <a:schemeClr val="tx1"/>
                </a:solidFill>
                <a:latin typeface="Times New Roman" pitchFamily="18" charset="0"/>
              </a:defRPr>
            </a:lvl3pPr>
            <a:lvl4pPr marL="1600200" indent="-228600" defTabSz="896938">
              <a:spcBef>
                <a:spcPct val="30000"/>
              </a:spcBef>
              <a:defRPr kumimoji="1" sz="1200">
                <a:solidFill>
                  <a:schemeClr val="tx1"/>
                </a:solidFill>
                <a:latin typeface="Times New Roman" pitchFamily="18" charset="0"/>
              </a:defRPr>
            </a:lvl4pPr>
            <a:lvl5pPr marL="2057400" indent="-228600" defTabSz="896938">
              <a:spcBef>
                <a:spcPct val="30000"/>
              </a:spcBef>
              <a:defRPr kumimoji="1" sz="1200">
                <a:solidFill>
                  <a:schemeClr val="tx1"/>
                </a:solidFill>
                <a:latin typeface="Times New Roman" pitchFamily="18" charset="0"/>
              </a:defRPr>
            </a:lvl5pPr>
            <a:lvl6pPr marL="2514600" indent="-228600" defTabSz="896938" eaLnBrk="0" fontAlgn="base" hangingPunct="0">
              <a:spcBef>
                <a:spcPct val="30000"/>
              </a:spcBef>
              <a:spcAft>
                <a:spcPct val="0"/>
              </a:spcAft>
              <a:defRPr kumimoji="1" sz="1200">
                <a:solidFill>
                  <a:schemeClr val="tx1"/>
                </a:solidFill>
                <a:latin typeface="Times New Roman" pitchFamily="18" charset="0"/>
              </a:defRPr>
            </a:lvl6pPr>
            <a:lvl7pPr marL="2971800" indent="-228600" defTabSz="896938" eaLnBrk="0" fontAlgn="base" hangingPunct="0">
              <a:spcBef>
                <a:spcPct val="30000"/>
              </a:spcBef>
              <a:spcAft>
                <a:spcPct val="0"/>
              </a:spcAft>
              <a:defRPr kumimoji="1" sz="1200">
                <a:solidFill>
                  <a:schemeClr val="tx1"/>
                </a:solidFill>
                <a:latin typeface="Times New Roman" pitchFamily="18" charset="0"/>
              </a:defRPr>
            </a:lvl7pPr>
            <a:lvl8pPr marL="3429000" indent="-228600" defTabSz="896938" eaLnBrk="0" fontAlgn="base" hangingPunct="0">
              <a:spcBef>
                <a:spcPct val="30000"/>
              </a:spcBef>
              <a:spcAft>
                <a:spcPct val="0"/>
              </a:spcAft>
              <a:defRPr kumimoji="1" sz="1200">
                <a:solidFill>
                  <a:schemeClr val="tx1"/>
                </a:solidFill>
                <a:latin typeface="Times New Roman" pitchFamily="18" charset="0"/>
              </a:defRPr>
            </a:lvl8pPr>
            <a:lvl9pPr marL="3886200" indent="-228600" defTabSz="896938"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9F835943-3646-419F-BAB9-15701A5EF3C7}" type="slidenum">
              <a:rPr kumimoji="0" lang="en-US" altLang="en-US"/>
              <a:pPr>
                <a:spcBef>
                  <a:spcPct val="0"/>
                </a:spcBef>
              </a:pPr>
              <a:t>18</a:t>
            </a:fld>
            <a:endParaRPr kumimoji="0"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5990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19</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2</a:t>
            </a:fld>
            <a:endParaRPr lang="en-US"/>
          </a:p>
        </p:txBody>
      </p:sp>
    </p:spTree>
    <p:extLst>
      <p:ext uri="{BB962C8B-B14F-4D97-AF65-F5344CB8AC3E}">
        <p14:creationId xmlns:p14="http://schemas.microsoft.com/office/powerpoint/2010/main" val="4195502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20</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21</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22</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23</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24</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25</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26</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27</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28</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29</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3</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30</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31</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32</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44975DE-74C8-43E8-9D10-3C5D307420A3}" type="slidenum">
              <a:rPr lang="en-US" smtClean="0"/>
              <a:t>33</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34</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35</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36</a:t>
            </a:fld>
            <a:endParaRPr lang="en-US"/>
          </a:p>
        </p:txBody>
      </p:sp>
    </p:spTree>
    <p:extLst>
      <p:ext uri="{BB962C8B-B14F-4D97-AF65-F5344CB8AC3E}">
        <p14:creationId xmlns:p14="http://schemas.microsoft.com/office/powerpoint/2010/main" val="2737741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37</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38</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39</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4</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40</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41</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42</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43</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44</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45</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46</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47</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48</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49</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5</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50</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51</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52</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53</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6</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7</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8</a:t>
            </a:fld>
            <a:endParaRPr lang="en-US"/>
          </a:p>
        </p:txBody>
      </p:sp>
    </p:spTree>
    <p:extLst>
      <p:ext uri="{BB962C8B-B14F-4D97-AF65-F5344CB8AC3E}">
        <p14:creationId xmlns:p14="http://schemas.microsoft.com/office/powerpoint/2010/main" val="213684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975DE-74C8-43E8-9D10-3C5D307420A3}" type="slidenum">
              <a:rPr lang="en-US" smtClean="0"/>
              <a:t>9</a:t>
            </a:fld>
            <a:endParaRPr lang="en-US"/>
          </a:p>
        </p:txBody>
      </p:sp>
    </p:spTree>
    <p:extLst>
      <p:ext uri="{BB962C8B-B14F-4D97-AF65-F5344CB8AC3E}">
        <p14:creationId xmlns:p14="http://schemas.microsoft.com/office/powerpoint/2010/main" val="213684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i="1">
                <a:solidFill>
                  <a:srgbClr val="EA7125"/>
                </a:solidFil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rgbClr val="EA7125"/>
              </a:buClr>
              <a:buFont typeface="Wingdings" panose="05000000000000000000" pitchFamily="2" charset="2"/>
              <a:buChar char="Ø"/>
              <a:defRPr/>
            </a:lvl1pPr>
            <a:lvl2pPr marL="742950" indent="-285750">
              <a:buClr>
                <a:srgbClr val="EA7125"/>
              </a:buClr>
              <a:buFont typeface="Wingdings" panose="05000000000000000000" pitchFamily="2" charset="2"/>
              <a:buChar char="§"/>
              <a:defRPr/>
            </a:lvl2pPr>
            <a:lvl3pPr marL="1143000" indent="-228600">
              <a:buClr>
                <a:srgbClr val="EA7125"/>
              </a:buClr>
              <a:buFont typeface="Courier New" panose="02070309020205020404" pitchFamily="49" charset="0"/>
              <a:buChar char="o"/>
              <a:defRPr/>
            </a:lvl3pPr>
            <a:lvl4pPr marL="1600200" indent="-228600">
              <a:buClr>
                <a:srgbClr val="EA7125"/>
              </a:buClr>
              <a:buFont typeface="Wingdings" panose="05000000000000000000" pitchFamily="2" charset="2"/>
              <a:buChar char="§"/>
              <a:defRPr/>
            </a:lvl4pPr>
            <a:lvl5pPr marL="2000250" indent="-171450">
              <a:buClr>
                <a:srgbClr val="EA7125"/>
              </a:buClr>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CE577A-DF9B-4A18-B8A3-E57D028A4746}"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5EB18-7F25-4D06-BCB2-654E214E82D3}" type="slidenum">
              <a:rPr lang="en-US" smtClean="0"/>
              <a:t>‹#›</a:t>
            </a:fld>
            <a:endParaRPr lang="en-US"/>
          </a:p>
        </p:txBody>
      </p:sp>
    </p:spTree>
    <p:extLst>
      <p:ext uri="{BB962C8B-B14F-4D97-AF65-F5344CB8AC3E}">
        <p14:creationId xmlns:p14="http://schemas.microsoft.com/office/powerpoint/2010/main" val="328474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i="1">
                <a:solidFill>
                  <a:srgbClr val="EA7125"/>
                </a:solidFill>
              </a:defRPr>
            </a:lvl1pPr>
          </a:lstStyle>
          <a:p>
            <a:r>
              <a:rPr lang="en-US" dirty="0"/>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lvl1pPr marL="285750" indent="-285750">
              <a:buClr>
                <a:srgbClr val="EA7125"/>
              </a:buClr>
              <a:buFont typeface="Wingdings" panose="05000000000000000000" pitchFamily="2" charset="2"/>
              <a:buChar char="Ø"/>
              <a:defRPr/>
            </a:lvl1pPr>
            <a:lvl2pPr marL="742950" indent="-285750">
              <a:buClr>
                <a:srgbClr val="EA7125"/>
              </a:buClr>
              <a:buFont typeface="Wingdings" panose="05000000000000000000" pitchFamily="2" charset="2"/>
              <a:buChar char="§"/>
              <a:defRPr/>
            </a:lvl2pPr>
            <a:lvl3pPr marL="1200150" indent="-285750">
              <a:buClr>
                <a:srgbClr val="EA7125"/>
              </a:buClr>
              <a:buFont typeface="Courier New" panose="02070309020205020404" pitchFamily="49" charset="0"/>
              <a:buChar char="o"/>
              <a:defRPr/>
            </a:lvl3pPr>
            <a:lvl4pPr marL="1543050" indent="-171450">
              <a:buClr>
                <a:srgbClr val="EA7125"/>
              </a:buClr>
              <a:buFont typeface="Wingdings" panose="05000000000000000000" pitchFamily="2" charset="2"/>
              <a:buChar char="§"/>
              <a:defRPr/>
            </a:lvl4pPr>
            <a:lvl5pPr marL="2000250" indent="-171450">
              <a:buClr>
                <a:srgbClr val="EA7125"/>
              </a:buClr>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lvl1pPr marL="342900" indent="-342900">
              <a:buClr>
                <a:srgbClr val="EA7125"/>
              </a:buClr>
              <a:buFont typeface="Wingdings" panose="05000000000000000000" pitchFamily="2" charset="2"/>
              <a:buChar char="Ø"/>
              <a:defRPr/>
            </a:lvl1pPr>
            <a:lvl2pPr marL="742950" indent="-285750">
              <a:buClr>
                <a:srgbClr val="EA7125"/>
              </a:buClr>
              <a:buFont typeface="Wingdings" panose="05000000000000000000" pitchFamily="2" charset="2"/>
              <a:buChar char="§"/>
              <a:defRPr/>
            </a:lvl2pPr>
            <a:lvl3pPr marL="1143000" indent="-228600">
              <a:buClr>
                <a:srgbClr val="EA7125"/>
              </a:buClr>
              <a:buFont typeface="Courier New" panose="02070309020205020404" pitchFamily="49" charset="0"/>
              <a:buChar char="o"/>
              <a:defRPr/>
            </a:lvl3pPr>
            <a:lvl4pPr marL="1600200" indent="-228600">
              <a:buClr>
                <a:srgbClr val="EA7125"/>
              </a:buClr>
              <a:buFont typeface="Wingdings" panose="05000000000000000000" pitchFamily="2" charset="2"/>
              <a:buChar char="§"/>
              <a:defRPr/>
            </a:lvl4pPr>
            <a:lvl5pPr marL="2057400" indent="-228600">
              <a:buClr>
                <a:srgbClr val="EA7125"/>
              </a:buClr>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2CE577A-DF9B-4A18-B8A3-E57D028A4746}"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5EB18-7F25-4D06-BCB2-654E214E82D3}" type="slidenum">
              <a:rPr lang="en-US" smtClean="0"/>
              <a:t>‹#›</a:t>
            </a:fld>
            <a:endParaRPr lang="en-US"/>
          </a:p>
        </p:txBody>
      </p:sp>
    </p:spTree>
    <p:extLst>
      <p:ext uri="{BB962C8B-B14F-4D97-AF65-F5344CB8AC3E}">
        <p14:creationId xmlns:p14="http://schemas.microsoft.com/office/powerpoint/2010/main" val="66230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lvl1pPr>
              <a:defRPr i="1">
                <a:solidFill>
                  <a:srgbClr val="EA7125"/>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2CE577A-DF9B-4A18-B8A3-E57D028A4746}"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5EB18-7F25-4D06-BCB2-654E214E82D3}" type="slidenum">
              <a:rPr lang="en-US" smtClean="0"/>
              <a:t>‹#›</a:t>
            </a:fld>
            <a:endParaRPr lang="en-US"/>
          </a:p>
        </p:txBody>
      </p:sp>
    </p:spTree>
    <p:extLst>
      <p:ext uri="{BB962C8B-B14F-4D97-AF65-F5344CB8AC3E}">
        <p14:creationId xmlns:p14="http://schemas.microsoft.com/office/powerpoint/2010/main" val="1934641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1295400"/>
            <a:ext cx="6347713" cy="635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981199" y="2160590"/>
            <a:ext cx="4976113"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CE577A-DF9B-4A18-B8A3-E57D028A4746}" type="datetimeFigureOut">
              <a:rPr lang="en-US" smtClean="0"/>
              <a:t>10/25/2018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1C05EB18-7F25-4D06-BCB2-654E214E82D3}" type="slidenum">
              <a:rPr lang="en-US" smtClean="0"/>
              <a:t>‹#›</a:t>
            </a:fld>
            <a:endParaRPr lang="en-US"/>
          </a:p>
        </p:txBody>
      </p:sp>
    </p:spTree>
    <p:extLst>
      <p:ext uri="{BB962C8B-B14F-4D97-AF65-F5344CB8AC3E}">
        <p14:creationId xmlns:p14="http://schemas.microsoft.com/office/powerpoint/2010/main" val="1706932101"/>
      </p:ext>
    </p:extLst>
  </p:cSld>
  <p:clrMap bg1="lt1" tx1="dk1" bg2="lt2" tx2="dk2" accent1="accent1" accent2="accent2" accent3="accent3" accent4="accent4" accent5="accent5" accent6="accent6" hlink="hlink" folHlink="folHlink"/>
  <p:sldLayoutIdLst>
    <p:sldLayoutId id="2147483703" r:id="rId1"/>
    <p:sldLayoutId id="2147483706" r:id="rId2"/>
    <p:sldLayoutId id="2147483707" r:id="rId3"/>
  </p:sldLayoutIdLst>
  <p:txStyles>
    <p:titleStyle>
      <a:lvl1pPr algn="l" defTabSz="457200" rtl="0" eaLnBrk="1" latinLnBrk="0" hangingPunct="1">
        <a:spcBef>
          <a:spcPct val="0"/>
        </a:spcBef>
        <a:buNone/>
        <a:defRPr sz="3600" i="1" kern="1200">
          <a:solidFill>
            <a:srgbClr val="EA712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EA7125"/>
        </a:buClr>
        <a:buSzPct val="80000"/>
        <a:buFont typeface="Wingdings" panose="05000000000000000000" pitchFamily="2" charset="2"/>
        <a:buChar char="Ø"/>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EA7125"/>
        </a:buClr>
        <a:buSzPct val="80000"/>
        <a:buFont typeface="Wingdings" panose="05000000000000000000" pitchFamily="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EA7125"/>
        </a:buClr>
        <a:buSzPct val="80000"/>
        <a:buFont typeface="Courier New" panose="02070309020205020404" pitchFamily="49" charset="0"/>
        <a:buChar char="o"/>
        <a:defRPr sz="1400" kern="1200">
          <a:solidFill>
            <a:schemeClr val="tx1">
              <a:lumMod val="75000"/>
              <a:lumOff val="25000"/>
            </a:schemeClr>
          </a:solidFill>
          <a:latin typeface="+mn-lt"/>
          <a:ea typeface="+mn-ea"/>
          <a:cs typeface="+mn-cs"/>
        </a:defRPr>
      </a:lvl3pPr>
      <a:lvl4pPr marL="1543050" indent="-171450" algn="l" defTabSz="457200" rtl="0" eaLnBrk="1" latinLnBrk="0" hangingPunct="1">
        <a:spcBef>
          <a:spcPts val="1000"/>
        </a:spcBef>
        <a:spcAft>
          <a:spcPts val="0"/>
        </a:spcAft>
        <a:buClr>
          <a:srgbClr val="EA7125"/>
        </a:buClr>
        <a:buSzPct val="80000"/>
        <a:buFont typeface="Wingdings" panose="05000000000000000000" pitchFamily="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EA7125"/>
        </a:buClr>
        <a:buSzPct val="80000"/>
        <a:buFont typeface="Courier New" panose="02070309020205020404" pitchFamily="49" charset="0"/>
        <a:buChar char="o"/>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colorado.gov/pacific/hcpf/colorado-medicaid"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colorado.gov/pacific/sites/default/files/April%202018%20Medicaid%20Income%20Chart.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www.chcpf.state.co.u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6347713" cy="1320800"/>
          </a:xfrm>
        </p:spPr>
        <p:txBody>
          <a:bodyPr>
            <a:noAutofit/>
          </a:bodyPr>
          <a:lstStyle/>
          <a:p>
            <a:r>
              <a:rPr lang="en-US" sz="4400" b="1" dirty="0">
                <a:solidFill>
                  <a:schemeClr val="accent2"/>
                </a:solidFill>
                <a:latin typeface="StoneSansITCStd Medium" pitchFamily="50" charset="0"/>
              </a:rPr>
              <a:t>Accessing Insurance </a:t>
            </a:r>
            <a:br>
              <a:rPr lang="en-US" sz="4400" b="1" dirty="0">
                <a:solidFill>
                  <a:schemeClr val="accent2"/>
                </a:solidFill>
                <a:latin typeface="StoneSansITCStd Medium" pitchFamily="50" charset="0"/>
              </a:rPr>
            </a:br>
            <a:r>
              <a:rPr lang="en-US" sz="4400" b="1" dirty="0">
                <a:solidFill>
                  <a:schemeClr val="accent2"/>
                </a:solidFill>
                <a:latin typeface="StoneSansITCStd Medium" pitchFamily="50" charset="0"/>
              </a:rPr>
              <a:t>&amp; Health Care</a:t>
            </a:r>
            <a:endParaRPr lang="en-US" sz="4400" dirty="0">
              <a:solidFill>
                <a:schemeClr val="accent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173" y="2133600"/>
            <a:ext cx="3531827" cy="3931920"/>
          </a:xfrm>
          <a:prstGeom prst="rect">
            <a:avLst/>
          </a:prstGeom>
        </p:spPr>
      </p:pic>
      <p:sp>
        <p:nvSpPr>
          <p:cNvPr id="3" name="Rectangle 2"/>
          <p:cNvSpPr/>
          <p:nvPr/>
        </p:nvSpPr>
        <p:spPr>
          <a:xfrm>
            <a:off x="1066800" y="2971800"/>
            <a:ext cx="5623729" cy="1261884"/>
          </a:xfrm>
          <a:prstGeom prst="rect">
            <a:avLst/>
          </a:prstGeom>
        </p:spPr>
        <p:txBody>
          <a:bodyPr wrap="square">
            <a:spAutoFit/>
          </a:bodyPr>
          <a:lstStyle/>
          <a:p>
            <a:r>
              <a:rPr lang="en-US" i="1" dirty="0">
                <a:solidFill>
                  <a:schemeClr val="accent1"/>
                </a:solidFill>
                <a:latin typeface="StoneSansITCStd Medium" pitchFamily="50" charset="0"/>
              </a:rPr>
              <a:t>Presented by: </a:t>
            </a:r>
          </a:p>
          <a:p>
            <a:pPr>
              <a:spcBef>
                <a:spcPts val="1200"/>
              </a:spcBef>
            </a:pPr>
            <a:r>
              <a:rPr lang="en-US" sz="2400" dirty="0">
                <a:solidFill>
                  <a:schemeClr val="accent1"/>
                </a:solidFill>
                <a:latin typeface="StoneSansITCStd Medium" pitchFamily="50" charset="0"/>
              </a:rPr>
              <a:t>Genni Williams &amp; Corinne Gray</a:t>
            </a:r>
          </a:p>
          <a:p>
            <a:r>
              <a:rPr lang="en-US" sz="2400" i="1" dirty="0">
                <a:solidFill>
                  <a:schemeClr val="accent1"/>
                </a:solidFill>
                <a:latin typeface="StoneSansITCStd Medium" pitchFamily="50" charset="0"/>
              </a:rPr>
              <a:t>The Arc JCC&amp;GC</a:t>
            </a:r>
          </a:p>
        </p:txBody>
      </p:sp>
    </p:spTree>
    <p:extLst>
      <p:ext uri="{BB962C8B-B14F-4D97-AF65-F5344CB8AC3E}">
        <p14:creationId xmlns:p14="http://schemas.microsoft.com/office/powerpoint/2010/main" val="199157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How to become insured </a:t>
            </a:r>
          </a:p>
        </p:txBody>
      </p:sp>
      <p:sp>
        <p:nvSpPr>
          <p:cNvPr id="2" name="Title 1"/>
          <p:cNvSpPr>
            <a:spLocks noGrp="1"/>
          </p:cNvSpPr>
          <p:nvPr>
            <p:ph type="title"/>
          </p:nvPr>
        </p:nvSpPr>
        <p:spPr/>
        <p:txBody>
          <a:bodyPr>
            <a:normAutofit fontScale="90000"/>
          </a:bodyPr>
          <a:lstStyle/>
          <a:p>
            <a:r>
              <a:rPr lang="en-US" altLang="en-US"/>
              <a:t>How to become insured</a:t>
            </a:r>
            <a:br>
              <a:rPr lang="en-US" altLang="en-US"/>
            </a:br>
            <a:endParaRPr lang="en-US" dirty="0"/>
          </a:p>
        </p:txBody>
      </p:sp>
      <p:sp>
        <p:nvSpPr>
          <p:cNvPr id="5" name="Content Placeholder 4"/>
          <p:cNvSpPr>
            <a:spLocks noGrp="1"/>
          </p:cNvSpPr>
          <p:nvPr>
            <p:ph idx="1"/>
          </p:nvPr>
        </p:nvSpPr>
        <p:spPr>
          <a:xfrm>
            <a:off x="1981199" y="1905000"/>
            <a:ext cx="4976113" cy="4136363"/>
          </a:xfrm>
        </p:spPr>
        <p:txBody>
          <a:bodyPr>
            <a:normAutofit/>
          </a:bodyPr>
          <a:lstStyle/>
          <a:p>
            <a:r>
              <a:rPr lang="en-US" altLang="en-US" b="1" i="1" dirty="0"/>
              <a:t>Enrollment Process</a:t>
            </a:r>
          </a:p>
          <a:p>
            <a:pPr lvl="1"/>
            <a:r>
              <a:rPr lang="en-US" altLang="en-US" dirty="0"/>
              <a:t>Eligibility based</a:t>
            </a:r>
          </a:p>
          <a:p>
            <a:pPr lvl="1"/>
            <a:r>
              <a:rPr lang="en-US" altLang="en-US" dirty="0"/>
              <a:t>Premiums for most private insurance; might be paid by an employer</a:t>
            </a:r>
          </a:p>
          <a:p>
            <a:r>
              <a:rPr lang="en-US" altLang="en-US" b="1" i="1" dirty="0"/>
              <a:t>Public</a:t>
            </a:r>
          </a:p>
          <a:p>
            <a:pPr lvl="1"/>
            <a:r>
              <a:rPr lang="en-US" altLang="en-US" dirty="0"/>
              <a:t>County Dept. of Human Services</a:t>
            </a:r>
          </a:p>
          <a:p>
            <a:pPr lvl="1"/>
            <a:r>
              <a:rPr lang="en-US" altLang="en-US" dirty="0"/>
              <a:t>Certified Application Assistance Sites (CAAS)</a:t>
            </a:r>
          </a:p>
          <a:p>
            <a:r>
              <a:rPr lang="en-US" altLang="en-US" b="1" i="1" dirty="0"/>
              <a:t>Private</a:t>
            </a:r>
          </a:p>
          <a:p>
            <a:pPr lvl="1"/>
            <a:r>
              <a:rPr lang="en-US" altLang="en-US" dirty="0"/>
              <a:t>Employer</a:t>
            </a:r>
          </a:p>
          <a:p>
            <a:pPr lvl="1"/>
            <a:r>
              <a:rPr lang="en-US" altLang="en-US" dirty="0"/>
              <a:t>Individually purchased</a:t>
            </a:r>
          </a:p>
          <a:p>
            <a:pPr lvl="1"/>
            <a:r>
              <a:rPr lang="en-US" altLang="en-US" dirty="0"/>
              <a:t>Self-funded plans</a:t>
            </a:r>
          </a:p>
          <a:p>
            <a:endParaRPr lang="en-US" dirty="0"/>
          </a:p>
        </p:txBody>
      </p:sp>
    </p:spTree>
    <p:extLst>
      <p:ext uri="{BB962C8B-B14F-4D97-AF65-F5344CB8AC3E}">
        <p14:creationId xmlns:p14="http://schemas.microsoft.com/office/powerpoint/2010/main" val="421011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
        <p:nvSpPr>
          <p:cNvPr id="5" name="Rectangle 4"/>
          <p:cNvSpPr/>
          <p:nvPr/>
        </p:nvSpPr>
        <p:spPr>
          <a:xfrm>
            <a:off x="762000" y="2057400"/>
            <a:ext cx="6705600" cy="3785652"/>
          </a:xfrm>
          <a:prstGeom prst="rect">
            <a:avLst/>
          </a:prstGeom>
        </p:spPr>
        <p:txBody>
          <a:bodyPr wrap="square">
            <a:spAutoFit/>
          </a:bodyPr>
          <a:lstStyle/>
          <a:p>
            <a:pPr algn="ctr">
              <a:buClr>
                <a:srgbClr val="FF0000"/>
              </a:buClr>
            </a:pPr>
            <a:r>
              <a:rPr lang="en-US" altLang="en-US" sz="8000" i="1" dirty="0">
                <a:solidFill>
                  <a:schemeClr val="accent2"/>
                </a:solidFill>
                <a:latin typeface="StoneSansITCStd SemiBold" pitchFamily="50" charset="0"/>
              </a:rPr>
              <a:t>What insurance </a:t>
            </a:r>
          </a:p>
          <a:p>
            <a:pPr algn="ctr">
              <a:buClr>
                <a:srgbClr val="FF0000"/>
              </a:buClr>
            </a:pPr>
            <a:r>
              <a:rPr lang="en-US" altLang="en-US" sz="8000" i="1" dirty="0">
                <a:solidFill>
                  <a:schemeClr val="accent2"/>
                </a:solidFill>
                <a:latin typeface="StoneSansITCStd SemiBold" pitchFamily="50" charset="0"/>
              </a:rPr>
              <a:t>do I have?</a:t>
            </a:r>
          </a:p>
        </p:txBody>
      </p:sp>
    </p:spTree>
    <p:extLst>
      <p:ext uri="{BB962C8B-B14F-4D97-AF65-F5344CB8AC3E}">
        <p14:creationId xmlns:p14="http://schemas.microsoft.com/office/powerpoint/2010/main" val="244182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
        <p:nvSpPr>
          <p:cNvPr id="2" name="Title 1"/>
          <p:cNvSpPr>
            <a:spLocks noGrp="1"/>
          </p:cNvSpPr>
          <p:nvPr>
            <p:ph type="title"/>
          </p:nvPr>
        </p:nvSpPr>
        <p:spPr/>
        <p:txBody>
          <a:bodyPr>
            <a:normAutofit fontScale="90000"/>
          </a:bodyPr>
          <a:lstStyle/>
          <a:p>
            <a:r>
              <a:rPr lang="en-US" altLang="en-US" dirty="0"/>
              <a:t>What insurance do I have?</a:t>
            </a:r>
            <a:br>
              <a:rPr lang="en-US" altLang="en-US" dirty="0"/>
            </a:br>
            <a:endParaRPr lang="en-US" dirty="0"/>
          </a:p>
        </p:txBody>
      </p:sp>
      <p:sp>
        <p:nvSpPr>
          <p:cNvPr id="5" name="Content Placeholder 4"/>
          <p:cNvSpPr>
            <a:spLocks noGrp="1"/>
          </p:cNvSpPr>
          <p:nvPr>
            <p:ph idx="1"/>
          </p:nvPr>
        </p:nvSpPr>
        <p:spPr/>
        <p:txBody>
          <a:bodyPr>
            <a:normAutofit/>
          </a:bodyPr>
          <a:lstStyle/>
          <a:p>
            <a:r>
              <a:rPr lang="en-US" altLang="en-US" sz="2400" dirty="0"/>
              <a:t>Name of insurance company</a:t>
            </a:r>
          </a:p>
          <a:p>
            <a:r>
              <a:rPr lang="en-US" altLang="en-US" sz="2400" dirty="0"/>
              <a:t>Locating your plan documents</a:t>
            </a:r>
          </a:p>
          <a:p>
            <a:r>
              <a:rPr lang="en-US" altLang="en-US" sz="2400" dirty="0"/>
              <a:t>Reading your plan documents</a:t>
            </a:r>
          </a:p>
          <a:p>
            <a:pPr lvl="1"/>
            <a:r>
              <a:rPr lang="en-US" altLang="en-US" sz="2000" i="1" dirty="0"/>
              <a:t>What’s covered?</a:t>
            </a:r>
          </a:p>
          <a:p>
            <a:pPr lvl="1"/>
            <a:r>
              <a:rPr lang="en-US" altLang="en-US" sz="2000" i="1" dirty="0"/>
              <a:t>What’s included?</a:t>
            </a:r>
          </a:p>
          <a:p>
            <a:pPr lvl="1"/>
            <a:r>
              <a:rPr lang="en-US" altLang="en-US" sz="2000" i="1" dirty="0"/>
              <a:t>What are my out-of-pocket costs?</a:t>
            </a:r>
          </a:p>
          <a:p>
            <a:pPr lvl="1"/>
            <a:r>
              <a:rPr lang="en-US" altLang="en-US" sz="2000" i="1" dirty="0"/>
              <a:t>What are my limits?</a:t>
            </a:r>
          </a:p>
          <a:p>
            <a:pPr lvl="1"/>
            <a:r>
              <a:rPr lang="en-US" altLang="en-US" sz="2000" i="1" dirty="0"/>
              <a:t>What if I’m still not sure?</a:t>
            </a:r>
            <a:endParaRPr lang="en-US" sz="2400" i="1" dirty="0"/>
          </a:p>
        </p:txBody>
      </p:sp>
    </p:spTree>
    <p:extLst>
      <p:ext uri="{BB962C8B-B14F-4D97-AF65-F5344CB8AC3E}">
        <p14:creationId xmlns:p14="http://schemas.microsoft.com/office/powerpoint/2010/main" val="3776683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
        <p:nvSpPr>
          <p:cNvPr id="2" name="Title 1"/>
          <p:cNvSpPr>
            <a:spLocks noGrp="1"/>
          </p:cNvSpPr>
          <p:nvPr>
            <p:ph type="title"/>
          </p:nvPr>
        </p:nvSpPr>
        <p:spPr/>
        <p:txBody>
          <a:bodyPr>
            <a:normAutofit fontScale="90000"/>
          </a:bodyPr>
          <a:lstStyle/>
          <a:p>
            <a:r>
              <a:rPr lang="en-US" altLang="en-US"/>
              <a:t>Minimum Service Coverage</a:t>
            </a:r>
            <a:br>
              <a:rPr lang="en-US" altLang="en-US"/>
            </a:br>
            <a:r>
              <a:rPr lang="en-US" altLang="en-US"/>
              <a:t>(Essential Health Benefits)</a:t>
            </a:r>
            <a:br>
              <a:rPr lang="en-US" altLang="en-US"/>
            </a:br>
            <a:endParaRPr lang="en-US" dirty="0"/>
          </a:p>
        </p:txBody>
      </p:sp>
      <p:sp>
        <p:nvSpPr>
          <p:cNvPr id="3" name="Content Placeholder 2"/>
          <p:cNvSpPr>
            <a:spLocks noGrp="1"/>
          </p:cNvSpPr>
          <p:nvPr>
            <p:ph idx="1"/>
          </p:nvPr>
        </p:nvSpPr>
        <p:spPr>
          <a:xfrm>
            <a:off x="1981200" y="2438400"/>
            <a:ext cx="4976113" cy="3956973"/>
          </a:xfrm>
        </p:spPr>
        <p:txBody>
          <a:bodyPr>
            <a:normAutofit fontScale="92500" lnSpcReduction="20000"/>
          </a:bodyPr>
          <a:lstStyle/>
          <a:p>
            <a:r>
              <a:rPr lang="en-US" altLang="en-US" dirty="0"/>
              <a:t>Ambulatory</a:t>
            </a:r>
            <a:r>
              <a:rPr lang="en-US" altLang="en-US" b="1" dirty="0">
                <a:solidFill>
                  <a:srgbClr val="FF0000"/>
                </a:solidFill>
              </a:rPr>
              <a:t> </a:t>
            </a:r>
            <a:r>
              <a:rPr lang="en-US" altLang="en-US" dirty="0"/>
              <a:t>patient</a:t>
            </a:r>
            <a:r>
              <a:rPr lang="en-US" altLang="en-US" b="1" dirty="0">
                <a:solidFill>
                  <a:srgbClr val="FF0000"/>
                </a:solidFill>
              </a:rPr>
              <a:t> </a:t>
            </a:r>
            <a:r>
              <a:rPr lang="en-US" altLang="en-US" dirty="0"/>
              <a:t>services</a:t>
            </a:r>
          </a:p>
          <a:p>
            <a:r>
              <a:rPr lang="en-US" altLang="en-US" dirty="0"/>
              <a:t>Emergency Services</a:t>
            </a:r>
          </a:p>
          <a:p>
            <a:r>
              <a:rPr lang="en-US" altLang="en-US" dirty="0"/>
              <a:t>Hospitalization	</a:t>
            </a:r>
          </a:p>
          <a:p>
            <a:r>
              <a:rPr lang="en-US" altLang="en-US" dirty="0"/>
              <a:t>Maternity/newborn car e</a:t>
            </a:r>
          </a:p>
          <a:p>
            <a:r>
              <a:rPr lang="en-US" altLang="en-US" dirty="0"/>
              <a:t>Mental health/substance abuse	</a:t>
            </a:r>
          </a:p>
          <a:p>
            <a:r>
              <a:rPr lang="en-US" altLang="en-US" dirty="0"/>
              <a:t>Prescription drugs </a:t>
            </a:r>
          </a:p>
          <a:p>
            <a:r>
              <a:rPr lang="en-US" altLang="en-US" dirty="0"/>
              <a:t>Rehabilitative &amp; </a:t>
            </a:r>
            <a:r>
              <a:rPr lang="en-US" altLang="en-US" dirty="0" err="1"/>
              <a:t>habilitative</a:t>
            </a:r>
            <a:r>
              <a:rPr lang="en-US" altLang="en-US" dirty="0"/>
              <a:t> services and devices	</a:t>
            </a:r>
          </a:p>
          <a:p>
            <a:r>
              <a:rPr lang="en-US" altLang="en-US" dirty="0"/>
              <a:t>Laboratory services </a:t>
            </a:r>
          </a:p>
          <a:p>
            <a:r>
              <a:rPr lang="en-US" altLang="en-US" dirty="0"/>
              <a:t>Preventive and wellness care/chronic disease management</a:t>
            </a:r>
          </a:p>
          <a:p>
            <a:r>
              <a:rPr lang="en-US" altLang="en-US" dirty="0"/>
              <a:t>Pediatric services, including oral and vision care</a:t>
            </a:r>
            <a:endParaRPr lang="en-US" dirty="0"/>
          </a:p>
          <a:p>
            <a:endParaRPr lang="en-US" dirty="0"/>
          </a:p>
        </p:txBody>
      </p:sp>
    </p:spTree>
    <p:extLst>
      <p:ext uri="{BB962C8B-B14F-4D97-AF65-F5344CB8AC3E}">
        <p14:creationId xmlns:p14="http://schemas.microsoft.com/office/powerpoint/2010/main" val="2553997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Private Insurance</a:t>
            </a:r>
            <a:br>
              <a:rPr lang="en-US" altLang="en-US"/>
            </a:br>
            <a:endParaRPr lang="en-US" dirty="0"/>
          </a:p>
        </p:txBody>
      </p:sp>
      <p:sp>
        <p:nvSpPr>
          <p:cNvPr id="5" name="Content Placeholder 4"/>
          <p:cNvSpPr>
            <a:spLocks noGrp="1"/>
          </p:cNvSpPr>
          <p:nvPr>
            <p:ph idx="1"/>
          </p:nvPr>
        </p:nvSpPr>
        <p:spPr/>
        <p:txBody>
          <a:bodyPr>
            <a:normAutofit/>
          </a:bodyPr>
          <a:lstStyle/>
          <a:p>
            <a:pPr marL="0" indent="0">
              <a:buNone/>
            </a:pPr>
            <a:r>
              <a:rPr lang="en-US" altLang="en-US" sz="2400" dirty="0"/>
              <a:t>Practice reviewing three plans of class participants, using previously instructed terminology to quickly find key components</a:t>
            </a:r>
          </a:p>
        </p:txBody>
      </p:sp>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Tree>
    <p:extLst>
      <p:ext uri="{BB962C8B-B14F-4D97-AF65-F5344CB8AC3E}">
        <p14:creationId xmlns:p14="http://schemas.microsoft.com/office/powerpoint/2010/main" val="230351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a:p>
          <a:p>
            <a:pPr>
              <a:defRPr/>
            </a:pPr>
            <a:endParaRPr lang="en-US"/>
          </a:p>
        </p:txBody>
      </p:sp>
      <p:sp>
        <p:nvSpPr>
          <p:cNvPr id="8196" name="Rectangle 3"/>
          <p:cNvSpPr>
            <a:spLocks noGrp="1" noChangeArrowheads="1"/>
          </p:cNvSpPr>
          <p:nvPr>
            <p:ph type="body" idx="1"/>
          </p:nvPr>
        </p:nvSpPr>
        <p:spPr>
          <a:xfrm>
            <a:off x="1219200" y="1524000"/>
            <a:ext cx="6477000" cy="3733800"/>
          </a:xfrm>
        </p:spPr>
        <p:txBody>
          <a:bodyPr>
            <a:normAutofit fontScale="92500" lnSpcReduction="10000"/>
          </a:bodyPr>
          <a:lstStyle/>
          <a:p>
            <a:pPr marL="0" indent="0">
              <a:spcBef>
                <a:spcPts val="0"/>
              </a:spcBef>
              <a:buNone/>
            </a:pPr>
            <a:r>
              <a:rPr lang="en-US" altLang="en-US" sz="6600" i="1" dirty="0">
                <a:solidFill>
                  <a:schemeClr val="accent2"/>
                </a:solidFill>
                <a:latin typeface="StoneSansITCStd SemiBold" pitchFamily="50" charset="0"/>
              </a:rPr>
              <a:t>What’s the </a:t>
            </a:r>
          </a:p>
          <a:p>
            <a:pPr marL="0" indent="0">
              <a:spcBef>
                <a:spcPts val="0"/>
              </a:spcBef>
              <a:buNone/>
            </a:pPr>
            <a:r>
              <a:rPr lang="en-US" altLang="en-US" sz="6600" i="1" dirty="0">
                <a:solidFill>
                  <a:schemeClr val="accent2"/>
                </a:solidFill>
                <a:latin typeface="StoneSansITCStd SemiBold" pitchFamily="50" charset="0"/>
              </a:rPr>
              <a:t>big deal </a:t>
            </a:r>
          </a:p>
          <a:p>
            <a:pPr marL="0" indent="0">
              <a:spcBef>
                <a:spcPts val="0"/>
              </a:spcBef>
              <a:buNone/>
            </a:pPr>
            <a:r>
              <a:rPr lang="en-US" altLang="en-US" sz="6600" i="1" dirty="0">
                <a:solidFill>
                  <a:schemeClr val="accent2"/>
                </a:solidFill>
                <a:latin typeface="StoneSansITCStd SemiBold" pitchFamily="50" charset="0"/>
              </a:rPr>
              <a:t>about Medicaid?</a:t>
            </a:r>
          </a:p>
          <a:p>
            <a:pPr marL="0" indent="0">
              <a:spcBef>
                <a:spcPts val="0"/>
              </a:spcBef>
              <a:buNone/>
            </a:pPr>
            <a:r>
              <a:rPr lang="en-US" altLang="en-US" sz="4800" i="1" dirty="0">
                <a:solidFill>
                  <a:schemeClr val="accent2"/>
                </a:solidFill>
              </a:rPr>
              <a:t>(Healthy Communities)</a:t>
            </a:r>
            <a:r>
              <a:rPr lang="en-US" altLang="en-US" sz="6600" i="1" dirty="0">
                <a:solidFill>
                  <a:schemeClr val="accent2"/>
                </a:solidFill>
                <a:latin typeface="StoneSansITCStd SemiBold" pitchFamily="50" charset="0"/>
              </a:rPr>
              <a:t> </a:t>
            </a:r>
          </a:p>
        </p:txBody>
      </p:sp>
      <p:sp>
        <p:nvSpPr>
          <p:cNvPr id="6" name="TextBox 5"/>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Tree>
    <p:extLst>
      <p:ext uri="{BB962C8B-B14F-4D97-AF65-F5344CB8AC3E}">
        <p14:creationId xmlns:p14="http://schemas.microsoft.com/office/powerpoint/2010/main" val="374230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a:p>
          <a:p>
            <a:pPr>
              <a:defRPr/>
            </a:pPr>
            <a:endParaRPr lang="en-US"/>
          </a:p>
        </p:txBody>
      </p:sp>
      <p:sp>
        <p:nvSpPr>
          <p:cNvPr id="8195" name="Rectangle 2"/>
          <p:cNvSpPr>
            <a:spLocks noGrp="1" noChangeArrowheads="1"/>
          </p:cNvSpPr>
          <p:nvPr>
            <p:ph type="title"/>
          </p:nvPr>
        </p:nvSpPr>
        <p:spPr>
          <a:xfrm>
            <a:off x="1219200" y="990600"/>
            <a:ext cx="7467600" cy="650875"/>
          </a:xfrm>
        </p:spPr>
        <p:txBody>
          <a:bodyPr/>
          <a:lstStyle/>
          <a:p>
            <a:pPr eaLnBrk="1" hangingPunct="1"/>
            <a:r>
              <a:rPr lang="en-US" altLang="en-US" dirty="0"/>
              <a:t>Public Insurance: Medicaid</a:t>
            </a:r>
          </a:p>
        </p:txBody>
      </p:sp>
      <p:sp>
        <p:nvSpPr>
          <p:cNvPr id="8196" name="Rectangle 3"/>
          <p:cNvSpPr>
            <a:spLocks noGrp="1" noChangeArrowheads="1"/>
          </p:cNvSpPr>
          <p:nvPr>
            <p:ph type="body" idx="1"/>
          </p:nvPr>
        </p:nvSpPr>
        <p:spPr>
          <a:xfrm>
            <a:off x="1295400" y="1919287"/>
            <a:ext cx="5715000" cy="4252913"/>
          </a:xfrm>
        </p:spPr>
        <p:txBody>
          <a:bodyPr>
            <a:normAutofit/>
          </a:bodyPr>
          <a:lstStyle/>
          <a:p>
            <a:pPr eaLnBrk="1" hangingPunct="1">
              <a:buClr>
                <a:srgbClr val="FFFF00"/>
              </a:buClr>
              <a:buFontTx/>
              <a:buNone/>
            </a:pPr>
            <a:r>
              <a:rPr lang="en-US" altLang="en-US" sz="1400" b="1" dirty="0"/>
              <a:t>	</a:t>
            </a:r>
            <a:r>
              <a:rPr lang="en-US" altLang="en-US" sz="2800" dirty="0"/>
              <a:t>The program known as Medicaid became law in 1965 as a jointly funded cooperative venture between the Federal and State governments to assist States in the provision of adequate medical care to eligible needy persons</a:t>
            </a:r>
          </a:p>
        </p:txBody>
      </p:sp>
      <p:sp>
        <p:nvSpPr>
          <p:cNvPr id="6" name="TextBox 5"/>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Tree>
    <p:extLst>
      <p:ext uri="{BB962C8B-B14F-4D97-AF65-F5344CB8AC3E}">
        <p14:creationId xmlns:p14="http://schemas.microsoft.com/office/powerpoint/2010/main" val="262870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1219200"/>
            <a:ext cx="7848600" cy="685800"/>
          </a:xfrm>
        </p:spPr>
        <p:txBody>
          <a:bodyPr>
            <a:normAutofit/>
          </a:bodyPr>
          <a:lstStyle/>
          <a:p>
            <a:r>
              <a:rPr lang="en-US" altLang="en-US" dirty="0"/>
              <a:t>Public: Medicaid Funding</a:t>
            </a:r>
          </a:p>
        </p:txBody>
      </p:sp>
      <p:sp>
        <p:nvSpPr>
          <p:cNvPr id="10244" name="Rectangle 3"/>
          <p:cNvSpPr>
            <a:spLocks noGrp="1" noChangeArrowheads="1"/>
          </p:cNvSpPr>
          <p:nvPr>
            <p:ph type="body" idx="1"/>
          </p:nvPr>
        </p:nvSpPr>
        <p:spPr>
          <a:xfrm>
            <a:off x="1981199" y="2160590"/>
            <a:ext cx="5105401" cy="3880773"/>
          </a:xfrm>
        </p:spPr>
        <p:txBody>
          <a:bodyPr>
            <a:noAutofit/>
          </a:bodyPr>
          <a:lstStyle/>
          <a:p>
            <a:pPr>
              <a:spcBef>
                <a:spcPts val="1200"/>
              </a:spcBef>
            </a:pPr>
            <a:r>
              <a:rPr lang="en-US" altLang="en-US" sz="2400" dirty="0"/>
              <a:t>Currently, the federal government adds $1 to every $1 in the state of Colorado’s Medicaid budget </a:t>
            </a:r>
          </a:p>
          <a:p>
            <a:pPr>
              <a:spcBef>
                <a:spcPts val="1200"/>
              </a:spcBef>
            </a:pPr>
            <a:r>
              <a:rPr lang="en-US" altLang="en-US" sz="2400" dirty="0"/>
              <a:t>In some poorer states the federal government may add up to $1.50 for every state dollar budgeted</a:t>
            </a:r>
          </a:p>
        </p:txBody>
      </p:sp>
      <p:sp>
        <p:nvSpPr>
          <p:cNvPr id="5" name="Footer Placeholder 4"/>
          <p:cNvSpPr>
            <a:spLocks noGrp="1"/>
          </p:cNvSpPr>
          <p:nvPr>
            <p:ph type="ftr" sz="quarter" idx="11"/>
          </p:nvPr>
        </p:nvSpPr>
        <p:spPr/>
        <p:txBody>
          <a:bodyPr/>
          <a:lstStyle/>
          <a:p>
            <a:endParaRPr lang="en-US"/>
          </a:p>
          <a:p>
            <a:endParaRPr lang="en-US"/>
          </a:p>
        </p:txBody>
      </p:sp>
      <p:sp>
        <p:nvSpPr>
          <p:cNvPr id="8" name="TextBox 7"/>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Tree>
    <p:extLst>
      <p:ext uri="{BB962C8B-B14F-4D97-AF65-F5344CB8AC3E}">
        <p14:creationId xmlns:p14="http://schemas.microsoft.com/office/powerpoint/2010/main" val="36681786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fontScale="90000"/>
          </a:bodyPr>
          <a:lstStyle/>
          <a:p>
            <a:r>
              <a:rPr lang="en-US" altLang="en-US"/>
              <a:t>Public: Medicaid</a:t>
            </a:r>
            <a:endParaRPr lang="en-US" altLang="en-US" dirty="0"/>
          </a:p>
        </p:txBody>
      </p:sp>
      <p:sp>
        <p:nvSpPr>
          <p:cNvPr id="413699" name="Rectangle 3"/>
          <p:cNvSpPr>
            <a:spLocks noGrp="1" noChangeArrowheads="1"/>
          </p:cNvSpPr>
          <p:nvPr>
            <p:ph type="body" idx="1"/>
          </p:nvPr>
        </p:nvSpPr>
        <p:spPr>
          <a:xfrm>
            <a:off x="1295401" y="2057400"/>
            <a:ext cx="6019800" cy="3983963"/>
          </a:xfrm>
        </p:spPr>
        <p:txBody>
          <a:bodyPr>
            <a:noAutofit/>
          </a:bodyPr>
          <a:lstStyle/>
          <a:p>
            <a:pPr marL="457200" lvl="1" indent="0">
              <a:buNone/>
            </a:pPr>
            <a:r>
              <a:rPr lang="en-US" altLang="en-US" sz="2400" dirty="0"/>
              <a:t>With that funding and within broad national guidelines set by the Federal government, each state: </a:t>
            </a:r>
          </a:p>
          <a:p>
            <a:pPr lvl="1"/>
            <a:r>
              <a:rPr lang="en-US" altLang="en-US" sz="2200" dirty="0"/>
              <a:t>Establishes its own </a:t>
            </a:r>
            <a:r>
              <a:rPr lang="en-US" altLang="en-US" sz="2200" dirty="0">
                <a:solidFill>
                  <a:schemeClr val="accent1"/>
                </a:solidFill>
                <a:latin typeface="StoneSansITCStd SemiBold" pitchFamily="50" charset="0"/>
              </a:rPr>
              <a:t>eligibility</a:t>
            </a:r>
            <a:r>
              <a:rPr lang="en-US" altLang="en-US" sz="2200" dirty="0"/>
              <a:t> standards </a:t>
            </a:r>
          </a:p>
          <a:p>
            <a:pPr lvl="1"/>
            <a:r>
              <a:rPr lang="en-US" altLang="en-US" sz="2200" dirty="0"/>
              <a:t>Determines the </a:t>
            </a:r>
            <a:r>
              <a:rPr lang="en-US" altLang="en-US" sz="2200" dirty="0">
                <a:solidFill>
                  <a:schemeClr val="accent1"/>
                </a:solidFill>
                <a:latin typeface="StoneSansITCStd SemiBold" pitchFamily="50" charset="0"/>
              </a:rPr>
              <a:t>type</a:t>
            </a:r>
            <a:r>
              <a:rPr lang="en-US" altLang="en-US" sz="2200" dirty="0"/>
              <a:t>, </a:t>
            </a:r>
            <a:r>
              <a:rPr lang="en-US" altLang="en-US" sz="2200" dirty="0">
                <a:solidFill>
                  <a:schemeClr val="accent1"/>
                </a:solidFill>
                <a:latin typeface="StoneSansITCStd SemiBold" pitchFamily="50" charset="0"/>
              </a:rPr>
              <a:t>amount</a:t>
            </a:r>
            <a:r>
              <a:rPr lang="en-US" altLang="en-US" sz="2200" dirty="0"/>
              <a:t>, </a:t>
            </a:r>
            <a:r>
              <a:rPr lang="en-US" altLang="en-US" sz="2200" dirty="0">
                <a:solidFill>
                  <a:schemeClr val="accent1"/>
                </a:solidFill>
                <a:latin typeface="StoneSansITCStd SemiBold" pitchFamily="50" charset="0"/>
              </a:rPr>
              <a:t>duration</a:t>
            </a:r>
            <a:r>
              <a:rPr lang="en-US" altLang="en-US" sz="2200" dirty="0"/>
              <a:t>, and </a:t>
            </a:r>
            <a:r>
              <a:rPr lang="en-US" altLang="en-US" sz="2200" dirty="0">
                <a:solidFill>
                  <a:schemeClr val="accent1"/>
                </a:solidFill>
                <a:latin typeface="StoneSansITCStd SemiBold" pitchFamily="50" charset="0"/>
              </a:rPr>
              <a:t>scope</a:t>
            </a:r>
            <a:r>
              <a:rPr lang="en-US" altLang="en-US" sz="2200" dirty="0">
                <a:solidFill>
                  <a:schemeClr val="accent1"/>
                </a:solidFill>
              </a:rPr>
              <a:t> </a:t>
            </a:r>
            <a:r>
              <a:rPr lang="en-US" altLang="en-US" sz="2200" dirty="0"/>
              <a:t>of services </a:t>
            </a:r>
          </a:p>
          <a:p>
            <a:pPr lvl="1"/>
            <a:r>
              <a:rPr lang="en-US" altLang="en-US" sz="2200" dirty="0"/>
              <a:t>Sets the rate of payment for services and </a:t>
            </a:r>
          </a:p>
          <a:p>
            <a:pPr lvl="1"/>
            <a:r>
              <a:rPr lang="en-US" altLang="en-US" sz="2200" dirty="0"/>
              <a:t>Administers its own program</a:t>
            </a:r>
          </a:p>
        </p:txBody>
      </p:sp>
      <p:sp>
        <p:nvSpPr>
          <p:cNvPr id="5" name="Footer Placeholder 4"/>
          <p:cNvSpPr>
            <a:spLocks noGrp="1"/>
          </p:cNvSpPr>
          <p:nvPr>
            <p:ph type="ftr" sz="quarter" idx="11"/>
          </p:nvPr>
        </p:nvSpPr>
        <p:spPr/>
        <p:txBody>
          <a:bodyPr/>
          <a:lstStyle/>
          <a:p>
            <a:endParaRPr lang="en-US"/>
          </a:p>
          <a:p>
            <a:endParaRPr lang="en-US"/>
          </a:p>
        </p:txBody>
      </p:sp>
      <p:sp>
        <p:nvSpPr>
          <p:cNvPr id="6" name="TextBox 5"/>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Tree>
    <p:extLst>
      <p:ext uri="{BB962C8B-B14F-4D97-AF65-F5344CB8AC3E}">
        <p14:creationId xmlns:p14="http://schemas.microsoft.com/office/powerpoint/2010/main" val="716300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413699">
                                            <p:txEl>
                                              <p:pRg st="0" end="0"/>
                                            </p:txEl>
                                          </p:spTgt>
                                        </p:tgtEl>
                                        <p:attrNameLst>
                                          <p:attrName>style.visibility</p:attrName>
                                        </p:attrNameLst>
                                      </p:cBhvr>
                                      <p:to>
                                        <p:strVal val="visible"/>
                                      </p:to>
                                    </p:set>
                                    <p:anim calcmode="lin" valueType="num">
                                      <p:cBhvr additive="base">
                                        <p:cTn id="7" dur="500" fill="hold"/>
                                        <p:tgtEl>
                                          <p:spTgt spid="41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9" fill="hold" nodeType="afterGroup">
                            <p:stCondLst>
                              <p:cond delay="5500"/>
                            </p:stCondLst>
                            <p:childTnLst>
                              <p:par>
                                <p:cTn id="10" presetID="2" presetClass="entr" presetSubtype="8" fill="hold" grpId="0" nodeType="afterEffect">
                                  <p:stCondLst>
                                    <p:cond delay="5000"/>
                                  </p:stCondLst>
                                  <p:childTnLst>
                                    <p:set>
                                      <p:cBhvr>
                                        <p:cTn id="11" dur="1" fill="hold">
                                          <p:stCondLst>
                                            <p:cond delay="0"/>
                                          </p:stCondLst>
                                        </p:cTn>
                                        <p:tgtEl>
                                          <p:spTgt spid="413699">
                                            <p:txEl>
                                              <p:pRg st="1" end="1"/>
                                            </p:txEl>
                                          </p:spTgt>
                                        </p:tgtEl>
                                        <p:attrNameLst>
                                          <p:attrName>style.visibility</p:attrName>
                                        </p:attrNameLst>
                                      </p:cBhvr>
                                      <p:to>
                                        <p:strVal val="visible"/>
                                      </p:to>
                                    </p:set>
                                    <p:anim calcmode="lin" valueType="num">
                                      <p:cBhvr additive="base">
                                        <p:cTn id="12" dur="500" fill="hold"/>
                                        <p:tgtEl>
                                          <p:spTgt spid="41369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par>
                          <p:cTn id="14" fill="hold" nodeType="afterGroup">
                            <p:stCondLst>
                              <p:cond delay="11000"/>
                            </p:stCondLst>
                            <p:childTnLst>
                              <p:par>
                                <p:cTn id="15" presetID="2" presetClass="entr" presetSubtype="8" fill="hold" grpId="0" nodeType="afterEffect">
                                  <p:stCondLst>
                                    <p:cond delay="5000"/>
                                  </p:stCondLst>
                                  <p:childTnLst>
                                    <p:set>
                                      <p:cBhvr>
                                        <p:cTn id="16" dur="1" fill="hold">
                                          <p:stCondLst>
                                            <p:cond delay="0"/>
                                          </p:stCondLst>
                                        </p:cTn>
                                        <p:tgtEl>
                                          <p:spTgt spid="413699">
                                            <p:txEl>
                                              <p:pRg st="2" end="2"/>
                                            </p:txEl>
                                          </p:spTgt>
                                        </p:tgtEl>
                                        <p:attrNameLst>
                                          <p:attrName>style.visibility</p:attrName>
                                        </p:attrNameLst>
                                      </p:cBhvr>
                                      <p:to>
                                        <p:strVal val="visible"/>
                                      </p:to>
                                    </p:set>
                                    <p:anim calcmode="lin" valueType="num">
                                      <p:cBhvr additive="base">
                                        <p:cTn id="17" dur="500" fill="hold"/>
                                        <p:tgtEl>
                                          <p:spTgt spid="4136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par>
                          <p:cTn id="19" fill="hold" nodeType="afterGroup">
                            <p:stCondLst>
                              <p:cond delay="16500"/>
                            </p:stCondLst>
                            <p:childTnLst>
                              <p:par>
                                <p:cTn id="20" presetID="2" presetClass="entr" presetSubtype="8" fill="hold" grpId="0" nodeType="afterEffect">
                                  <p:stCondLst>
                                    <p:cond delay="5000"/>
                                  </p:stCondLst>
                                  <p:childTnLst>
                                    <p:set>
                                      <p:cBhvr>
                                        <p:cTn id="21" dur="1" fill="hold">
                                          <p:stCondLst>
                                            <p:cond delay="0"/>
                                          </p:stCondLst>
                                        </p:cTn>
                                        <p:tgtEl>
                                          <p:spTgt spid="413699">
                                            <p:txEl>
                                              <p:pRg st="3" end="3"/>
                                            </p:txEl>
                                          </p:spTgt>
                                        </p:tgtEl>
                                        <p:attrNameLst>
                                          <p:attrName>style.visibility</p:attrName>
                                        </p:attrNameLst>
                                      </p:cBhvr>
                                      <p:to>
                                        <p:strVal val="visible"/>
                                      </p:to>
                                    </p:set>
                                    <p:anim calcmode="lin" valueType="num">
                                      <p:cBhvr additive="base">
                                        <p:cTn id="22" dur="500" fill="hold"/>
                                        <p:tgtEl>
                                          <p:spTgt spid="41369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1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par>
                          <p:cTn id="24" fill="hold" nodeType="afterGroup">
                            <p:stCondLst>
                              <p:cond delay="22000"/>
                            </p:stCondLst>
                            <p:childTnLst>
                              <p:par>
                                <p:cTn id="25" presetID="2" presetClass="entr" presetSubtype="8" fill="hold" grpId="0" nodeType="afterEffect">
                                  <p:stCondLst>
                                    <p:cond delay="5000"/>
                                  </p:stCondLst>
                                  <p:childTnLst>
                                    <p:set>
                                      <p:cBhvr>
                                        <p:cTn id="26" dur="1" fill="hold">
                                          <p:stCondLst>
                                            <p:cond delay="0"/>
                                          </p:stCondLst>
                                        </p:cTn>
                                        <p:tgtEl>
                                          <p:spTgt spid="413699">
                                            <p:txEl>
                                              <p:pRg st="4" end="4"/>
                                            </p:txEl>
                                          </p:spTgt>
                                        </p:tgtEl>
                                        <p:attrNameLst>
                                          <p:attrName>style.visibility</p:attrName>
                                        </p:attrNameLst>
                                      </p:cBhvr>
                                      <p:to>
                                        <p:strVal val="visible"/>
                                      </p:to>
                                    </p:set>
                                    <p:anim calcmode="lin" valueType="num">
                                      <p:cBhvr additive="base">
                                        <p:cTn id="27" dur="500" fill="hold"/>
                                        <p:tgtEl>
                                          <p:spTgt spid="4136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13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bldLvl="2" autoUpdateAnimBg="0" advAuto="5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
        <p:nvSpPr>
          <p:cNvPr id="2" name="Title 1"/>
          <p:cNvSpPr>
            <a:spLocks noGrp="1"/>
          </p:cNvSpPr>
          <p:nvPr>
            <p:ph type="title"/>
          </p:nvPr>
        </p:nvSpPr>
        <p:spPr/>
        <p:txBody>
          <a:bodyPr>
            <a:normAutofit fontScale="90000"/>
          </a:bodyPr>
          <a:lstStyle/>
          <a:p>
            <a:r>
              <a:rPr lang="en-US" altLang="en-US"/>
              <a:t>Public Insurance: Medicaid</a:t>
            </a:r>
            <a:endParaRPr lang="en-US" altLang="en-US" dirty="0"/>
          </a:p>
        </p:txBody>
      </p:sp>
      <p:sp>
        <p:nvSpPr>
          <p:cNvPr id="5" name="Content Placeholder 4"/>
          <p:cNvSpPr>
            <a:spLocks noGrp="1"/>
          </p:cNvSpPr>
          <p:nvPr>
            <p:ph idx="1"/>
          </p:nvPr>
        </p:nvSpPr>
        <p:spPr>
          <a:xfrm>
            <a:off x="1143001" y="2160590"/>
            <a:ext cx="5814312" cy="3880773"/>
          </a:xfrm>
        </p:spPr>
        <p:txBody>
          <a:bodyPr>
            <a:normAutofit/>
          </a:bodyPr>
          <a:lstStyle/>
          <a:p>
            <a:pPr>
              <a:spcBef>
                <a:spcPts val="0"/>
              </a:spcBef>
              <a:buClr>
                <a:srgbClr val="FFFF00"/>
              </a:buClr>
              <a:buNone/>
            </a:pPr>
            <a:r>
              <a:rPr lang="en-US" altLang="en-US" sz="4000" b="1" dirty="0"/>
              <a:t>	</a:t>
            </a:r>
            <a:r>
              <a:rPr lang="en-US" altLang="en-US" sz="3200" dirty="0"/>
              <a:t>Thus, the Medicaid program varies considerably from state to state, as well as within each state over time.</a:t>
            </a:r>
          </a:p>
        </p:txBody>
      </p:sp>
    </p:spTree>
    <p:extLst>
      <p:ext uri="{BB962C8B-B14F-4D97-AF65-F5344CB8AC3E}">
        <p14:creationId xmlns:p14="http://schemas.microsoft.com/office/powerpoint/2010/main" val="388925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Overview of Healthcare </a:t>
            </a:r>
            <a:br>
              <a:rPr lang="en-US" altLang="en-US"/>
            </a:br>
            <a:r>
              <a:rPr lang="en-US" altLang="en-US"/>
              <a:t>&amp; Insurance</a:t>
            </a:r>
            <a:endParaRPr lang="en-US" dirty="0"/>
          </a:p>
        </p:txBody>
      </p:sp>
      <p:sp>
        <p:nvSpPr>
          <p:cNvPr id="5" name="Content Placeholder 4"/>
          <p:cNvSpPr>
            <a:spLocks noGrp="1"/>
          </p:cNvSpPr>
          <p:nvPr>
            <p:ph idx="1"/>
          </p:nvPr>
        </p:nvSpPr>
        <p:spPr>
          <a:xfrm>
            <a:off x="1523999" y="2520027"/>
            <a:ext cx="5433313" cy="3880773"/>
          </a:xfrm>
        </p:spPr>
        <p:txBody>
          <a:bodyPr>
            <a:normAutofit/>
          </a:bodyPr>
          <a:lstStyle/>
          <a:p>
            <a:pPr>
              <a:spcBef>
                <a:spcPts val="400"/>
              </a:spcBef>
            </a:pPr>
            <a:r>
              <a:rPr lang="en-US" altLang="en-US" sz="2800" dirty="0"/>
              <a:t>What we’re going to discuss</a:t>
            </a:r>
          </a:p>
          <a:p>
            <a:pPr lvl="1">
              <a:spcBef>
                <a:spcPts val="800"/>
              </a:spcBef>
            </a:pPr>
            <a:r>
              <a:rPr lang="en-US" altLang="en-US" sz="2000" dirty="0"/>
              <a:t>Introduction to insurance</a:t>
            </a:r>
          </a:p>
          <a:p>
            <a:pPr lvl="1">
              <a:spcBef>
                <a:spcPts val="800"/>
              </a:spcBef>
            </a:pPr>
            <a:r>
              <a:rPr lang="en-US" altLang="en-US" sz="2000" dirty="0"/>
              <a:t>How do you acquire insurance?</a:t>
            </a:r>
          </a:p>
          <a:p>
            <a:pPr lvl="1">
              <a:spcBef>
                <a:spcPts val="800"/>
              </a:spcBef>
            </a:pPr>
            <a:r>
              <a:rPr lang="en-US" altLang="en-US" sz="2000" dirty="0"/>
              <a:t>What insurance do I have?</a:t>
            </a:r>
          </a:p>
          <a:p>
            <a:pPr lvl="2">
              <a:spcBef>
                <a:spcPts val="800"/>
              </a:spcBef>
            </a:pPr>
            <a:r>
              <a:rPr lang="en-US" altLang="en-US" sz="1800" dirty="0"/>
              <a:t>Background on Medicaid</a:t>
            </a:r>
          </a:p>
          <a:p>
            <a:pPr lvl="1">
              <a:spcBef>
                <a:spcPts val="800"/>
              </a:spcBef>
            </a:pPr>
            <a:r>
              <a:rPr lang="en-US" altLang="en-US" sz="2000" dirty="0"/>
              <a:t>How to “access insurance” – using insurance to pay for healthcare</a:t>
            </a:r>
          </a:p>
          <a:p>
            <a:pPr lvl="1">
              <a:spcBef>
                <a:spcPts val="800"/>
              </a:spcBef>
            </a:pPr>
            <a:r>
              <a:rPr lang="en-US" altLang="en-US" sz="2000" dirty="0"/>
              <a:t>When you get stuck</a:t>
            </a:r>
          </a:p>
          <a:p>
            <a:pPr lvl="1">
              <a:spcBef>
                <a:spcPts val="800"/>
              </a:spcBef>
            </a:pPr>
            <a:r>
              <a:rPr lang="en-US" altLang="en-US" sz="2000" dirty="0"/>
              <a:t>Your responsibilities</a:t>
            </a:r>
          </a:p>
        </p:txBody>
      </p:sp>
      <p:sp>
        <p:nvSpPr>
          <p:cNvPr id="8" name="TextBox 7"/>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Overview</a:t>
            </a:r>
          </a:p>
        </p:txBody>
      </p:sp>
    </p:spTree>
    <p:extLst>
      <p:ext uri="{BB962C8B-B14F-4D97-AF65-F5344CB8AC3E}">
        <p14:creationId xmlns:p14="http://schemas.microsoft.com/office/powerpoint/2010/main" val="291915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
        <p:nvSpPr>
          <p:cNvPr id="2" name="Title 1"/>
          <p:cNvSpPr>
            <a:spLocks noGrp="1"/>
          </p:cNvSpPr>
          <p:nvPr>
            <p:ph type="title"/>
          </p:nvPr>
        </p:nvSpPr>
        <p:spPr/>
        <p:txBody>
          <a:bodyPr>
            <a:normAutofit fontScale="90000"/>
          </a:bodyPr>
          <a:lstStyle/>
          <a:p>
            <a:r>
              <a:rPr lang="en-US" altLang="en-US"/>
              <a:t>Public Insurance: Medicaid</a:t>
            </a:r>
            <a:endParaRPr lang="en-US" altLang="en-US" dirty="0"/>
          </a:p>
        </p:txBody>
      </p:sp>
      <p:sp>
        <p:nvSpPr>
          <p:cNvPr id="5" name="Content Placeholder 4"/>
          <p:cNvSpPr>
            <a:spLocks noGrp="1"/>
          </p:cNvSpPr>
          <p:nvPr>
            <p:ph idx="1"/>
          </p:nvPr>
        </p:nvSpPr>
        <p:spPr>
          <a:xfrm>
            <a:off x="1600200" y="2160590"/>
            <a:ext cx="5638799" cy="3880773"/>
          </a:xfrm>
        </p:spPr>
        <p:txBody>
          <a:bodyPr>
            <a:normAutofit/>
          </a:bodyPr>
          <a:lstStyle/>
          <a:p>
            <a:pPr marL="0" indent="0">
              <a:buNone/>
            </a:pPr>
            <a:r>
              <a:rPr lang="en-US" altLang="en-US" sz="2800" b="1" dirty="0">
                <a:solidFill>
                  <a:schemeClr val="accent1"/>
                </a:solidFill>
              </a:rPr>
              <a:t>HOWEVER</a:t>
            </a:r>
            <a:r>
              <a:rPr lang="en-US" altLang="en-US" sz="2800" dirty="0"/>
              <a:t>, Medicaid coverage for children is unique because, in addition to </a:t>
            </a:r>
            <a:r>
              <a:rPr lang="en-US" altLang="en-US" sz="2800" i="1" dirty="0"/>
              <a:t>state-defined </a:t>
            </a:r>
            <a:r>
              <a:rPr lang="en-US" altLang="en-US" sz="2800" dirty="0"/>
              <a:t>services, children also receive the </a:t>
            </a:r>
            <a:r>
              <a:rPr lang="en-US" altLang="en-US" sz="2800" dirty="0">
                <a:solidFill>
                  <a:schemeClr val="accent1"/>
                </a:solidFill>
                <a:latin typeface="StoneSansITCStd SemiBold" pitchFamily="50" charset="0"/>
              </a:rPr>
              <a:t>EPSDT</a:t>
            </a:r>
            <a:r>
              <a:rPr lang="en-US" altLang="en-US" sz="2800" dirty="0">
                <a:solidFill>
                  <a:schemeClr val="accent1"/>
                </a:solidFill>
              </a:rPr>
              <a:t> </a:t>
            </a:r>
            <a:r>
              <a:rPr lang="en-US" altLang="en-US" sz="2800" dirty="0"/>
              <a:t>benefit package mandated by the federal government.</a:t>
            </a:r>
          </a:p>
        </p:txBody>
      </p:sp>
    </p:spTree>
    <p:extLst>
      <p:ext uri="{BB962C8B-B14F-4D97-AF65-F5344CB8AC3E}">
        <p14:creationId xmlns:p14="http://schemas.microsoft.com/office/powerpoint/2010/main" val="1226877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
        <p:nvSpPr>
          <p:cNvPr id="2" name="Title 1"/>
          <p:cNvSpPr>
            <a:spLocks noGrp="1"/>
          </p:cNvSpPr>
          <p:nvPr>
            <p:ph type="title"/>
          </p:nvPr>
        </p:nvSpPr>
        <p:spPr/>
        <p:txBody>
          <a:bodyPr>
            <a:normAutofit fontScale="90000"/>
          </a:bodyPr>
          <a:lstStyle/>
          <a:p>
            <a:r>
              <a:rPr lang="en-US" altLang="en-US"/>
              <a:t>Public Insurance: Medicaid</a:t>
            </a:r>
            <a:endParaRPr lang="en-US" altLang="en-US" dirty="0"/>
          </a:p>
        </p:txBody>
      </p:sp>
      <p:sp>
        <p:nvSpPr>
          <p:cNvPr id="5" name="Content Placeholder 4"/>
          <p:cNvSpPr>
            <a:spLocks noGrp="1"/>
          </p:cNvSpPr>
          <p:nvPr>
            <p:ph idx="1"/>
          </p:nvPr>
        </p:nvSpPr>
        <p:spPr/>
        <p:txBody>
          <a:bodyPr>
            <a:normAutofit/>
          </a:bodyPr>
          <a:lstStyle/>
          <a:p>
            <a:r>
              <a:rPr lang="en-US" altLang="en-US" sz="2400" dirty="0"/>
              <a:t>EPSDT: Early Periodic Screening, Diagnosis, and Treatment</a:t>
            </a:r>
          </a:p>
          <a:p>
            <a:r>
              <a:rPr lang="en-US" altLang="en-US" sz="2400" dirty="0"/>
              <a:t>Federal benefit package administered in partnership with each state</a:t>
            </a:r>
          </a:p>
          <a:p>
            <a:r>
              <a:rPr lang="en-US" altLang="en-US" sz="2400" dirty="0"/>
              <a:t>Extends additional benefits beyond state program for most Medicaid-enrolled children aged birth through 20 </a:t>
            </a:r>
          </a:p>
        </p:txBody>
      </p:sp>
    </p:spTree>
    <p:extLst>
      <p:ext uri="{BB962C8B-B14F-4D97-AF65-F5344CB8AC3E}">
        <p14:creationId xmlns:p14="http://schemas.microsoft.com/office/powerpoint/2010/main" val="2641363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
        <p:nvSpPr>
          <p:cNvPr id="2" name="Title 1"/>
          <p:cNvSpPr>
            <a:spLocks noGrp="1"/>
          </p:cNvSpPr>
          <p:nvPr>
            <p:ph type="title"/>
          </p:nvPr>
        </p:nvSpPr>
        <p:spPr/>
        <p:txBody>
          <a:bodyPr>
            <a:normAutofit fontScale="90000"/>
          </a:bodyPr>
          <a:lstStyle/>
          <a:p>
            <a:r>
              <a:rPr lang="en-US" altLang="en-US"/>
              <a:t>Public Insurance: Medicaid</a:t>
            </a:r>
            <a:endParaRPr lang="en-US" altLang="en-US" dirty="0"/>
          </a:p>
        </p:txBody>
      </p:sp>
      <p:sp>
        <p:nvSpPr>
          <p:cNvPr id="5" name="Content Placeholder 4"/>
          <p:cNvSpPr>
            <a:spLocks noGrp="1"/>
          </p:cNvSpPr>
          <p:nvPr>
            <p:ph idx="1"/>
          </p:nvPr>
        </p:nvSpPr>
        <p:spPr>
          <a:xfrm>
            <a:off x="1371601" y="2160590"/>
            <a:ext cx="5585712" cy="3880773"/>
          </a:xfrm>
        </p:spPr>
        <p:txBody>
          <a:bodyPr>
            <a:normAutofit/>
          </a:bodyPr>
          <a:lstStyle/>
          <a:p>
            <a:r>
              <a:rPr lang="en-US" altLang="en-US" sz="2400" dirty="0"/>
              <a:t>Why does the federal government fund EPSDT? </a:t>
            </a:r>
          </a:p>
          <a:p>
            <a:r>
              <a:rPr lang="en-US" altLang="en-US" sz="2400" b="1" u="sng" dirty="0"/>
              <a:t>Money </a:t>
            </a:r>
          </a:p>
          <a:p>
            <a:r>
              <a:rPr lang="en-US" altLang="en-US" sz="2400" dirty="0"/>
              <a:t>If health problems are addressed earlier, the government saves money on complex and costly treatments down the road</a:t>
            </a:r>
          </a:p>
        </p:txBody>
      </p:sp>
    </p:spTree>
    <p:extLst>
      <p:ext uri="{BB962C8B-B14F-4D97-AF65-F5344CB8AC3E}">
        <p14:creationId xmlns:p14="http://schemas.microsoft.com/office/powerpoint/2010/main" val="579539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
        <p:nvSpPr>
          <p:cNvPr id="2" name="Title 1"/>
          <p:cNvSpPr>
            <a:spLocks noGrp="1"/>
          </p:cNvSpPr>
          <p:nvPr>
            <p:ph type="title"/>
          </p:nvPr>
        </p:nvSpPr>
        <p:spPr/>
        <p:txBody>
          <a:bodyPr>
            <a:normAutofit fontScale="90000"/>
          </a:bodyPr>
          <a:lstStyle/>
          <a:p>
            <a:r>
              <a:rPr lang="en-US" altLang="en-US"/>
              <a:t>Public Insurance: Medicaid</a:t>
            </a:r>
            <a:endParaRPr lang="en-US" altLang="en-US" dirty="0"/>
          </a:p>
        </p:txBody>
      </p:sp>
      <p:sp>
        <p:nvSpPr>
          <p:cNvPr id="5" name="Content Placeholder 4"/>
          <p:cNvSpPr>
            <a:spLocks noGrp="1"/>
          </p:cNvSpPr>
          <p:nvPr>
            <p:ph idx="1"/>
          </p:nvPr>
        </p:nvSpPr>
        <p:spPr>
          <a:xfrm>
            <a:off x="1219200" y="2160590"/>
            <a:ext cx="5738113" cy="3880773"/>
          </a:xfrm>
        </p:spPr>
        <p:txBody>
          <a:bodyPr>
            <a:normAutofit/>
          </a:bodyPr>
          <a:lstStyle/>
          <a:p>
            <a:r>
              <a:rPr lang="en-US" altLang="en-US" sz="3200" dirty="0"/>
              <a:t>It’s not only about low-income</a:t>
            </a:r>
          </a:p>
          <a:p>
            <a:r>
              <a:rPr lang="en-US" altLang="en-US" sz="3200" dirty="0"/>
              <a:t>Your coverage depends on </a:t>
            </a:r>
            <a:r>
              <a:rPr lang="en-US" altLang="en-US" sz="3200" i="1" u="sng" dirty="0"/>
              <a:t>how</a:t>
            </a:r>
            <a:r>
              <a:rPr lang="en-US" altLang="en-US" sz="3200" dirty="0"/>
              <a:t> you qualified for Medicaid</a:t>
            </a:r>
          </a:p>
        </p:txBody>
      </p:sp>
    </p:spTree>
    <p:extLst>
      <p:ext uri="{BB962C8B-B14F-4D97-AF65-F5344CB8AC3E}">
        <p14:creationId xmlns:p14="http://schemas.microsoft.com/office/powerpoint/2010/main" val="2403517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599" y="1193800"/>
            <a:ext cx="6347713" cy="1016000"/>
          </a:xfrm>
        </p:spPr>
        <p:txBody>
          <a:bodyPr>
            <a:normAutofit fontScale="90000"/>
          </a:bodyPr>
          <a:lstStyle/>
          <a:p>
            <a:r>
              <a:rPr lang="en-US" altLang="en-US" dirty="0"/>
              <a:t>How to qualify for Medicaid</a:t>
            </a:r>
            <a:br>
              <a:rPr lang="en-US" altLang="en-US" dirty="0"/>
            </a:br>
            <a:r>
              <a:rPr lang="en-US" altLang="en-US" sz="2700" dirty="0"/>
              <a:t>(or getting into the Medicaid House)</a:t>
            </a:r>
            <a:br>
              <a:rPr lang="en-US" altLang="en-US" sz="2700" dirty="0"/>
            </a:br>
            <a:endParaRPr lang="en-US" dirty="0"/>
          </a:p>
        </p:txBody>
      </p:sp>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392740"/>
            <a:ext cx="3871728" cy="4183981"/>
          </a:xfrm>
          <a:prstGeom prst="rect">
            <a:avLst/>
          </a:prstGeom>
        </p:spPr>
      </p:pic>
      <p:sp>
        <p:nvSpPr>
          <p:cNvPr id="9" name="Content Placeholder 8"/>
          <p:cNvSpPr>
            <a:spLocks noGrp="1"/>
          </p:cNvSpPr>
          <p:nvPr>
            <p:ph idx="1"/>
          </p:nvPr>
        </p:nvSpPr>
        <p:spPr>
          <a:xfrm>
            <a:off x="838200" y="2392740"/>
            <a:ext cx="4114801" cy="4183981"/>
          </a:xfrm>
        </p:spPr>
        <p:txBody>
          <a:bodyPr>
            <a:normAutofit/>
          </a:bodyPr>
          <a:lstStyle/>
          <a:p>
            <a:r>
              <a:rPr lang="en-US" altLang="en-US" sz="2400" dirty="0"/>
              <a:t>Income eligibility</a:t>
            </a:r>
          </a:p>
          <a:p>
            <a:r>
              <a:rPr lang="en-US" altLang="en-US" sz="2400" dirty="0"/>
              <a:t>SSI</a:t>
            </a:r>
          </a:p>
          <a:p>
            <a:r>
              <a:rPr lang="en-US" altLang="en-US" sz="2400" dirty="0"/>
              <a:t>Child Welfare</a:t>
            </a:r>
          </a:p>
          <a:p>
            <a:r>
              <a:rPr lang="en-US" altLang="en-US" sz="2400" dirty="0"/>
              <a:t>Waiver programs</a:t>
            </a:r>
          </a:p>
          <a:p>
            <a:pPr marL="0" indent="0">
              <a:spcBef>
                <a:spcPts val="3000"/>
              </a:spcBef>
              <a:buNone/>
            </a:pPr>
            <a:r>
              <a:rPr lang="en-US" sz="2400" dirty="0"/>
              <a:t>Once you’re in the house, you have full access to the state Medicaid benefits, and children have the </a:t>
            </a:r>
            <a:r>
              <a:rPr lang="en-US" sz="2400" i="1" dirty="0">
                <a:solidFill>
                  <a:schemeClr val="accent1"/>
                </a:solidFill>
                <a:latin typeface="StoneSansITCStd SemiBold" pitchFamily="50" charset="0"/>
              </a:rPr>
              <a:t>added</a:t>
            </a:r>
            <a:r>
              <a:rPr lang="en-US" sz="2400" dirty="0"/>
              <a:t> benefit of EPSDT services. </a:t>
            </a:r>
          </a:p>
        </p:txBody>
      </p:sp>
    </p:spTree>
    <p:extLst>
      <p:ext uri="{BB962C8B-B14F-4D97-AF65-F5344CB8AC3E}">
        <p14:creationId xmlns:p14="http://schemas.microsoft.com/office/powerpoint/2010/main" val="312665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Medicaid: Income Eligibility</a:t>
            </a:r>
            <a:br>
              <a:rPr lang="en-US" altLang="en-US"/>
            </a:br>
            <a:endParaRPr lang="en-US" dirty="0"/>
          </a:p>
        </p:txBody>
      </p:sp>
      <p:sp>
        <p:nvSpPr>
          <p:cNvPr id="5" name="Content Placeholder 4"/>
          <p:cNvSpPr>
            <a:spLocks noGrp="1"/>
          </p:cNvSpPr>
          <p:nvPr>
            <p:ph idx="1"/>
          </p:nvPr>
        </p:nvSpPr>
        <p:spPr>
          <a:xfrm>
            <a:off x="685801" y="1957679"/>
            <a:ext cx="6172199" cy="4747921"/>
          </a:xfrm>
        </p:spPr>
        <p:txBody>
          <a:bodyPr>
            <a:noAutofit/>
          </a:bodyPr>
          <a:lstStyle/>
          <a:p>
            <a:r>
              <a:rPr lang="en-US" sz="1600" dirty="0">
                <a:hlinkClick r:id="rId3"/>
              </a:rPr>
              <a:t>https://www.colorado.gov/pacific/hcpf/colorado-medicaid</a:t>
            </a:r>
            <a:endParaRPr lang="en-US" sz="1600" dirty="0"/>
          </a:p>
          <a:p>
            <a:r>
              <a:rPr lang="en-US" sz="1600" dirty="0"/>
              <a:t>Based on Modified Adjusted Gross Income (MAGI). The use of MAGI standardizes income eligibility rules across all states.</a:t>
            </a:r>
          </a:p>
          <a:p>
            <a:r>
              <a:rPr lang="en-US" sz="1600" dirty="0"/>
              <a:t>You may qualify if you fall under one of the following categories and meet the </a:t>
            </a:r>
            <a:r>
              <a:rPr lang="en-US" sz="1600" u="sng" dirty="0">
                <a:hlinkClick r:id="rId4"/>
              </a:rPr>
              <a:t>income guidelines</a:t>
            </a:r>
            <a:r>
              <a:rPr lang="en-US" sz="1600" dirty="0"/>
              <a:t>:</a:t>
            </a:r>
          </a:p>
          <a:p>
            <a:pPr lvl="1">
              <a:spcBef>
                <a:spcPts val="400"/>
              </a:spcBef>
            </a:pPr>
            <a:r>
              <a:rPr lang="en-US" sz="1400" dirty="0"/>
              <a:t>Children ages 0-18 with household income under 260% Federal Poverty Level (FPL)</a:t>
            </a:r>
          </a:p>
          <a:p>
            <a:pPr lvl="1">
              <a:spcBef>
                <a:spcPts val="400"/>
              </a:spcBef>
            </a:pPr>
            <a:r>
              <a:rPr lang="en-US" sz="1400" dirty="0"/>
              <a:t>Pregnant women, over the age of 19, whose household income is under 260% FPL</a:t>
            </a:r>
          </a:p>
          <a:p>
            <a:pPr lvl="1">
              <a:spcBef>
                <a:spcPts val="400"/>
              </a:spcBef>
            </a:pPr>
            <a:r>
              <a:rPr lang="en-US" sz="1400" dirty="0"/>
              <a:t>Parents and Caretaker Relatives (you must have a dependent child) whose household income does not exceed 133% FPL</a:t>
            </a:r>
          </a:p>
          <a:p>
            <a:pPr lvl="1">
              <a:spcBef>
                <a:spcPts val="400"/>
              </a:spcBef>
            </a:pPr>
            <a:r>
              <a:rPr lang="en-US" sz="1400" dirty="0"/>
              <a:t>Adults without dependent children whose household income does not exceed 133% FPL</a:t>
            </a:r>
          </a:p>
          <a:p>
            <a:pPr marL="0" indent="0">
              <a:spcBef>
                <a:spcPts val="400"/>
              </a:spcBef>
              <a:buNone/>
            </a:pPr>
            <a:endParaRPr lang="en-US" sz="1600" dirty="0"/>
          </a:p>
        </p:txBody>
      </p:sp>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4038600"/>
            <a:ext cx="2419213" cy="2614321"/>
          </a:xfrm>
          <a:prstGeom prst="rect">
            <a:avLst/>
          </a:prstGeom>
        </p:spPr>
      </p:pic>
    </p:spTree>
    <p:extLst>
      <p:ext uri="{BB962C8B-B14F-4D97-AF65-F5344CB8AC3E}">
        <p14:creationId xmlns:p14="http://schemas.microsoft.com/office/powerpoint/2010/main" val="2257618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Medicaid: Income Eligibility</a:t>
            </a:r>
            <a:br>
              <a:rPr lang="en-US" altLang="en-US"/>
            </a:br>
            <a:endParaRPr lang="en-US" dirty="0"/>
          </a:p>
        </p:txBody>
      </p:sp>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3" name="Picture 2"/>
          <p:cNvPicPr>
            <a:picLocks noChangeAspect="1"/>
          </p:cNvPicPr>
          <p:nvPr/>
        </p:nvPicPr>
        <p:blipFill rotWithShape="1">
          <a:blip r:embed="rId3"/>
          <a:srcRect l="8397" r="6351" b="5210"/>
          <a:stretch/>
        </p:blipFill>
        <p:spPr>
          <a:xfrm>
            <a:off x="609599" y="1905000"/>
            <a:ext cx="6347713" cy="3868931"/>
          </a:xfrm>
          <a:prstGeom prst="rect">
            <a:avLst/>
          </a:prstGeom>
        </p:spPr>
      </p:pic>
      <p:pic>
        <p:nvPicPr>
          <p:cNvPr id="5" name="Picture 4">
            <a:extLst>
              <a:ext uri="{FF2B5EF4-FFF2-40B4-BE49-F238E27FC236}">
                <a16:creationId xmlns:a16="http://schemas.microsoft.com/office/drawing/2014/main" id="{5E1D1FE7-B6DC-43D5-A12A-FFF200099EF1}"/>
              </a:ext>
            </a:extLst>
          </p:cNvPr>
          <p:cNvPicPr>
            <a:picLocks noChangeAspect="1"/>
          </p:cNvPicPr>
          <p:nvPr/>
        </p:nvPicPr>
        <p:blipFill rotWithShape="1">
          <a:blip r:embed="rId4"/>
          <a:srcRect l="3445"/>
          <a:stretch/>
        </p:blipFill>
        <p:spPr>
          <a:xfrm>
            <a:off x="497738" y="1867619"/>
            <a:ext cx="6588862" cy="390631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4038600"/>
            <a:ext cx="2419213" cy="2614321"/>
          </a:xfrm>
          <a:prstGeom prst="rect">
            <a:avLst/>
          </a:prstGeom>
        </p:spPr>
      </p:pic>
    </p:spTree>
    <p:extLst>
      <p:ext uri="{BB962C8B-B14F-4D97-AF65-F5344CB8AC3E}">
        <p14:creationId xmlns:p14="http://schemas.microsoft.com/office/powerpoint/2010/main" val="4124027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038600"/>
            <a:ext cx="2419213" cy="2614321"/>
          </a:xfrm>
          <a:prstGeom prst="rect">
            <a:avLst/>
          </a:prstGeom>
        </p:spPr>
      </p:pic>
      <p:sp>
        <p:nvSpPr>
          <p:cNvPr id="2" name="Title 1"/>
          <p:cNvSpPr>
            <a:spLocks noGrp="1"/>
          </p:cNvSpPr>
          <p:nvPr>
            <p:ph type="title"/>
          </p:nvPr>
        </p:nvSpPr>
        <p:spPr/>
        <p:txBody>
          <a:bodyPr>
            <a:normAutofit fontScale="90000"/>
          </a:bodyPr>
          <a:lstStyle/>
          <a:p>
            <a:r>
              <a:rPr lang="en-US"/>
              <a:t>Medicaid: SSI Eligibility</a:t>
            </a:r>
            <a:endParaRPr lang="en-US" dirty="0"/>
          </a:p>
        </p:txBody>
      </p:sp>
      <p:sp>
        <p:nvSpPr>
          <p:cNvPr id="8" name="Content Placeholder 7"/>
          <p:cNvSpPr>
            <a:spLocks noGrp="1"/>
          </p:cNvSpPr>
          <p:nvPr>
            <p:ph idx="1"/>
          </p:nvPr>
        </p:nvSpPr>
        <p:spPr>
          <a:xfrm>
            <a:off x="1371600" y="2160590"/>
            <a:ext cx="4976113" cy="3880773"/>
          </a:xfrm>
        </p:spPr>
        <p:txBody>
          <a:bodyPr>
            <a:normAutofit/>
          </a:bodyPr>
          <a:lstStyle/>
          <a:p>
            <a:r>
              <a:rPr lang="en-US" dirty="0"/>
              <a:t>SSI: Supplemental Security Income</a:t>
            </a:r>
          </a:p>
          <a:p>
            <a:r>
              <a:rPr lang="en-US" dirty="0"/>
              <a:t>To be eligible for SSI, you must meet both of these criteria: </a:t>
            </a:r>
          </a:p>
          <a:p>
            <a:pPr marL="800100" lvl="1" indent="-342900">
              <a:buFont typeface="+mj-lt"/>
              <a:buAutoNum type="arabicPeriod"/>
            </a:pPr>
            <a:r>
              <a:rPr lang="en-US" dirty="0"/>
              <a:t>Income-based eligibility </a:t>
            </a:r>
          </a:p>
          <a:p>
            <a:pPr lvl="2"/>
            <a:r>
              <a:rPr lang="en-US" dirty="0"/>
              <a:t>Under 18 includes parent income</a:t>
            </a:r>
          </a:p>
          <a:p>
            <a:pPr lvl="2"/>
            <a:r>
              <a:rPr lang="en-US" dirty="0"/>
              <a:t>Over 18 is individual’s income only</a:t>
            </a:r>
          </a:p>
          <a:p>
            <a:pPr marL="800100" lvl="1" indent="-342900">
              <a:buFont typeface="+mj-lt"/>
              <a:buAutoNum type="arabicPeriod"/>
            </a:pPr>
            <a:r>
              <a:rPr lang="en-US" dirty="0"/>
              <a:t>Social Security’s definition of disability</a:t>
            </a:r>
          </a:p>
          <a:p>
            <a:r>
              <a:rPr lang="en-US" dirty="0"/>
              <a:t>Once you are found SSI eligible, still have to separately apply for Medicaid</a:t>
            </a:r>
          </a:p>
          <a:p>
            <a:r>
              <a:rPr lang="en-US" dirty="0"/>
              <a:t>https://www.ssa.gov/ssi/</a:t>
            </a:r>
          </a:p>
        </p:txBody>
      </p:sp>
    </p:spTree>
    <p:extLst>
      <p:ext uri="{BB962C8B-B14F-4D97-AF65-F5344CB8AC3E}">
        <p14:creationId xmlns:p14="http://schemas.microsoft.com/office/powerpoint/2010/main" val="357743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038600"/>
            <a:ext cx="2419213" cy="2614321"/>
          </a:xfrm>
          <a:prstGeom prst="rect">
            <a:avLst/>
          </a:prstGeom>
        </p:spPr>
      </p:pic>
      <p:sp>
        <p:nvSpPr>
          <p:cNvPr id="2" name="Title 1"/>
          <p:cNvSpPr>
            <a:spLocks noGrp="1"/>
          </p:cNvSpPr>
          <p:nvPr>
            <p:ph type="title"/>
          </p:nvPr>
        </p:nvSpPr>
        <p:spPr/>
        <p:txBody>
          <a:bodyPr>
            <a:normAutofit fontScale="90000"/>
          </a:bodyPr>
          <a:lstStyle/>
          <a:p>
            <a:r>
              <a:rPr lang="en-US" dirty="0"/>
              <a:t>Medicaid: Child Welfare Eligibility</a:t>
            </a:r>
          </a:p>
        </p:txBody>
      </p:sp>
      <p:sp>
        <p:nvSpPr>
          <p:cNvPr id="8" name="Content Placeholder 7"/>
          <p:cNvSpPr>
            <a:spLocks noGrp="1"/>
          </p:cNvSpPr>
          <p:nvPr>
            <p:ph idx="1"/>
          </p:nvPr>
        </p:nvSpPr>
        <p:spPr>
          <a:xfrm>
            <a:off x="1524000" y="2160590"/>
            <a:ext cx="5128512" cy="3880773"/>
          </a:xfrm>
        </p:spPr>
        <p:txBody>
          <a:bodyPr/>
          <a:lstStyle/>
          <a:p>
            <a:r>
              <a:rPr lang="en-US" dirty="0">
                <a:solidFill>
                  <a:schemeClr val="tx1"/>
                </a:solidFill>
              </a:rPr>
              <a:t>Youth currently in foster care system</a:t>
            </a:r>
          </a:p>
          <a:p>
            <a:r>
              <a:rPr lang="en-US" dirty="0">
                <a:solidFill>
                  <a:schemeClr val="tx1"/>
                </a:solidFill>
              </a:rPr>
              <a:t>Some children adopted through foster care system will maintain Medicaid after adoption</a:t>
            </a:r>
          </a:p>
          <a:p>
            <a:r>
              <a:rPr lang="en-US" dirty="0">
                <a:solidFill>
                  <a:schemeClr val="tx1"/>
                </a:solidFill>
              </a:rPr>
              <a:t>Homeless and unaccompanied youth</a:t>
            </a:r>
          </a:p>
          <a:p>
            <a:r>
              <a:rPr lang="en-US" dirty="0">
                <a:solidFill>
                  <a:schemeClr val="tx1"/>
                </a:solidFill>
              </a:rPr>
              <a:t>Kinship situations (i.e. familial care)</a:t>
            </a:r>
          </a:p>
        </p:txBody>
      </p:sp>
    </p:spTree>
    <p:extLst>
      <p:ext uri="{BB962C8B-B14F-4D97-AF65-F5344CB8AC3E}">
        <p14:creationId xmlns:p14="http://schemas.microsoft.com/office/powerpoint/2010/main" val="3996997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752600"/>
            <a:ext cx="6705600" cy="4247317"/>
          </a:xfrm>
          <a:prstGeom prst="rect">
            <a:avLst/>
          </a:prstGeom>
        </p:spPr>
        <p:txBody>
          <a:bodyPr wrap="square">
            <a:spAutoFit/>
          </a:bodyPr>
          <a:lstStyle/>
          <a:p>
            <a:pPr algn="ctr">
              <a:buClr>
                <a:srgbClr val="FF0000"/>
              </a:buClr>
            </a:pPr>
            <a:r>
              <a:rPr lang="en-US" altLang="en-US" sz="6000" b="1" i="1" dirty="0">
                <a:solidFill>
                  <a:srgbClr val="EA7125"/>
                </a:solidFill>
                <a:latin typeface="StoneSansITCStd Medium" pitchFamily="50" charset="0"/>
              </a:rPr>
              <a:t>But we don’t </a:t>
            </a:r>
          </a:p>
          <a:p>
            <a:pPr algn="ctr">
              <a:buClr>
                <a:srgbClr val="FF0000"/>
              </a:buClr>
            </a:pPr>
            <a:r>
              <a:rPr lang="en-US" altLang="en-US" sz="6000" b="1" i="1" dirty="0">
                <a:solidFill>
                  <a:srgbClr val="EA7125"/>
                </a:solidFill>
                <a:latin typeface="StoneSansITCStd Medium" pitchFamily="50" charset="0"/>
              </a:rPr>
              <a:t>meet these requirements!</a:t>
            </a:r>
          </a:p>
          <a:p>
            <a:pPr algn="ctr">
              <a:spcBef>
                <a:spcPts val="6000"/>
              </a:spcBef>
              <a:buClr>
                <a:srgbClr val="FF0000"/>
              </a:buClr>
            </a:pPr>
            <a:r>
              <a:rPr lang="en-US" altLang="en-US" sz="4000" i="1" dirty="0">
                <a:solidFill>
                  <a:srgbClr val="EA7125"/>
                </a:solidFill>
                <a:latin typeface="StoneSansITCStd Medium" pitchFamily="50" charset="0"/>
              </a:rPr>
              <a:t>(Don’t despair!)</a:t>
            </a:r>
            <a:endParaRPr lang="en-US" altLang="en-US" sz="3600" i="1" dirty="0">
              <a:solidFill>
                <a:srgbClr val="EA7125"/>
              </a:solidFill>
              <a:latin typeface="StoneSansITCStd Medium" pitchFamily="50" charset="0"/>
            </a:endParaRPr>
          </a:p>
        </p:txBody>
      </p:sp>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038600"/>
            <a:ext cx="2419213" cy="2614321"/>
          </a:xfrm>
          <a:prstGeom prst="rect">
            <a:avLst/>
          </a:prstGeom>
        </p:spPr>
      </p:pic>
    </p:spTree>
    <p:extLst>
      <p:ext uri="{BB962C8B-B14F-4D97-AF65-F5344CB8AC3E}">
        <p14:creationId xmlns:p14="http://schemas.microsoft.com/office/powerpoint/2010/main" val="78425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Introduction to Insurance</a:t>
            </a:r>
          </a:p>
        </p:txBody>
      </p:sp>
      <p:sp>
        <p:nvSpPr>
          <p:cNvPr id="5" name="Rectangle 4"/>
          <p:cNvSpPr/>
          <p:nvPr/>
        </p:nvSpPr>
        <p:spPr>
          <a:xfrm>
            <a:off x="685800" y="1752600"/>
            <a:ext cx="7315200" cy="2554545"/>
          </a:xfrm>
          <a:prstGeom prst="rect">
            <a:avLst/>
          </a:prstGeom>
        </p:spPr>
        <p:txBody>
          <a:bodyPr wrap="square">
            <a:spAutoFit/>
          </a:bodyPr>
          <a:lstStyle/>
          <a:p>
            <a:pPr>
              <a:buClr>
                <a:srgbClr val="FF0000"/>
              </a:buClr>
            </a:pPr>
            <a:r>
              <a:rPr lang="en-US" altLang="en-US" sz="8000" i="1" dirty="0">
                <a:solidFill>
                  <a:schemeClr val="accent2"/>
                </a:solidFill>
                <a:latin typeface="StoneSansITCStd SemiBold" pitchFamily="50" charset="0"/>
              </a:rPr>
              <a:t>Introduction </a:t>
            </a:r>
          </a:p>
          <a:p>
            <a:pPr>
              <a:buClr>
                <a:srgbClr val="FF0000"/>
              </a:buClr>
            </a:pPr>
            <a:r>
              <a:rPr lang="en-US" altLang="en-US" sz="8000" i="1" dirty="0">
                <a:solidFill>
                  <a:schemeClr val="accent2"/>
                </a:solidFill>
                <a:latin typeface="StoneSansITCStd SemiBold" pitchFamily="50" charset="0"/>
              </a:rPr>
              <a:t>to Insurance</a:t>
            </a:r>
          </a:p>
        </p:txBody>
      </p:sp>
    </p:spTree>
    <p:extLst>
      <p:ext uri="{BB962C8B-B14F-4D97-AF65-F5344CB8AC3E}">
        <p14:creationId xmlns:p14="http://schemas.microsoft.com/office/powerpoint/2010/main" val="4260736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83" y="1468157"/>
            <a:ext cx="8391917" cy="5091235"/>
          </a:xfrm>
          <a:prstGeom prst="rect">
            <a:avLst/>
          </a:prstGeom>
        </p:spPr>
      </p:pic>
      <p:sp>
        <p:nvSpPr>
          <p:cNvPr id="13" name="Title 12"/>
          <p:cNvSpPr>
            <a:spLocks noGrp="1"/>
          </p:cNvSpPr>
          <p:nvPr>
            <p:ph type="title"/>
          </p:nvPr>
        </p:nvSpPr>
        <p:spPr>
          <a:xfrm>
            <a:off x="990600" y="1150657"/>
            <a:ext cx="3230759" cy="1211543"/>
          </a:xfrm>
        </p:spPr>
        <p:txBody>
          <a:bodyPr>
            <a:normAutofit fontScale="90000"/>
          </a:bodyPr>
          <a:lstStyle/>
          <a:p>
            <a:r>
              <a:rPr lang="en-US" dirty="0"/>
              <a:t>Medicaid: </a:t>
            </a:r>
            <a:br>
              <a:rPr lang="en-US" dirty="0"/>
            </a:br>
            <a:r>
              <a:rPr lang="en-US" dirty="0"/>
              <a:t>HCBS Waivers (the garage)</a:t>
            </a:r>
          </a:p>
        </p:txBody>
      </p:sp>
    </p:spTree>
    <p:extLst>
      <p:ext uri="{BB962C8B-B14F-4D97-AF65-F5344CB8AC3E}">
        <p14:creationId xmlns:p14="http://schemas.microsoft.com/office/powerpoint/2010/main" val="3556796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01" y="4211092"/>
            <a:ext cx="4362916" cy="2646908"/>
          </a:xfrm>
          <a:prstGeom prst="rect">
            <a:avLst/>
          </a:prstGeom>
        </p:spPr>
      </p:pic>
      <p:sp>
        <p:nvSpPr>
          <p:cNvPr id="2" name="Title 1"/>
          <p:cNvSpPr>
            <a:spLocks noGrp="1"/>
          </p:cNvSpPr>
          <p:nvPr>
            <p:ph type="title"/>
          </p:nvPr>
        </p:nvSpPr>
        <p:spPr>
          <a:xfrm>
            <a:off x="609599" y="1148427"/>
            <a:ext cx="6347713" cy="635000"/>
          </a:xfrm>
        </p:spPr>
        <p:txBody>
          <a:bodyPr>
            <a:normAutofit fontScale="90000"/>
          </a:bodyPr>
          <a:lstStyle/>
          <a:p>
            <a:r>
              <a:rPr lang="en-US" dirty="0"/>
              <a:t>Medicaid: HCBS Waiver Eligibility</a:t>
            </a:r>
          </a:p>
        </p:txBody>
      </p:sp>
      <p:sp>
        <p:nvSpPr>
          <p:cNvPr id="5" name="Content Placeholder 4"/>
          <p:cNvSpPr>
            <a:spLocks noGrp="1"/>
          </p:cNvSpPr>
          <p:nvPr>
            <p:ph idx="1"/>
          </p:nvPr>
        </p:nvSpPr>
        <p:spPr>
          <a:xfrm>
            <a:off x="762000" y="1834227"/>
            <a:ext cx="6477000" cy="3880773"/>
          </a:xfrm>
        </p:spPr>
        <p:txBody>
          <a:bodyPr>
            <a:normAutofit/>
          </a:bodyPr>
          <a:lstStyle/>
          <a:p>
            <a:r>
              <a:rPr lang="en-US" altLang="en-US" dirty="0"/>
              <a:t>The Home and Community Based Services (HCBS) Waiver programs are designed for children and adults with significant healthcare needs who otherwise don’t meet eligibility requirements. They can access Medicaid through </a:t>
            </a:r>
            <a:r>
              <a:rPr lang="en-US" altLang="en-US" i="1" dirty="0">
                <a:solidFill>
                  <a:schemeClr val="accent1"/>
                </a:solidFill>
                <a:latin typeface="StoneSansITCStd SemiBold" pitchFamily="50" charset="0"/>
              </a:rPr>
              <a:t>waivers</a:t>
            </a:r>
            <a:r>
              <a:rPr lang="en-US" altLang="en-US" dirty="0"/>
              <a:t>, which waive the traditional eligibility rules.</a:t>
            </a:r>
            <a:endParaRPr lang="en-US" altLang="en-US" i="1" u="sng" dirty="0">
              <a:solidFill>
                <a:schemeClr val="accent1"/>
              </a:solidFill>
              <a:latin typeface="StoneSansITCStd SemiBold" pitchFamily="50" charset="0"/>
            </a:endParaRPr>
          </a:p>
          <a:p>
            <a:r>
              <a:rPr lang="en-US" altLang="en-US" dirty="0"/>
              <a:t>Each waiver has its own eligibility criteria and a finite amount of funding. Some waivers have enrollment limits, which means there could be waiting lists.</a:t>
            </a:r>
          </a:p>
          <a:p>
            <a:r>
              <a:rPr lang="en-US" altLang="en-US" dirty="0"/>
              <a:t>Like EPSDT expands Medicaid benefits for children, waivers expand benefits for eligible recipients.</a:t>
            </a:r>
          </a:p>
          <a:p>
            <a:endParaRPr lang="en-US" dirty="0"/>
          </a:p>
        </p:txBody>
      </p:sp>
      <p:sp>
        <p:nvSpPr>
          <p:cNvPr id="10" name="Rectangle 9"/>
          <p:cNvSpPr/>
          <p:nvPr/>
        </p:nvSpPr>
        <p:spPr>
          <a:xfrm>
            <a:off x="5385508" y="4977825"/>
            <a:ext cx="1167692" cy="584775"/>
          </a:xfrm>
          <a:prstGeom prst="rect">
            <a:avLst/>
          </a:prstGeom>
        </p:spPr>
        <p:txBody>
          <a:bodyPr wrap="none">
            <a:spAutoFit/>
          </a:bodyPr>
          <a:lstStyle/>
          <a:p>
            <a:pPr algn="ctr"/>
            <a:r>
              <a:rPr lang="en-US" sz="1600" b="1" dirty="0">
                <a:solidFill>
                  <a:schemeClr val="bg1"/>
                </a:solidFill>
              </a:rPr>
              <a:t>WAIVER </a:t>
            </a:r>
          </a:p>
          <a:p>
            <a:pPr algn="ctr"/>
            <a:r>
              <a:rPr lang="en-US" sz="1600" b="1" dirty="0">
                <a:solidFill>
                  <a:schemeClr val="bg1"/>
                </a:solidFill>
              </a:rPr>
              <a:t>SERVICES</a:t>
            </a:r>
          </a:p>
        </p:txBody>
      </p:sp>
    </p:spTree>
    <p:extLst>
      <p:ext uri="{BB962C8B-B14F-4D97-AF65-F5344CB8AC3E}">
        <p14:creationId xmlns:p14="http://schemas.microsoft.com/office/powerpoint/2010/main" val="1262853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01" y="4211092"/>
            <a:ext cx="4362916" cy="2646908"/>
          </a:xfrm>
          <a:prstGeom prst="rect">
            <a:avLst/>
          </a:prstGeom>
        </p:spPr>
      </p:pic>
      <p:sp>
        <p:nvSpPr>
          <p:cNvPr id="2" name="Title 1"/>
          <p:cNvSpPr>
            <a:spLocks noGrp="1"/>
          </p:cNvSpPr>
          <p:nvPr>
            <p:ph type="title"/>
          </p:nvPr>
        </p:nvSpPr>
        <p:spPr/>
        <p:txBody>
          <a:bodyPr>
            <a:normAutofit fontScale="90000"/>
          </a:bodyPr>
          <a:lstStyle/>
          <a:p>
            <a:r>
              <a:rPr lang="en-US" altLang="en-US" dirty="0"/>
              <a:t>Medicaid: HCBS Waivers</a:t>
            </a:r>
            <a:endParaRPr lang="en-US" dirty="0"/>
          </a:p>
        </p:txBody>
      </p:sp>
      <p:sp>
        <p:nvSpPr>
          <p:cNvPr id="3" name="Content Placeholder 2"/>
          <p:cNvSpPr>
            <a:spLocks noGrp="1"/>
          </p:cNvSpPr>
          <p:nvPr>
            <p:ph idx="1"/>
          </p:nvPr>
        </p:nvSpPr>
        <p:spPr>
          <a:xfrm>
            <a:off x="609600" y="1986627"/>
            <a:ext cx="5029200" cy="3880773"/>
          </a:xfrm>
        </p:spPr>
        <p:txBody>
          <a:bodyPr/>
          <a:lstStyle/>
          <a:p>
            <a:r>
              <a:rPr lang="en-US" dirty="0"/>
              <a:t>Waivers are funded through</a:t>
            </a:r>
          </a:p>
          <a:p>
            <a:pPr lvl="1"/>
            <a:r>
              <a:rPr lang="en-US" dirty="0"/>
              <a:t>The state department </a:t>
            </a:r>
            <a:r>
              <a:rPr lang="en-US" dirty="0">
                <a:solidFill>
                  <a:schemeClr val="accent1"/>
                </a:solidFill>
                <a:latin typeface="StoneSansITCStd SemiBold" pitchFamily="50" charset="0"/>
              </a:rPr>
              <a:t>of Health Care Policy &amp; Finance (HCPF)</a:t>
            </a:r>
          </a:p>
          <a:p>
            <a:pPr lvl="1"/>
            <a:r>
              <a:rPr lang="en-US" dirty="0"/>
              <a:t> Federally through the </a:t>
            </a:r>
            <a:r>
              <a:rPr lang="en-US" dirty="0">
                <a:solidFill>
                  <a:schemeClr val="accent1"/>
                </a:solidFill>
                <a:latin typeface="StoneSansITCStd SemiBold" pitchFamily="50" charset="0"/>
              </a:rPr>
              <a:t>Centers for Medicaid &amp; Medicare Services (CMS)</a:t>
            </a:r>
          </a:p>
          <a:p>
            <a:r>
              <a:rPr lang="en-US" dirty="0"/>
              <a:t>HCPF delegates the administration of </a:t>
            </a:r>
            <a:r>
              <a:rPr lang="en-US" i="1" dirty="0"/>
              <a:t>some</a:t>
            </a:r>
            <a:r>
              <a:rPr lang="en-US" dirty="0"/>
              <a:t> HCBS waivers to CCBs (!!)</a:t>
            </a:r>
          </a:p>
          <a:p>
            <a:r>
              <a:rPr lang="en-US" dirty="0"/>
              <a:t>Visit the HCPF web site for more information: </a:t>
            </a:r>
            <a:r>
              <a:rPr lang="en-US" altLang="en-US" dirty="0">
                <a:hlinkClick r:id="rId4"/>
              </a:rPr>
              <a:t>http://www.chcpf.state.co.us/</a:t>
            </a:r>
            <a:endParaRPr lang="en-US" altLang="en-US" dirty="0"/>
          </a:p>
          <a:p>
            <a:endParaRPr lang="en-US" dirty="0"/>
          </a:p>
        </p:txBody>
      </p:sp>
      <p:sp>
        <p:nvSpPr>
          <p:cNvPr id="10" name="TextBox 9"/>
          <p:cNvSpPr txBox="1"/>
          <p:nvPr/>
        </p:nvSpPr>
        <p:spPr>
          <a:xfrm>
            <a:off x="838200" y="5105400"/>
            <a:ext cx="3733800" cy="1200329"/>
          </a:xfrm>
          <a:prstGeom prst="rect">
            <a:avLst/>
          </a:prstGeom>
          <a:noFill/>
        </p:spPr>
        <p:txBody>
          <a:bodyPr wrap="square" rtlCol="0">
            <a:spAutoFit/>
          </a:bodyPr>
          <a:lstStyle/>
          <a:p>
            <a:r>
              <a:rPr lang="en-US" i="1" dirty="0">
                <a:solidFill>
                  <a:schemeClr val="accent2"/>
                </a:solidFill>
                <a:latin typeface="StoneSansITCStd SemiBold" pitchFamily="50" charset="0"/>
              </a:rPr>
              <a:t>For more information on specific waiver criteria, review supplemental presentation in online classroom. </a:t>
            </a:r>
          </a:p>
        </p:txBody>
      </p:sp>
    </p:spTree>
    <p:extLst>
      <p:ext uri="{BB962C8B-B14F-4D97-AF65-F5344CB8AC3E}">
        <p14:creationId xmlns:p14="http://schemas.microsoft.com/office/powerpoint/2010/main" val="2439463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01" y="4211092"/>
            <a:ext cx="4362916" cy="2646908"/>
          </a:xfrm>
          <a:prstGeom prst="rect">
            <a:avLst/>
          </a:prstGeom>
        </p:spPr>
      </p:pic>
      <p:sp>
        <p:nvSpPr>
          <p:cNvPr id="2" name="Title 1"/>
          <p:cNvSpPr>
            <a:spLocks noGrp="1"/>
          </p:cNvSpPr>
          <p:nvPr>
            <p:ph type="title"/>
          </p:nvPr>
        </p:nvSpPr>
        <p:spPr/>
        <p:txBody>
          <a:bodyPr>
            <a:normAutofit fontScale="90000"/>
          </a:bodyPr>
          <a:lstStyle/>
          <a:p>
            <a:r>
              <a:rPr lang="en-US" altLang="en-US"/>
              <a:t>Medicaid: HCBS Waivers</a:t>
            </a:r>
            <a:br>
              <a:rPr lang="en-US" altLang="en-US"/>
            </a:br>
            <a:endParaRPr lang="en-US" dirty="0"/>
          </a:p>
        </p:txBody>
      </p:sp>
      <p:sp>
        <p:nvSpPr>
          <p:cNvPr id="3" name="Content Placeholder 2"/>
          <p:cNvSpPr>
            <a:spLocks noGrp="1"/>
          </p:cNvSpPr>
          <p:nvPr>
            <p:ph idx="1"/>
          </p:nvPr>
        </p:nvSpPr>
        <p:spPr>
          <a:xfrm>
            <a:off x="1066800" y="1981200"/>
            <a:ext cx="3962400" cy="4495800"/>
          </a:xfrm>
        </p:spPr>
        <p:txBody>
          <a:bodyPr>
            <a:normAutofit/>
          </a:bodyPr>
          <a:lstStyle/>
          <a:p>
            <a:pPr marL="0" indent="0">
              <a:buNone/>
            </a:pPr>
            <a:r>
              <a:rPr lang="en-US" sz="2400" i="1" dirty="0">
                <a:latin typeface="StoneSansITCStd SemiBold" pitchFamily="50" charset="0"/>
              </a:rPr>
              <a:t>Applying for waiver-based Medicaid coverage: </a:t>
            </a:r>
          </a:p>
          <a:p>
            <a:r>
              <a:rPr lang="en-US" dirty="0"/>
              <a:t>Contact your county’s  Single Entry Point (SEP):</a:t>
            </a:r>
          </a:p>
          <a:p>
            <a:pPr lvl="1"/>
            <a:r>
              <a:rPr lang="en-US" dirty="0"/>
              <a:t>Human Services (DHS) office or </a:t>
            </a:r>
          </a:p>
          <a:p>
            <a:pPr lvl="1"/>
            <a:r>
              <a:rPr lang="en-US" dirty="0"/>
              <a:t>Community Centered Board (CCB)</a:t>
            </a:r>
          </a:p>
          <a:p>
            <a:r>
              <a:rPr lang="en-US" dirty="0"/>
              <a:t>The SEP will establish eligibility according to existing guidelines</a:t>
            </a:r>
          </a:p>
        </p:txBody>
      </p:sp>
    </p:spTree>
    <p:extLst>
      <p:ext uri="{BB962C8B-B14F-4D97-AF65-F5344CB8AC3E}">
        <p14:creationId xmlns:p14="http://schemas.microsoft.com/office/powerpoint/2010/main" val="2890333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68" y="4114800"/>
            <a:ext cx="2419213" cy="2614321"/>
          </a:xfrm>
          <a:prstGeom prst="rect">
            <a:avLst/>
          </a:prstGeom>
        </p:spPr>
      </p:pic>
      <p:sp>
        <p:nvSpPr>
          <p:cNvPr id="2" name="Title 1"/>
          <p:cNvSpPr>
            <a:spLocks noGrp="1"/>
          </p:cNvSpPr>
          <p:nvPr>
            <p:ph type="title"/>
          </p:nvPr>
        </p:nvSpPr>
        <p:spPr/>
        <p:txBody>
          <a:bodyPr>
            <a:normAutofit fontScale="90000"/>
          </a:bodyPr>
          <a:lstStyle/>
          <a:p>
            <a:r>
              <a:rPr lang="en-US" altLang="en-US"/>
              <a:t>Medicaid: Special Situations</a:t>
            </a:r>
            <a:br>
              <a:rPr lang="en-US" altLang="en-US"/>
            </a:br>
            <a:endParaRPr lang="en-US" dirty="0"/>
          </a:p>
        </p:txBody>
      </p:sp>
      <p:sp>
        <p:nvSpPr>
          <p:cNvPr id="3" name="Content Placeholder 2"/>
          <p:cNvSpPr>
            <a:spLocks noGrp="1"/>
          </p:cNvSpPr>
          <p:nvPr>
            <p:ph idx="1"/>
          </p:nvPr>
        </p:nvSpPr>
        <p:spPr>
          <a:xfrm>
            <a:off x="838201" y="2160590"/>
            <a:ext cx="5715000" cy="3880773"/>
          </a:xfrm>
        </p:spPr>
        <p:txBody>
          <a:bodyPr>
            <a:normAutofit fontScale="92500" lnSpcReduction="20000"/>
          </a:bodyPr>
          <a:lstStyle/>
          <a:p>
            <a:r>
              <a:rPr lang="en-US" i="1" dirty="0">
                <a:solidFill>
                  <a:schemeClr val="accent1"/>
                </a:solidFill>
                <a:latin typeface="StoneSansITCStd SemiBold" pitchFamily="50" charset="0"/>
              </a:rPr>
              <a:t>Dual Coverage Public &amp; Private</a:t>
            </a:r>
          </a:p>
          <a:p>
            <a:r>
              <a:rPr lang="en-US" i="1" dirty="0">
                <a:solidFill>
                  <a:schemeClr val="accent1"/>
                </a:solidFill>
                <a:latin typeface="StoneSansITCStd SemiBold" pitchFamily="50" charset="0"/>
              </a:rPr>
              <a:t>Health Insurance Buy-In (HIBI)</a:t>
            </a:r>
          </a:p>
          <a:p>
            <a:pPr lvl="1"/>
            <a:r>
              <a:rPr lang="en-US" dirty="0"/>
              <a:t>A program where Medicaid pays your health insurance premiums to prevent you from having to be fully insured through Medicaid</a:t>
            </a:r>
          </a:p>
          <a:p>
            <a:r>
              <a:rPr lang="en-US" i="1" dirty="0">
                <a:solidFill>
                  <a:schemeClr val="accent1"/>
                </a:solidFill>
                <a:latin typeface="StoneSansITCStd SemiBold" pitchFamily="50" charset="0"/>
              </a:rPr>
              <a:t>Medicaid Buy-In</a:t>
            </a:r>
          </a:p>
          <a:p>
            <a:pPr lvl="1"/>
            <a:r>
              <a:rPr lang="en-US" dirty="0"/>
              <a:t>You have private insurance but it won’t cover your child’s needs</a:t>
            </a:r>
          </a:p>
          <a:p>
            <a:pPr lvl="1"/>
            <a:r>
              <a:rPr lang="en-US" dirty="0"/>
              <a:t>You don’t qualify for Medicaid through traditional routes</a:t>
            </a:r>
          </a:p>
          <a:p>
            <a:pPr lvl="1"/>
            <a:r>
              <a:rPr lang="en-US" dirty="0"/>
              <a:t>You can purchase “supplemental” coverage through Medicaid</a:t>
            </a:r>
          </a:p>
          <a:p>
            <a:pPr lvl="2"/>
            <a:r>
              <a:rPr lang="en-US" dirty="0"/>
              <a:t>Medicaid would rather you pay them for partial coverage than have to fully insure your child and bear all costs</a:t>
            </a:r>
          </a:p>
          <a:p>
            <a:endParaRPr lang="en-US" dirty="0"/>
          </a:p>
          <a:p>
            <a:endParaRPr lang="en-US" dirty="0"/>
          </a:p>
        </p:txBody>
      </p:sp>
    </p:spTree>
    <p:extLst>
      <p:ext uri="{BB962C8B-B14F-4D97-AF65-F5344CB8AC3E}">
        <p14:creationId xmlns:p14="http://schemas.microsoft.com/office/powerpoint/2010/main" val="4219999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038600"/>
            <a:ext cx="2419213" cy="2614321"/>
          </a:xfrm>
          <a:prstGeom prst="rect">
            <a:avLst/>
          </a:prstGeom>
        </p:spPr>
      </p:pic>
      <p:sp>
        <p:nvSpPr>
          <p:cNvPr id="2" name="Title 1"/>
          <p:cNvSpPr>
            <a:spLocks noGrp="1"/>
          </p:cNvSpPr>
          <p:nvPr>
            <p:ph type="title"/>
          </p:nvPr>
        </p:nvSpPr>
        <p:spPr/>
        <p:txBody>
          <a:bodyPr>
            <a:normAutofit fontScale="90000"/>
          </a:bodyPr>
          <a:lstStyle/>
          <a:p>
            <a:r>
              <a:rPr lang="en-US" altLang="en-US"/>
              <a:t>What Medicaid Covers</a:t>
            </a:r>
            <a:endParaRPr lang="en-US" dirty="0"/>
          </a:p>
        </p:txBody>
      </p:sp>
      <p:sp>
        <p:nvSpPr>
          <p:cNvPr id="5" name="Content Placeholder 4"/>
          <p:cNvSpPr>
            <a:spLocks noGrp="1"/>
          </p:cNvSpPr>
          <p:nvPr>
            <p:ph idx="1"/>
          </p:nvPr>
        </p:nvSpPr>
        <p:spPr>
          <a:xfrm>
            <a:off x="685801" y="2060869"/>
            <a:ext cx="5867399" cy="4492331"/>
          </a:xfrm>
        </p:spPr>
        <p:txBody>
          <a:bodyPr>
            <a:normAutofit/>
          </a:bodyPr>
          <a:lstStyle/>
          <a:p>
            <a:r>
              <a:rPr lang="en-US" altLang="en-US" dirty="0"/>
              <a:t>By now, hopefully you have some basic understanding that Medicaid benefits are somewhat variable.</a:t>
            </a:r>
          </a:p>
          <a:p>
            <a:r>
              <a:rPr lang="en-US" altLang="en-US" dirty="0"/>
              <a:t>Different coverage/benefits are generally related to </a:t>
            </a:r>
            <a:r>
              <a:rPr lang="en-US" altLang="en-US" i="1" u="sng" dirty="0"/>
              <a:t>how</a:t>
            </a:r>
            <a:r>
              <a:rPr lang="en-US" altLang="en-US" dirty="0"/>
              <a:t> you became eligible for Medicaid. </a:t>
            </a:r>
          </a:p>
          <a:p>
            <a:pPr lvl="1">
              <a:spcBef>
                <a:spcPts val="500"/>
              </a:spcBef>
            </a:pPr>
            <a:r>
              <a:rPr lang="en-US" altLang="en-US" i="1" dirty="0"/>
              <a:t>Adults</a:t>
            </a:r>
            <a:r>
              <a:rPr lang="en-US" altLang="en-US" dirty="0"/>
              <a:t> – Basic Medicaid State Plan</a:t>
            </a:r>
          </a:p>
          <a:p>
            <a:pPr lvl="1">
              <a:spcBef>
                <a:spcPts val="500"/>
              </a:spcBef>
            </a:pPr>
            <a:r>
              <a:rPr lang="en-US" altLang="en-US" i="1" dirty="0"/>
              <a:t>Children</a:t>
            </a:r>
            <a:r>
              <a:rPr lang="en-US" altLang="en-US" dirty="0"/>
              <a:t> – Basic Medicaid State Plan </a:t>
            </a:r>
            <a:r>
              <a:rPr lang="en-US" altLang="en-US" b="1" i="1" u="sng" dirty="0"/>
              <a:t>and </a:t>
            </a:r>
            <a:r>
              <a:rPr lang="en-US" altLang="en-US" dirty="0"/>
              <a:t> EPSDT benefits</a:t>
            </a:r>
          </a:p>
          <a:p>
            <a:pPr lvl="1">
              <a:spcBef>
                <a:spcPts val="500"/>
              </a:spcBef>
            </a:pPr>
            <a:r>
              <a:rPr lang="en-US" altLang="en-US" i="1" dirty="0"/>
              <a:t>HCBS Waivers</a:t>
            </a:r>
          </a:p>
          <a:p>
            <a:pPr lvl="2">
              <a:spcBef>
                <a:spcPts val="500"/>
              </a:spcBef>
            </a:pPr>
            <a:r>
              <a:rPr lang="en-US" sz="1600" i="1" dirty="0"/>
              <a:t>Adults</a:t>
            </a:r>
            <a:r>
              <a:rPr lang="en-US" sz="1600" dirty="0"/>
              <a:t> – Basic Medicaid State Plan </a:t>
            </a:r>
            <a:r>
              <a:rPr lang="en-US" sz="1600" b="1" i="1" u="sng" dirty="0"/>
              <a:t>and</a:t>
            </a:r>
            <a:r>
              <a:rPr lang="en-US" sz="1600" b="1" i="1" dirty="0"/>
              <a:t> </a:t>
            </a:r>
            <a:r>
              <a:rPr lang="en-US" sz="1600" dirty="0"/>
              <a:t>specific Waiver benefits</a:t>
            </a:r>
          </a:p>
          <a:p>
            <a:pPr lvl="2">
              <a:spcBef>
                <a:spcPts val="500"/>
              </a:spcBef>
            </a:pPr>
            <a:r>
              <a:rPr lang="en-US" sz="1600" i="1" dirty="0"/>
              <a:t>Children</a:t>
            </a:r>
            <a:r>
              <a:rPr lang="en-US" sz="1600" dirty="0"/>
              <a:t> – Basic Medicaid State Plan </a:t>
            </a:r>
            <a:r>
              <a:rPr lang="en-US" sz="1600" b="1" i="1" u="sng" dirty="0"/>
              <a:t>and </a:t>
            </a:r>
            <a:r>
              <a:rPr lang="en-US" sz="1600" dirty="0"/>
              <a:t>EPSDT </a:t>
            </a:r>
            <a:r>
              <a:rPr lang="en-US" sz="1600" b="1" i="1" u="sng" dirty="0"/>
              <a:t>and</a:t>
            </a:r>
            <a:r>
              <a:rPr lang="en-US" sz="1600" b="1" i="1" dirty="0"/>
              <a:t> </a:t>
            </a:r>
            <a:r>
              <a:rPr lang="en-US" sz="1600" dirty="0"/>
              <a:t> specific Waiver benefits</a:t>
            </a:r>
          </a:p>
        </p:txBody>
      </p:sp>
    </p:spTree>
    <p:extLst>
      <p:ext uri="{BB962C8B-B14F-4D97-AF65-F5344CB8AC3E}">
        <p14:creationId xmlns:p14="http://schemas.microsoft.com/office/powerpoint/2010/main" val="2994663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43000"/>
            <a:ext cx="6934201" cy="5410200"/>
          </a:xfrm>
        </p:spPr>
        <p:txBody>
          <a:bodyPr>
            <a:noAutofit/>
          </a:bodyPr>
          <a:lstStyle/>
          <a:p>
            <a:pPr algn="ctr"/>
            <a:r>
              <a:rPr lang="en-US" sz="6600" dirty="0"/>
              <a:t>Phew! We made it through Medicaid basics!</a:t>
            </a:r>
            <a:br>
              <a:rPr lang="en-US" sz="6600" dirty="0"/>
            </a:br>
            <a:r>
              <a:rPr lang="en-US" sz="4000" dirty="0">
                <a:latin typeface="+mn-lt"/>
              </a:rPr>
              <a:t>Now back to understanding your coverage. </a:t>
            </a:r>
            <a:endParaRPr lang="en-US" sz="4400" dirty="0">
              <a:latin typeface="+mn-lt"/>
            </a:endParaRPr>
          </a:p>
        </p:txBody>
      </p:sp>
      <p:sp>
        <p:nvSpPr>
          <p:cNvPr id="8" name="TextBox 7"/>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spTree>
    <p:extLst>
      <p:ext uri="{BB962C8B-B14F-4D97-AF65-F5344CB8AC3E}">
        <p14:creationId xmlns:p14="http://schemas.microsoft.com/office/powerpoint/2010/main" val="1720231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2050" name="Picture 2" descr="C:\Users\Genni.ARC\AppData\Local\Microsoft\Windows\INetCache\IE\UCWJP9PP\Restaurant-Sign-Blac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168500"/>
            <a:ext cx="2729452" cy="2537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599" y="1295400"/>
            <a:ext cx="7772401" cy="635000"/>
          </a:xfrm>
        </p:spPr>
        <p:txBody>
          <a:bodyPr>
            <a:normAutofit fontScale="90000"/>
          </a:bodyPr>
          <a:lstStyle/>
          <a:p>
            <a:r>
              <a:rPr lang="en-US" altLang="en-US" dirty="0"/>
              <a:t>Understanding Insurance Exclusions</a:t>
            </a:r>
            <a:br>
              <a:rPr lang="en-US" altLang="en-US" dirty="0"/>
            </a:br>
            <a:endParaRPr lang="en-US" dirty="0"/>
          </a:p>
        </p:txBody>
      </p:sp>
      <p:sp>
        <p:nvSpPr>
          <p:cNvPr id="5" name="Content Placeholder 4"/>
          <p:cNvSpPr>
            <a:spLocks noGrp="1"/>
          </p:cNvSpPr>
          <p:nvPr>
            <p:ph idx="1"/>
          </p:nvPr>
        </p:nvSpPr>
        <p:spPr>
          <a:xfrm>
            <a:off x="838200" y="2133601"/>
            <a:ext cx="6927326" cy="3505200"/>
          </a:xfrm>
        </p:spPr>
        <p:txBody>
          <a:bodyPr>
            <a:normAutofit/>
          </a:bodyPr>
          <a:lstStyle/>
          <a:p>
            <a:r>
              <a:rPr lang="en-US" altLang="en-US" sz="2400" dirty="0"/>
              <a:t>Exclusion apply to both public and private insurances</a:t>
            </a:r>
          </a:p>
          <a:p>
            <a:pPr lvl="1"/>
            <a:r>
              <a:rPr lang="en-US" altLang="en-US" sz="2000" i="1" dirty="0"/>
              <a:t>EXCEPT</a:t>
            </a:r>
            <a:r>
              <a:rPr lang="en-US" altLang="en-US" sz="2000" dirty="0"/>
              <a:t>: Children’s Medicaid currently has no exclusions because of the EPSDT benefits</a:t>
            </a:r>
          </a:p>
          <a:p>
            <a:r>
              <a:rPr lang="en-US" altLang="en-US" sz="2400" dirty="0"/>
              <a:t>The restaurant</a:t>
            </a:r>
          </a:p>
          <a:p>
            <a:r>
              <a:rPr lang="en-US" altLang="en-US" sz="2400" dirty="0"/>
              <a:t>The menu</a:t>
            </a:r>
          </a:p>
          <a:p>
            <a:r>
              <a:rPr lang="en-US" altLang="en-US" sz="2400" dirty="0"/>
              <a:t>Looking back at your plan docs: </a:t>
            </a:r>
          </a:p>
          <a:p>
            <a:pPr lvl="1"/>
            <a:r>
              <a:rPr lang="en-US" altLang="en-US" sz="2000" dirty="0"/>
              <a:t>What’s excluded in your plan? </a:t>
            </a:r>
          </a:p>
        </p:txBody>
      </p:sp>
    </p:spTree>
    <p:extLst>
      <p:ext uri="{BB962C8B-B14F-4D97-AF65-F5344CB8AC3E}">
        <p14:creationId xmlns:p14="http://schemas.microsoft.com/office/powerpoint/2010/main" val="1240843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What  Insurance do I Have?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038600"/>
            <a:ext cx="2419213" cy="2614321"/>
          </a:xfrm>
          <a:prstGeom prst="rect">
            <a:avLst/>
          </a:prstGeom>
        </p:spPr>
      </p:pic>
      <p:sp>
        <p:nvSpPr>
          <p:cNvPr id="2" name="Title 1"/>
          <p:cNvSpPr>
            <a:spLocks noGrp="1"/>
          </p:cNvSpPr>
          <p:nvPr>
            <p:ph type="title"/>
          </p:nvPr>
        </p:nvSpPr>
        <p:spPr/>
        <p:txBody>
          <a:bodyPr>
            <a:normAutofit fontScale="90000"/>
          </a:bodyPr>
          <a:lstStyle/>
          <a:p>
            <a:r>
              <a:rPr lang="en-US" altLang="en-US"/>
              <a:t>What is Medical Necessity?</a:t>
            </a:r>
            <a:br>
              <a:rPr lang="en-US" altLang="en-US"/>
            </a:br>
            <a:endParaRPr lang="en-US" dirty="0"/>
          </a:p>
        </p:txBody>
      </p:sp>
      <p:sp>
        <p:nvSpPr>
          <p:cNvPr id="3" name="Content Placeholder 2"/>
          <p:cNvSpPr>
            <a:spLocks noGrp="1"/>
          </p:cNvSpPr>
          <p:nvPr>
            <p:ph idx="1"/>
          </p:nvPr>
        </p:nvSpPr>
        <p:spPr>
          <a:xfrm>
            <a:off x="762001" y="2062827"/>
            <a:ext cx="5943599" cy="3880773"/>
          </a:xfrm>
        </p:spPr>
        <p:txBody>
          <a:bodyPr>
            <a:normAutofit lnSpcReduction="10000"/>
          </a:bodyPr>
          <a:lstStyle/>
          <a:p>
            <a:r>
              <a:rPr lang="en-US" altLang="en-US" dirty="0"/>
              <a:t>Although the concept is universal in health insurance, the term Medical Necessity has specific meaning in the context of Medicaid. </a:t>
            </a:r>
          </a:p>
          <a:p>
            <a:r>
              <a:rPr lang="en-US" altLang="en-US" dirty="0"/>
              <a:t>Although EPSDT does not have exclusions, services must meet the criterion of Medical Necessity. </a:t>
            </a:r>
          </a:p>
          <a:p>
            <a:r>
              <a:rPr lang="en-US" altLang="en-US" dirty="0"/>
              <a:t>EPSDT 8.280–8.281.01(B)</a:t>
            </a:r>
          </a:p>
          <a:p>
            <a:pPr lvl="1"/>
            <a:r>
              <a:rPr lang="en-US" altLang="en-US" dirty="0"/>
              <a:t>Medically necessary, or medical necessity, shall be defined as a </a:t>
            </a:r>
            <a:r>
              <a:rPr lang="en-US" altLang="en-US" i="1" dirty="0">
                <a:solidFill>
                  <a:schemeClr val="accent1"/>
                </a:solidFill>
                <a:latin typeface="StoneSansITCStd SemiBold" pitchFamily="50" charset="0"/>
              </a:rPr>
              <a:t>Medicaid service that will, or is reasonably expected to prevent, diagnose, cure, correct, reduce or ameliorate the pain and suffering, or the physical, mental, cognitive or developmental effects of an illness, injury, or disability; and for which there is no other equally effective or substantially less costly course of treatment suitable for the child’s needs</a:t>
            </a:r>
            <a:r>
              <a:rPr lang="en-US" altLang="en-US" dirty="0"/>
              <a:t>. </a:t>
            </a:r>
          </a:p>
          <a:p>
            <a:endParaRPr lang="en-US" dirty="0"/>
          </a:p>
        </p:txBody>
      </p:sp>
    </p:spTree>
    <p:extLst>
      <p:ext uri="{BB962C8B-B14F-4D97-AF65-F5344CB8AC3E}">
        <p14:creationId xmlns:p14="http://schemas.microsoft.com/office/powerpoint/2010/main" val="3525147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417638"/>
            <a:ext cx="6705600" cy="4524315"/>
          </a:xfrm>
          <a:prstGeom prst="rect">
            <a:avLst/>
          </a:prstGeom>
        </p:spPr>
        <p:txBody>
          <a:bodyPr wrap="square">
            <a:spAutoFit/>
          </a:bodyPr>
          <a:lstStyle/>
          <a:p>
            <a:pPr algn="ctr">
              <a:buClr>
                <a:srgbClr val="FF0000"/>
              </a:buClr>
            </a:pPr>
            <a:r>
              <a:rPr lang="en-US" altLang="en-US" sz="8000" b="1" i="1" dirty="0">
                <a:solidFill>
                  <a:srgbClr val="EA7125"/>
                </a:solidFill>
                <a:latin typeface="StoneSansITCStd Medium" pitchFamily="50" charset="0"/>
              </a:rPr>
              <a:t>How Do </a:t>
            </a:r>
          </a:p>
          <a:p>
            <a:pPr algn="ctr">
              <a:buClr>
                <a:srgbClr val="FF0000"/>
              </a:buClr>
            </a:pPr>
            <a:r>
              <a:rPr lang="en-US" altLang="en-US" sz="8000" b="1" i="1" dirty="0">
                <a:solidFill>
                  <a:srgbClr val="EA7125"/>
                </a:solidFill>
                <a:latin typeface="StoneSansITCStd Medium" pitchFamily="50" charset="0"/>
              </a:rPr>
              <a:t>I Use My Insurance?</a:t>
            </a:r>
          </a:p>
          <a:p>
            <a:pPr algn="ctr">
              <a:buClr>
                <a:srgbClr val="FF0000"/>
              </a:buClr>
            </a:pPr>
            <a:r>
              <a:rPr lang="en-US" altLang="en-US" sz="4800" i="1" dirty="0">
                <a:solidFill>
                  <a:srgbClr val="EA7125"/>
                </a:solidFill>
                <a:latin typeface="StoneSansITCStd Medium" pitchFamily="50" charset="0"/>
              </a:rPr>
              <a:t>(Access Healthcare)</a:t>
            </a:r>
          </a:p>
        </p:txBody>
      </p:sp>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How Do I Use My Insurance?</a:t>
            </a:r>
          </a:p>
        </p:txBody>
      </p:sp>
    </p:spTree>
    <p:extLst>
      <p:ext uri="{BB962C8B-B14F-4D97-AF65-F5344CB8AC3E}">
        <p14:creationId xmlns:p14="http://schemas.microsoft.com/office/powerpoint/2010/main" val="190114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Introduction to Insurance</a:t>
            </a:r>
          </a:p>
        </p:txBody>
      </p:sp>
      <p:sp>
        <p:nvSpPr>
          <p:cNvPr id="2" name="Title 1"/>
          <p:cNvSpPr>
            <a:spLocks noGrp="1"/>
          </p:cNvSpPr>
          <p:nvPr>
            <p:ph type="title"/>
          </p:nvPr>
        </p:nvSpPr>
        <p:spPr>
          <a:xfrm>
            <a:off x="609599" y="1447800"/>
            <a:ext cx="6347713" cy="685800"/>
          </a:xfrm>
        </p:spPr>
        <p:txBody>
          <a:bodyPr>
            <a:normAutofit/>
          </a:bodyPr>
          <a:lstStyle/>
          <a:p>
            <a:r>
              <a:rPr lang="en-US" altLang="en-US" dirty="0"/>
              <a:t>Introduction to Insurance</a:t>
            </a:r>
            <a:endParaRPr lang="en-US" dirty="0"/>
          </a:p>
        </p:txBody>
      </p:sp>
      <p:sp>
        <p:nvSpPr>
          <p:cNvPr id="4" name="Content Placeholder 3"/>
          <p:cNvSpPr>
            <a:spLocks noGrp="1"/>
          </p:cNvSpPr>
          <p:nvPr>
            <p:ph idx="1"/>
          </p:nvPr>
        </p:nvSpPr>
        <p:spPr>
          <a:xfrm>
            <a:off x="1904999" y="2160590"/>
            <a:ext cx="5052313" cy="2259009"/>
          </a:xfrm>
        </p:spPr>
        <p:txBody>
          <a:bodyPr>
            <a:noAutofit/>
          </a:bodyPr>
          <a:lstStyle/>
          <a:p>
            <a:r>
              <a:rPr lang="en-US" altLang="en-US" sz="2400" dirty="0"/>
              <a:t>How insurance works</a:t>
            </a:r>
          </a:p>
          <a:p>
            <a:r>
              <a:rPr lang="en-US" altLang="en-US" sz="2400" dirty="0"/>
              <a:t>Basic insurance terminology</a:t>
            </a:r>
          </a:p>
          <a:p>
            <a:r>
              <a:rPr lang="en-US" altLang="en-US" sz="2400" dirty="0"/>
              <a:t>Public vs Private Insurance</a:t>
            </a:r>
            <a:endParaRPr lang="en-US" sz="2400" dirty="0"/>
          </a:p>
        </p:txBody>
      </p:sp>
    </p:spTree>
    <p:extLst>
      <p:ext uri="{BB962C8B-B14F-4D97-AF65-F5344CB8AC3E}">
        <p14:creationId xmlns:p14="http://schemas.microsoft.com/office/powerpoint/2010/main" val="1175722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How Do I Use My Insurance?</a:t>
            </a:r>
          </a:p>
        </p:txBody>
      </p:sp>
      <p:sp>
        <p:nvSpPr>
          <p:cNvPr id="3" name="Title 2"/>
          <p:cNvSpPr>
            <a:spLocks noGrp="1"/>
          </p:cNvSpPr>
          <p:nvPr>
            <p:ph type="title"/>
          </p:nvPr>
        </p:nvSpPr>
        <p:spPr>
          <a:xfrm>
            <a:off x="609599" y="914400"/>
            <a:ext cx="6347713" cy="635000"/>
          </a:xfrm>
        </p:spPr>
        <p:txBody>
          <a:bodyPr>
            <a:normAutofit fontScale="90000"/>
          </a:bodyPr>
          <a:lstStyle/>
          <a:p>
            <a:r>
              <a:rPr lang="en-US" altLang="en-US" dirty="0"/>
              <a:t>Using Your Insurance</a:t>
            </a:r>
            <a:br>
              <a:rPr lang="en-US" altLang="en-US" dirty="0"/>
            </a:br>
            <a:endParaRPr lang="en-US" dirty="0"/>
          </a:p>
        </p:txBody>
      </p:sp>
      <p:sp>
        <p:nvSpPr>
          <p:cNvPr id="8" name="Content Placeholder 7"/>
          <p:cNvSpPr>
            <a:spLocks noGrp="1"/>
          </p:cNvSpPr>
          <p:nvPr>
            <p:ph idx="1"/>
          </p:nvPr>
        </p:nvSpPr>
        <p:spPr>
          <a:xfrm>
            <a:off x="685800" y="1627190"/>
            <a:ext cx="5638799" cy="4545010"/>
          </a:xfrm>
        </p:spPr>
        <p:txBody>
          <a:bodyPr>
            <a:noAutofit/>
          </a:bodyPr>
          <a:lstStyle/>
          <a:p>
            <a:pPr>
              <a:spcBef>
                <a:spcPts val="400"/>
              </a:spcBef>
            </a:pPr>
            <a:r>
              <a:rPr lang="en-US" sz="2000" dirty="0"/>
              <a:t>To recap: </a:t>
            </a:r>
          </a:p>
          <a:p>
            <a:pPr lvl="1">
              <a:spcBef>
                <a:spcPts val="400"/>
              </a:spcBef>
            </a:pPr>
            <a:r>
              <a:rPr lang="en-US" sz="1800" dirty="0"/>
              <a:t>You know how to </a:t>
            </a:r>
          </a:p>
          <a:p>
            <a:pPr lvl="2">
              <a:spcBef>
                <a:spcPts val="400"/>
              </a:spcBef>
            </a:pPr>
            <a:r>
              <a:rPr lang="en-US" sz="1600" dirty="0"/>
              <a:t>determine what insurance you’re eligible for</a:t>
            </a:r>
          </a:p>
          <a:p>
            <a:pPr lvl="2">
              <a:spcBef>
                <a:spcPts val="400"/>
              </a:spcBef>
            </a:pPr>
            <a:r>
              <a:rPr lang="en-US" sz="1600" dirty="0"/>
              <a:t>apply for insurance</a:t>
            </a:r>
          </a:p>
          <a:p>
            <a:pPr lvl="2">
              <a:spcBef>
                <a:spcPts val="400"/>
              </a:spcBef>
            </a:pPr>
            <a:r>
              <a:rPr lang="en-US" sz="1600" dirty="0"/>
              <a:t>Understand your benefits, exclusions, and costs</a:t>
            </a:r>
          </a:p>
          <a:p>
            <a:pPr>
              <a:spcBef>
                <a:spcPts val="400"/>
              </a:spcBef>
            </a:pPr>
            <a:r>
              <a:rPr lang="en-US" sz="2000" dirty="0"/>
              <a:t>And now you need to USE your insurance. </a:t>
            </a:r>
          </a:p>
          <a:p>
            <a:pPr lvl="1">
              <a:spcBef>
                <a:spcPts val="400"/>
              </a:spcBef>
            </a:pPr>
            <a:r>
              <a:rPr lang="en-US" sz="1800" i="1" u="sng" dirty="0"/>
              <a:t>Find</a:t>
            </a:r>
            <a:r>
              <a:rPr lang="en-US" sz="1800" dirty="0"/>
              <a:t> a doctor </a:t>
            </a:r>
          </a:p>
          <a:p>
            <a:pPr lvl="2">
              <a:spcBef>
                <a:spcPts val="400"/>
              </a:spcBef>
            </a:pPr>
            <a:r>
              <a:rPr lang="en-US" sz="1600" dirty="0"/>
              <a:t>Recommendations</a:t>
            </a:r>
          </a:p>
          <a:p>
            <a:pPr lvl="2">
              <a:spcBef>
                <a:spcPts val="400"/>
              </a:spcBef>
            </a:pPr>
            <a:r>
              <a:rPr lang="en-US" sz="1600" dirty="0"/>
              <a:t>Google</a:t>
            </a:r>
          </a:p>
          <a:p>
            <a:pPr lvl="2">
              <a:spcBef>
                <a:spcPts val="400"/>
              </a:spcBef>
            </a:pPr>
            <a:r>
              <a:rPr lang="en-US" sz="1600" dirty="0"/>
              <a:t>HCPF list of Medicaid providers</a:t>
            </a:r>
          </a:p>
          <a:p>
            <a:pPr lvl="2">
              <a:spcBef>
                <a:spcPts val="400"/>
              </a:spcBef>
            </a:pPr>
            <a:r>
              <a:rPr lang="en-US" sz="1600" dirty="0"/>
              <a:t>CCHA for behavioral health</a:t>
            </a:r>
          </a:p>
          <a:p>
            <a:pPr lvl="2">
              <a:spcBef>
                <a:spcPts val="400"/>
              </a:spcBef>
            </a:pPr>
            <a:r>
              <a:rPr lang="en-US" sz="1600" dirty="0"/>
              <a:t>Call around</a:t>
            </a:r>
          </a:p>
          <a:p>
            <a:pPr lvl="1">
              <a:spcBef>
                <a:spcPts val="400"/>
              </a:spcBef>
            </a:pPr>
            <a:r>
              <a:rPr lang="en-US" sz="1800" i="1" u="sng" dirty="0"/>
              <a:t>Choose</a:t>
            </a:r>
            <a:r>
              <a:rPr lang="en-US" sz="1800" dirty="0"/>
              <a:t> a doctor </a:t>
            </a:r>
          </a:p>
          <a:p>
            <a:pPr lvl="2">
              <a:spcBef>
                <a:spcPts val="400"/>
              </a:spcBef>
            </a:pPr>
            <a:r>
              <a:rPr lang="en-US" sz="1600" dirty="0"/>
              <a:t>Tip sheet on questions to ask a new provider</a:t>
            </a:r>
          </a:p>
          <a:p>
            <a:pPr lvl="1">
              <a:spcBef>
                <a:spcPts val="400"/>
              </a:spcBef>
            </a:pPr>
            <a:r>
              <a:rPr lang="en-US" sz="1800" dirty="0"/>
              <a:t>Make an appointment</a:t>
            </a:r>
          </a:p>
        </p:txBody>
      </p:sp>
    </p:spTree>
    <p:extLst>
      <p:ext uri="{BB962C8B-B14F-4D97-AF65-F5344CB8AC3E}">
        <p14:creationId xmlns:p14="http://schemas.microsoft.com/office/powerpoint/2010/main" val="103529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636455"/>
            <a:ext cx="6705600" cy="2554545"/>
          </a:xfrm>
          <a:prstGeom prst="rect">
            <a:avLst/>
          </a:prstGeom>
        </p:spPr>
        <p:txBody>
          <a:bodyPr wrap="square">
            <a:spAutoFit/>
          </a:bodyPr>
          <a:lstStyle/>
          <a:p>
            <a:pPr algn="ctr">
              <a:buClr>
                <a:srgbClr val="FF0000"/>
              </a:buClr>
            </a:pPr>
            <a:r>
              <a:rPr lang="en-US" altLang="en-US" sz="8000" b="1" i="1" dirty="0">
                <a:solidFill>
                  <a:srgbClr val="EA7125"/>
                </a:solidFill>
                <a:latin typeface="StoneSansITCStd Medium" pitchFamily="50" charset="0"/>
              </a:rPr>
              <a:t>When You Get Stuck</a:t>
            </a:r>
          </a:p>
        </p:txBody>
      </p:sp>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When You Get Stuck</a:t>
            </a:r>
          </a:p>
        </p:txBody>
      </p:sp>
    </p:spTree>
    <p:extLst>
      <p:ext uri="{BB962C8B-B14F-4D97-AF65-F5344CB8AC3E}">
        <p14:creationId xmlns:p14="http://schemas.microsoft.com/office/powerpoint/2010/main" val="2417032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When You Get Stuck</a:t>
            </a:r>
          </a:p>
        </p:txBody>
      </p:sp>
      <p:sp>
        <p:nvSpPr>
          <p:cNvPr id="2" name="Title 1"/>
          <p:cNvSpPr>
            <a:spLocks noGrp="1"/>
          </p:cNvSpPr>
          <p:nvPr>
            <p:ph type="title"/>
          </p:nvPr>
        </p:nvSpPr>
        <p:spPr/>
        <p:txBody>
          <a:bodyPr>
            <a:normAutofit fontScale="90000"/>
          </a:bodyPr>
          <a:lstStyle/>
          <a:p>
            <a:r>
              <a:rPr lang="en-US" altLang="en-US"/>
              <a:t>Examples of Getting Stuck</a:t>
            </a:r>
            <a:br>
              <a:rPr lang="en-US" altLang="en-US"/>
            </a:br>
            <a:endParaRPr lang="en-US" dirty="0"/>
          </a:p>
        </p:txBody>
      </p:sp>
      <p:sp>
        <p:nvSpPr>
          <p:cNvPr id="3" name="Content Placeholder 2"/>
          <p:cNvSpPr>
            <a:spLocks noGrp="1"/>
          </p:cNvSpPr>
          <p:nvPr>
            <p:ph idx="1"/>
          </p:nvPr>
        </p:nvSpPr>
        <p:spPr>
          <a:xfrm>
            <a:off x="914401" y="1905000"/>
            <a:ext cx="6042912" cy="4136363"/>
          </a:xfrm>
        </p:spPr>
        <p:txBody>
          <a:bodyPr/>
          <a:lstStyle/>
          <a:p>
            <a:pPr>
              <a:spcBef>
                <a:spcPts val="0"/>
              </a:spcBef>
            </a:pPr>
            <a:r>
              <a:rPr lang="en-US" altLang="en-US" dirty="0"/>
              <a:t>Your insurance denies coverage of medically necessary: </a:t>
            </a:r>
          </a:p>
          <a:p>
            <a:pPr lvl="1">
              <a:spcBef>
                <a:spcPts val="0"/>
              </a:spcBef>
            </a:pPr>
            <a:r>
              <a:rPr lang="en-US" altLang="en-US" dirty="0"/>
              <a:t>Testing</a:t>
            </a:r>
          </a:p>
          <a:p>
            <a:pPr lvl="1">
              <a:spcBef>
                <a:spcPts val="0"/>
              </a:spcBef>
            </a:pPr>
            <a:r>
              <a:rPr lang="en-US" altLang="en-US" dirty="0"/>
              <a:t>Therapies</a:t>
            </a:r>
          </a:p>
          <a:p>
            <a:pPr lvl="1">
              <a:spcBef>
                <a:spcPts val="0"/>
              </a:spcBef>
            </a:pPr>
            <a:r>
              <a:rPr lang="en-US" altLang="en-US" dirty="0"/>
              <a:t>Services</a:t>
            </a:r>
          </a:p>
          <a:p>
            <a:pPr lvl="1">
              <a:spcBef>
                <a:spcPts val="0"/>
              </a:spcBef>
            </a:pPr>
            <a:r>
              <a:rPr lang="en-US" altLang="en-US" dirty="0"/>
              <a:t>Equipment</a:t>
            </a:r>
          </a:p>
          <a:p>
            <a:pPr>
              <a:spcBef>
                <a:spcPts val="1200"/>
              </a:spcBef>
            </a:pPr>
            <a:r>
              <a:rPr lang="en-US" dirty="0"/>
              <a:t>Your providers are not meeting your needs</a:t>
            </a:r>
          </a:p>
          <a:p>
            <a:pPr>
              <a:spcBef>
                <a:spcPts val="1200"/>
              </a:spcBef>
            </a:pPr>
            <a:r>
              <a:rPr lang="en-US" dirty="0"/>
              <a:t>Impenetrable bureaucracy</a:t>
            </a:r>
          </a:p>
          <a:p>
            <a:pPr>
              <a:spcBef>
                <a:spcPts val="1200"/>
              </a:spcBef>
            </a:pPr>
            <a:r>
              <a:rPr lang="en-US" dirty="0"/>
              <a:t>Somebody makes a mistake</a:t>
            </a:r>
          </a:p>
          <a:p>
            <a:pPr>
              <a:spcBef>
                <a:spcPts val="1200"/>
              </a:spcBef>
            </a:pPr>
            <a:r>
              <a:rPr lang="en-US" dirty="0"/>
              <a:t>Lack of available providers</a:t>
            </a:r>
          </a:p>
        </p:txBody>
      </p:sp>
    </p:spTree>
    <p:extLst>
      <p:ext uri="{BB962C8B-B14F-4D97-AF65-F5344CB8AC3E}">
        <p14:creationId xmlns:p14="http://schemas.microsoft.com/office/powerpoint/2010/main" val="883146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When You Get Stuck</a:t>
            </a:r>
          </a:p>
        </p:txBody>
      </p:sp>
      <p:sp>
        <p:nvSpPr>
          <p:cNvPr id="2" name="Title 1"/>
          <p:cNvSpPr>
            <a:spLocks noGrp="1"/>
          </p:cNvSpPr>
          <p:nvPr>
            <p:ph type="title"/>
          </p:nvPr>
        </p:nvSpPr>
        <p:spPr/>
        <p:txBody>
          <a:bodyPr>
            <a:normAutofit fontScale="90000"/>
          </a:bodyPr>
          <a:lstStyle/>
          <a:p>
            <a:r>
              <a:rPr lang="en-US" altLang="en-US" dirty="0"/>
              <a:t>First Steps for Unsticking Yourself</a:t>
            </a:r>
            <a:endParaRPr lang="en-US" dirty="0"/>
          </a:p>
        </p:txBody>
      </p:sp>
      <p:sp>
        <p:nvSpPr>
          <p:cNvPr id="3" name="Content Placeholder 2"/>
          <p:cNvSpPr>
            <a:spLocks noGrp="1"/>
          </p:cNvSpPr>
          <p:nvPr>
            <p:ph idx="1"/>
          </p:nvPr>
        </p:nvSpPr>
        <p:spPr>
          <a:xfrm>
            <a:off x="914401" y="1905000"/>
            <a:ext cx="6042912" cy="4136363"/>
          </a:xfrm>
        </p:spPr>
        <p:txBody>
          <a:bodyPr>
            <a:normAutofit lnSpcReduction="10000"/>
          </a:bodyPr>
          <a:lstStyle/>
          <a:p>
            <a:pPr>
              <a:spcBef>
                <a:spcPts val="600"/>
              </a:spcBef>
            </a:pPr>
            <a:r>
              <a:rPr lang="en-US" dirty="0"/>
              <a:t>Your providers are not meeting your needs</a:t>
            </a:r>
          </a:p>
          <a:p>
            <a:pPr lvl="1">
              <a:spcBef>
                <a:spcPts val="600"/>
              </a:spcBef>
            </a:pPr>
            <a:r>
              <a:rPr lang="en-US" dirty="0"/>
              <a:t>Review documentation and make your case</a:t>
            </a:r>
          </a:p>
          <a:p>
            <a:pPr lvl="1">
              <a:spcBef>
                <a:spcPts val="600"/>
              </a:spcBef>
            </a:pPr>
            <a:r>
              <a:rPr lang="en-US" dirty="0"/>
              <a:t>Try a different communication approach</a:t>
            </a:r>
          </a:p>
          <a:p>
            <a:pPr lvl="1">
              <a:spcBef>
                <a:spcPts val="600"/>
              </a:spcBef>
            </a:pPr>
            <a:r>
              <a:rPr lang="en-US" dirty="0"/>
              <a:t>Change providers</a:t>
            </a:r>
          </a:p>
          <a:p>
            <a:pPr>
              <a:spcBef>
                <a:spcPts val="600"/>
              </a:spcBef>
            </a:pPr>
            <a:r>
              <a:rPr lang="en-US" dirty="0"/>
              <a:t>Impenetrable bureaucracy</a:t>
            </a:r>
          </a:p>
          <a:p>
            <a:pPr lvl="1">
              <a:spcBef>
                <a:spcPts val="600"/>
              </a:spcBef>
            </a:pPr>
            <a:r>
              <a:rPr lang="en-US" dirty="0"/>
              <a:t>Become a squeaky wheel</a:t>
            </a:r>
          </a:p>
          <a:p>
            <a:pPr lvl="1">
              <a:spcBef>
                <a:spcPts val="600"/>
              </a:spcBef>
            </a:pPr>
            <a:r>
              <a:rPr lang="en-US" dirty="0"/>
              <a:t>Contact provider administrators</a:t>
            </a:r>
          </a:p>
          <a:p>
            <a:pPr lvl="1">
              <a:spcBef>
                <a:spcPts val="600"/>
              </a:spcBef>
            </a:pPr>
            <a:r>
              <a:rPr lang="en-US" dirty="0"/>
              <a:t>Use your resources to identify a chain of command or a backdoor option</a:t>
            </a:r>
          </a:p>
          <a:p>
            <a:pPr>
              <a:spcBef>
                <a:spcPts val="600"/>
              </a:spcBef>
            </a:pPr>
            <a:r>
              <a:rPr lang="en-US" dirty="0"/>
              <a:t>Somebody makes a mistake</a:t>
            </a:r>
          </a:p>
          <a:p>
            <a:pPr lvl="1">
              <a:spcBef>
                <a:spcPts val="600"/>
              </a:spcBef>
            </a:pPr>
            <a:r>
              <a:rPr lang="en-US" dirty="0"/>
              <a:t>Address it head-on</a:t>
            </a:r>
          </a:p>
          <a:p>
            <a:pPr>
              <a:spcBef>
                <a:spcPts val="600"/>
              </a:spcBef>
            </a:pPr>
            <a:r>
              <a:rPr lang="en-US" dirty="0"/>
              <a:t>Lack of available providers</a:t>
            </a:r>
          </a:p>
          <a:p>
            <a:pPr>
              <a:spcBef>
                <a:spcPts val="600"/>
              </a:spcBef>
            </a:pPr>
            <a:r>
              <a:rPr lang="en-US" dirty="0"/>
              <a:t>Appealing Denials</a:t>
            </a:r>
          </a:p>
        </p:txBody>
      </p:sp>
    </p:spTree>
    <p:extLst>
      <p:ext uri="{BB962C8B-B14F-4D97-AF65-F5344CB8AC3E}">
        <p14:creationId xmlns:p14="http://schemas.microsoft.com/office/powerpoint/2010/main" val="1953400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When You Get Stuck</a:t>
            </a:r>
          </a:p>
        </p:txBody>
      </p:sp>
      <p:pic>
        <p:nvPicPr>
          <p:cNvPr id="8" name="Picture 4" descr="MCj043153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3276600"/>
            <a:ext cx="2971800" cy="292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altLang="en-US"/>
              <a:t>Appealing Your Denial</a:t>
            </a:r>
            <a:br>
              <a:rPr lang="en-US" altLang="en-US"/>
            </a:br>
            <a:endParaRPr lang="en-US" dirty="0"/>
          </a:p>
        </p:txBody>
      </p:sp>
      <p:sp>
        <p:nvSpPr>
          <p:cNvPr id="3" name="Content Placeholder 2"/>
          <p:cNvSpPr>
            <a:spLocks noGrp="1"/>
          </p:cNvSpPr>
          <p:nvPr>
            <p:ph idx="1"/>
          </p:nvPr>
        </p:nvSpPr>
        <p:spPr>
          <a:xfrm>
            <a:off x="1524001" y="2160590"/>
            <a:ext cx="4305299" cy="3880773"/>
          </a:xfrm>
        </p:spPr>
        <p:txBody>
          <a:bodyPr>
            <a:normAutofit/>
          </a:bodyPr>
          <a:lstStyle/>
          <a:p>
            <a:r>
              <a:rPr lang="en-US" altLang="en-US" sz="4000" dirty="0"/>
              <a:t>Always get your denial in writing!</a:t>
            </a:r>
          </a:p>
          <a:p>
            <a:r>
              <a:rPr lang="en-US" altLang="en-US" sz="4000" dirty="0"/>
              <a:t>Why?</a:t>
            </a:r>
          </a:p>
          <a:p>
            <a:endParaRPr lang="en-US" altLang="en-US" sz="4000" dirty="0"/>
          </a:p>
        </p:txBody>
      </p:sp>
    </p:spTree>
    <p:extLst>
      <p:ext uri="{BB962C8B-B14F-4D97-AF65-F5344CB8AC3E}">
        <p14:creationId xmlns:p14="http://schemas.microsoft.com/office/powerpoint/2010/main" val="4081052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When You Get Stuck</a:t>
            </a:r>
          </a:p>
        </p:txBody>
      </p:sp>
      <p:sp>
        <p:nvSpPr>
          <p:cNvPr id="2" name="Title 1"/>
          <p:cNvSpPr>
            <a:spLocks noGrp="1"/>
          </p:cNvSpPr>
          <p:nvPr>
            <p:ph type="title"/>
          </p:nvPr>
        </p:nvSpPr>
        <p:spPr/>
        <p:txBody>
          <a:bodyPr>
            <a:normAutofit fontScale="90000"/>
          </a:bodyPr>
          <a:lstStyle/>
          <a:p>
            <a:r>
              <a:rPr lang="en-US" altLang="en-US"/>
              <a:t>Appealing Your Denial</a:t>
            </a:r>
            <a:br>
              <a:rPr lang="en-US" altLang="en-US"/>
            </a:br>
            <a:endParaRPr lang="en-US" dirty="0"/>
          </a:p>
        </p:txBody>
      </p:sp>
      <p:sp>
        <p:nvSpPr>
          <p:cNvPr id="3" name="Content Placeholder 2"/>
          <p:cNvSpPr>
            <a:spLocks noGrp="1"/>
          </p:cNvSpPr>
          <p:nvPr>
            <p:ph idx="1"/>
          </p:nvPr>
        </p:nvSpPr>
        <p:spPr>
          <a:xfrm>
            <a:off x="1219201" y="2160590"/>
            <a:ext cx="5738112" cy="3880773"/>
          </a:xfrm>
        </p:spPr>
        <p:txBody>
          <a:bodyPr>
            <a:normAutofit/>
          </a:bodyPr>
          <a:lstStyle/>
          <a:p>
            <a:r>
              <a:rPr lang="en-US" altLang="en-US" sz="2400" dirty="0"/>
              <a:t>Think about: </a:t>
            </a:r>
          </a:p>
          <a:p>
            <a:pPr lvl="1"/>
            <a:r>
              <a:rPr lang="en-US" altLang="en-US" sz="2000" i="1" dirty="0">
                <a:solidFill>
                  <a:schemeClr val="accent1"/>
                </a:solidFill>
                <a:latin typeface="StoneSansITCStd SemiBold" pitchFamily="50" charset="0"/>
              </a:rPr>
              <a:t>Medical necessity</a:t>
            </a:r>
            <a:r>
              <a:rPr lang="en-US" altLang="en-US" sz="2000" dirty="0"/>
              <a:t>: Why is this service needed? </a:t>
            </a:r>
          </a:p>
          <a:p>
            <a:pPr lvl="1"/>
            <a:r>
              <a:rPr lang="en-US" altLang="en-US" sz="2000" i="1" dirty="0">
                <a:solidFill>
                  <a:schemeClr val="accent1"/>
                </a:solidFill>
                <a:latin typeface="StoneSansITCStd SemiBold" pitchFamily="50" charset="0"/>
              </a:rPr>
              <a:t>Cost</a:t>
            </a:r>
            <a:r>
              <a:rPr lang="en-US" altLang="en-US" sz="2000" dirty="0"/>
              <a:t>: what future costs will be saved by having this service now?</a:t>
            </a:r>
          </a:p>
          <a:p>
            <a:pPr lvl="1"/>
            <a:r>
              <a:rPr lang="en-US" altLang="en-US" sz="2000" i="1" dirty="0">
                <a:solidFill>
                  <a:schemeClr val="accent1"/>
                </a:solidFill>
                <a:latin typeface="StoneSansITCStd SemiBold" pitchFamily="50" charset="0"/>
              </a:rPr>
              <a:t>Safety</a:t>
            </a:r>
            <a:r>
              <a:rPr lang="en-US" altLang="en-US" sz="2000" dirty="0"/>
              <a:t>: what future costs will be saved by having this service now? </a:t>
            </a:r>
          </a:p>
          <a:p>
            <a:endParaRPr lang="en-US" sz="2400" dirty="0"/>
          </a:p>
        </p:txBody>
      </p:sp>
    </p:spTree>
    <p:extLst>
      <p:ext uri="{BB962C8B-B14F-4D97-AF65-F5344CB8AC3E}">
        <p14:creationId xmlns:p14="http://schemas.microsoft.com/office/powerpoint/2010/main" val="4191125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When You Get Stuck</a:t>
            </a:r>
          </a:p>
        </p:txBody>
      </p:sp>
      <p:sp>
        <p:nvSpPr>
          <p:cNvPr id="2" name="Title 1"/>
          <p:cNvSpPr>
            <a:spLocks noGrp="1"/>
          </p:cNvSpPr>
          <p:nvPr>
            <p:ph type="title"/>
          </p:nvPr>
        </p:nvSpPr>
        <p:spPr/>
        <p:txBody>
          <a:bodyPr>
            <a:normAutofit fontScale="90000"/>
          </a:bodyPr>
          <a:lstStyle/>
          <a:p>
            <a:r>
              <a:rPr lang="en-US" altLang="en-US"/>
              <a:t>Appealing Your Denial</a:t>
            </a:r>
            <a:br>
              <a:rPr lang="en-US" altLang="en-US"/>
            </a:br>
            <a:endParaRPr lang="en-US" dirty="0"/>
          </a:p>
        </p:txBody>
      </p:sp>
      <p:sp>
        <p:nvSpPr>
          <p:cNvPr id="3" name="Content Placeholder 2"/>
          <p:cNvSpPr>
            <a:spLocks noGrp="1"/>
          </p:cNvSpPr>
          <p:nvPr>
            <p:ph idx="1"/>
          </p:nvPr>
        </p:nvSpPr>
        <p:spPr>
          <a:xfrm>
            <a:off x="1295401" y="2160590"/>
            <a:ext cx="5661912" cy="3880773"/>
          </a:xfrm>
        </p:spPr>
        <p:txBody>
          <a:bodyPr>
            <a:normAutofit/>
          </a:bodyPr>
          <a:lstStyle/>
          <a:p>
            <a:r>
              <a:rPr lang="en-US" altLang="en-US" sz="2400" dirty="0"/>
              <a:t>Prepare for making the call to your insurance company:</a:t>
            </a:r>
          </a:p>
          <a:p>
            <a:pPr lvl="1"/>
            <a:r>
              <a:rPr lang="en-US" altLang="en-US" sz="2000" dirty="0"/>
              <a:t>Have the PAR, denial or problem documents in front of you when you call.</a:t>
            </a:r>
          </a:p>
          <a:p>
            <a:pPr lvl="1"/>
            <a:r>
              <a:rPr lang="en-US" altLang="en-US" sz="2000" dirty="0"/>
              <a:t>Full Name</a:t>
            </a:r>
          </a:p>
          <a:p>
            <a:pPr lvl="1"/>
            <a:r>
              <a:rPr lang="en-US" altLang="en-US" sz="2000" dirty="0"/>
              <a:t>Patient ID #</a:t>
            </a:r>
          </a:p>
          <a:p>
            <a:pPr lvl="1"/>
            <a:r>
              <a:rPr lang="en-US" altLang="en-US" sz="2000" dirty="0"/>
              <a:t>Date of Birth</a:t>
            </a:r>
          </a:p>
        </p:txBody>
      </p:sp>
    </p:spTree>
    <p:extLst>
      <p:ext uri="{BB962C8B-B14F-4D97-AF65-F5344CB8AC3E}">
        <p14:creationId xmlns:p14="http://schemas.microsoft.com/office/powerpoint/2010/main" val="343511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When You Get Stuck</a:t>
            </a:r>
          </a:p>
        </p:txBody>
      </p:sp>
      <p:sp>
        <p:nvSpPr>
          <p:cNvPr id="2" name="Title 1"/>
          <p:cNvSpPr>
            <a:spLocks noGrp="1"/>
          </p:cNvSpPr>
          <p:nvPr>
            <p:ph type="title"/>
          </p:nvPr>
        </p:nvSpPr>
        <p:spPr/>
        <p:txBody>
          <a:bodyPr>
            <a:normAutofit fontScale="90000"/>
          </a:bodyPr>
          <a:lstStyle/>
          <a:p>
            <a:r>
              <a:rPr lang="en-US" altLang="en-US"/>
              <a:t>Appealing Your Denial</a:t>
            </a:r>
            <a:br>
              <a:rPr lang="en-US" altLang="en-US"/>
            </a:br>
            <a:endParaRPr lang="en-US" dirty="0"/>
          </a:p>
        </p:txBody>
      </p:sp>
      <p:sp>
        <p:nvSpPr>
          <p:cNvPr id="3" name="Content Placeholder 2"/>
          <p:cNvSpPr>
            <a:spLocks noGrp="1"/>
          </p:cNvSpPr>
          <p:nvPr>
            <p:ph idx="1"/>
          </p:nvPr>
        </p:nvSpPr>
        <p:spPr>
          <a:xfrm>
            <a:off x="1447801" y="2160590"/>
            <a:ext cx="5509512" cy="3880773"/>
          </a:xfrm>
        </p:spPr>
        <p:txBody>
          <a:bodyPr>
            <a:normAutofit/>
          </a:bodyPr>
          <a:lstStyle/>
          <a:p>
            <a:r>
              <a:rPr lang="en-US" altLang="en-US" sz="2800" dirty="0"/>
              <a:t>Take notes during the call</a:t>
            </a:r>
          </a:p>
          <a:p>
            <a:pPr lvl="1"/>
            <a:r>
              <a:rPr lang="en-US" altLang="en-US" sz="2200" dirty="0"/>
              <a:t>Date and time of call</a:t>
            </a:r>
          </a:p>
          <a:p>
            <a:pPr lvl="1"/>
            <a:r>
              <a:rPr lang="en-US" altLang="en-US" sz="2200" dirty="0"/>
              <a:t>Full Name of insurance representative</a:t>
            </a:r>
          </a:p>
          <a:p>
            <a:pPr lvl="1"/>
            <a:r>
              <a:rPr lang="en-US" altLang="en-US" sz="2200" dirty="0"/>
              <a:t>Phone number and extension of insurance representative </a:t>
            </a:r>
          </a:p>
          <a:p>
            <a:pPr lvl="1"/>
            <a:r>
              <a:rPr lang="en-US" altLang="en-US" sz="2200" dirty="0"/>
              <a:t>Ask for a response </a:t>
            </a:r>
            <a:r>
              <a:rPr lang="en-US" altLang="en-US" sz="2200" i="1" u="sng" dirty="0"/>
              <a:t>in writing </a:t>
            </a:r>
            <a:r>
              <a:rPr lang="en-US" altLang="en-US" sz="2200" dirty="0"/>
              <a:t>if it is about benefits</a:t>
            </a:r>
          </a:p>
          <a:p>
            <a:endParaRPr lang="en-US" sz="2000" dirty="0"/>
          </a:p>
        </p:txBody>
      </p:sp>
    </p:spTree>
    <p:extLst>
      <p:ext uri="{BB962C8B-B14F-4D97-AF65-F5344CB8AC3E}">
        <p14:creationId xmlns:p14="http://schemas.microsoft.com/office/powerpoint/2010/main" val="1767227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730276"/>
            <a:ext cx="7924800" cy="2308324"/>
          </a:xfrm>
          <a:prstGeom prst="rect">
            <a:avLst/>
          </a:prstGeom>
        </p:spPr>
        <p:txBody>
          <a:bodyPr wrap="square">
            <a:spAutoFit/>
          </a:bodyPr>
          <a:lstStyle/>
          <a:p>
            <a:pPr algn="ctr">
              <a:buClr>
                <a:srgbClr val="FF0000"/>
              </a:buClr>
            </a:pPr>
            <a:r>
              <a:rPr lang="en-US" altLang="en-US" sz="7200" b="1" i="1" dirty="0">
                <a:solidFill>
                  <a:schemeClr val="accent2"/>
                </a:solidFill>
                <a:latin typeface="StoneSansITCStd Medium" pitchFamily="50" charset="0"/>
              </a:rPr>
              <a:t>Parent Responsibilities</a:t>
            </a:r>
          </a:p>
        </p:txBody>
      </p:sp>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Parent Responsibilities</a:t>
            </a:r>
          </a:p>
        </p:txBody>
      </p:sp>
    </p:spTree>
    <p:extLst>
      <p:ext uri="{BB962C8B-B14F-4D97-AF65-F5344CB8AC3E}">
        <p14:creationId xmlns:p14="http://schemas.microsoft.com/office/powerpoint/2010/main" val="2246978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Parent Responsibilities</a:t>
            </a:r>
          </a:p>
        </p:txBody>
      </p:sp>
      <p:sp>
        <p:nvSpPr>
          <p:cNvPr id="2" name="Title 1"/>
          <p:cNvSpPr>
            <a:spLocks noGrp="1"/>
          </p:cNvSpPr>
          <p:nvPr>
            <p:ph type="title"/>
          </p:nvPr>
        </p:nvSpPr>
        <p:spPr/>
        <p:txBody>
          <a:bodyPr>
            <a:normAutofit fontScale="90000"/>
          </a:bodyPr>
          <a:lstStyle/>
          <a:p>
            <a:r>
              <a:rPr lang="en-US" altLang="en-US" dirty="0"/>
              <a:t>What you need to do</a:t>
            </a:r>
            <a:br>
              <a:rPr lang="en-US" altLang="en-US" dirty="0"/>
            </a:br>
            <a:endParaRPr lang="en-US" dirty="0"/>
          </a:p>
        </p:txBody>
      </p:sp>
      <p:sp>
        <p:nvSpPr>
          <p:cNvPr id="3" name="Content Placeholder 2"/>
          <p:cNvSpPr>
            <a:spLocks noGrp="1"/>
          </p:cNvSpPr>
          <p:nvPr>
            <p:ph idx="1"/>
          </p:nvPr>
        </p:nvSpPr>
        <p:spPr>
          <a:xfrm>
            <a:off x="990600" y="1981200"/>
            <a:ext cx="5562600" cy="3880773"/>
          </a:xfrm>
        </p:spPr>
        <p:txBody>
          <a:bodyPr>
            <a:noAutofit/>
          </a:bodyPr>
          <a:lstStyle/>
          <a:p>
            <a:pPr>
              <a:spcBef>
                <a:spcPts val="600"/>
              </a:spcBef>
            </a:pPr>
            <a:r>
              <a:rPr lang="en-US" altLang="en-US" sz="2000" dirty="0"/>
              <a:t>Know what you’re eligible for</a:t>
            </a:r>
          </a:p>
          <a:p>
            <a:pPr>
              <a:spcBef>
                <a:spcPts val="600"/>
              </a:spcBef>
            </a:pPr>
            <a:r>
              <a:rPr lang="en-US" altLang="en-US" sz="2000" dirty="0"/>
              <a:t>Understand your plan and the language used in your plan</a:t>
            </a:r>
          </a:p>
          <a:p>
            <a:pPr>
              <a:spcBef>
                <a:spcPts val="600"/>
              </a:spcBef>
            </a:pPr>
            <a:r>
              <a:rPr lang="en-US" altLang="en-US" sz="2000" dirty="0"/>
              <a:t>Understand the roles and motivations of insurance companies and providers </a:t>
            </a:r>
          </a:p>
          <a:p>
            <a:pPr>
              <a:spcBef>
                <a:spcPts val="600"/>
              </a:spcBef>
            </a:pPr>
            <a:r>
              <a:rPr lang="en-US" altLang="en-US" sz="2000" dirty="0"/>
              <a:t>Know how to address conflicts</a:t>
            </a:r>
          </a:p>
          <a:p>
            <a:pPr>
              <a:spcBef>
                <a:spcPts val="600"/>
              </a:spcBef>
            </a:pPr>
            <a:r>
              <a:rPr lang="en-US" altLang="en-US" sz="2000" dirty="0"/>
              <a:t>Use appropriate protocols when you disagree</a:t>
            </a:r>
          </a:p>
          <a:p>
            <a:pPr>
              <a:spcBef>
                <a:spcPts val="600"/>
              </a:spcBef>
            </a:pPr>
            <a:r>
              <a:rPr lang="en-US" altLang="en-US" sz="2000" dirty="0"/>
              <a:t>Keep organized records</a:t>
            </a:r>
          </a:p>
          <a:p>
            <a:pPr>
              <a:spcBef>
                <a:spcPts val="600"/>
              </a:spcBef>
            </a:pPr>
            <a:r>
              <a:rPr lang="en-US" altLang="en-US" sz="2000" dirty="0"/>
              <a:t>Filter information</a:t>
            </a:r>
          </a:p>
          <a:p>
            <a:pPr>
              <a:spcBef>
                <a:spcPts val="600"/>
              </a:spcBef>
            </a:pPr>
            <a:r>
              <a:rPr lang="en-US" altLang="en-US" sz="2000" i="1" dirty="0">
                <a:solidFill>
                  <a:schemeClr val="accent1"/>
                </a:solidFill>
                <a:latin typeface="StoneSansITCStd SemiBold" pitchFamily="50" charset="0"/>
              </a:rPr>
              <a:t>Keep your family and your needs and goals at the core of all decisions</a:t>
            </a:r>
          </a:p>
          <a:p>
            <a:pPr>
              <a:spcBef>
                <a:spcPts val="600"/>
              </a:spcBef>
            </a:pPr>
            <a:endParaRPr lang="en-US" sz="2000" dirty="0"/>
          </a:p>
        </p:txBody>
      </p:sp>
    </p:spTree>
    <p:extLst>
      <p:ext uri="{BB962C8B-B14F-4D97-AF65-F5344CB8AC3E}">
        <p14:creationId xmlns:p14="http://schemas.microsoft.com/office/powerpoint/2010/main" val="86419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How insurance works</a:t>
            </a:r>
            <a:br>
              <a:rPr lang="en-US" altLang="en-US"/>
            </a:br>
            <a:endParaRPr lang="en-US" dirty="0"/>
          </a:p>
        </p:txBody>
      </p:sp>
      <p:sp>
        <p:nvSpPr>
          <p:cNvPr id="5" name="Content Placeholder 4"/>
          <p:cNvSpPr>
            <a:spLocks noGrp="1"/>
          </p:cNvSpPr>
          <p:nvPr>
            <p:ph idx="1"/>
          </p:nvPr>
        </p:nvSpPr>
        <p:spPr>
          <a:xfrm>
            <a:off x="1371600" y="2160591"/>
            <a:ext cx="5280912" cy="2563809"/>
          </a:xfrm>
        </p:spPr>
        <p:txBody>
          <a:bodyPr>
            <a:normAutofit/>
          </a:bodyPr>
          <a:lstStyle/>
          <a:p>
            <a:r>
              <a:rPr lang="en-US" altLang="en-US" sz="2000" dirty="0"/>
              <a:t>Insurance provider: </a:t>
            </a:r>
          </a:p>
          <a:p>
            <a:pPr lvl="1"/>
            <a:r>
              <a:rPr lang="en-US" altLang="en-US" sz="2000" dirty="0"/>
              <a:t>pools premiums of insureds to cover costs of services</a:t>
            </a:r>
          </a:p>
          <a:p>
            <a:pPr lvl="1"/>
            <a:r>
              <a:rPr lang="en-US" altLang="en-US" sz="2000" dirty="0"/>
              <a:t>determines what services/benefits are covered or excluded</a:t>
            </a:r>
          </a:p>
          <a:p>
            <a:pPr lvl="1"/>
            <a:r>
              <a:rPr lang="en-US" altLang="en-US" sz="2000" dirty="0"/>
              <a:t>goal is to minimize healthcare costs</a:t>
            </a:r>
          </a:p>
        </p:txBody>
      </p:sp>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Introduction to Insurance</a:t>
            </a:r>
          </a:p>
        </p:txBody>
      </p:sp>
    </p:spTree>
    <p:extLst>
      <p:ext uri="{BB962C8B-B14F-4D97-AF65-F5344CB8AC3E}">
        <p14:creationId xmlns:p14="http://schemas.microsoft.com/office/powerpoint/2010/main" val="3713805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Parent Responsibilities</a:t>
            </a:r>
          </a:p>
        </p:txBody>
      </p:sp>
      <p:sp>
        <p:nvSpPr>
          <p:cNvPr id="2" name="Title 1"/>
          <p:cNvSpPr>
            <a:spLocks noGrp="1"/>
          </p:cNvSpPr>
          <p:nvPr>
            <p:ph type="title"/>
          </p:nvPr>
        </p:nvSpPr>
        <p:spPr/>
        <p:txBody>
          <a:bodyPr>
            <a:normAutofit fontScale="90000"/>
          </a:bodyPr>
          <a:lstStyle/>
          <a:p>
            <a:r>
              <a:rPr lang="en-US" altLang="en-US"/>
              <a:t>Record-keeping</a:t>
            </a:r>
            <a:br>
              <a:rPr lang="en-US" altLang="en-US"/>
            </a:br>
            <a:endParaRPr lang="en-US" dirty="0"/>
          </a:p>
        </p:txBody>
      </p:sp>
      <p:sp>
        <p:nvSpPr>
          <p:cNvPr id="3" name="Content Placeholder 2"/>
          <p:cNvSpPr>
            <a:spLocks noGrp="1"/>
          </p:cNvSpPr>
          <p:nvPr>
            <p:ph idx="1"/>
          </p:nvPr>
        </p:nvSpPr>
        <p:spPr>
          <a:xfrm>
            <a:off x="1981199" y="2133600"/>
            <a:ext cx="4976113" cy="3907763"/>
          </a:xfrm>
        </p:spPr>
        <p:txBody>
          <a:bodyPr>
            <a:noAutofit/>
          </a:bodyPr>
          <a:lstStyle/>
          <a:p>
            <a:pPr>
              <a:spcBef>
                <a:spcPts val="600"/>
              </a:spcBef>
            </a:pPr>
            <a:r>
              <a:rPr lang="en-US" altLang="en-US" sz="2000" dirty="0"/>
              <a:t>Good record keeping will</a:t>
            </a:r>
          </a:p>
          <a:p>
            <a:pPr lvl="1">
              <a:spcBef>
                <a:spcPts val="600"/>
              </a:spcBef>
            </a:pPr>
            <a:r>
              <a:rPr lang="en-US" altLang="en-US" sz="1800" dirty="0"/>
              <a:t>Save you time!</a:t>
            </a:r>
          </a:p>
          <a:p>
            <a:pPr lvl="1">
              <a:spcBef>
                <a:spcPts val="600"/>
              </a:spcBef>
            </a:pPr>
            <a:r>
              <a:rPr lang="en-US" altLang="en-US" sz="1800" dirty="0"/>
              <a:t>Improve the care you receive</a:t>
            </a:r>
          </a:p>
          <a:p>
            <a:pPr>
              <a:spcBef>
                <a:spcPts val="600"/>
              </a:spcBef>
            </a:pPr>
            <a:r>
              <a:rPr lang="en-US" altLang="en-US" sz="2000" dirty="0"/>
              <a:t>Create a Care Notebook</a:t>
            </a:r>
          </a:p>
          <a:p>
            <a:pPr lvl="1">
              <a:spcBef>
                <a:spcPts val="600"/>
              </a:spcBef>
            </a:pPr>
            <a:r>
              <a:rPr lang="en-US" altLang="en-US" sz="1800" dirty="0"/>
              <a:t>It’s cheap and easy</a:t>
            </a:r>
          </a:p>
          <a:p>
            <a:pPr lvl="1">
              <a:spcBef>
                <a:spcPts val="600"/>
              </a:spcBef>
            </a:pPr>
            <a:r>
              <a:rPr lang="en-US" altLang="en-US" sz="1800" dirty="0"/>
              <a:t>Organize by areas of need or medical specialty </a:t>
            </a:r>
          </a:p>
          <a:p>
            <a:pPr lvl="1">
              <a:spcBef>
                <a:spcPts val="600"/>
              </a:spcBef>
            </a:pPr>
            <a:r>
              <a:rPr lang="en-US" altLang="en-US" sz="1800" dirty="0"/>
              <a:t>Include a medication list</a:t>
            </a:r>
          </a:p>
          <a:p>
            <a:pPr>
              <a:spcBef>
                <a:spcPts val="600"/>
              </a:spcBef>
            </a:pPr>
            <a:r>
              <a:rPr lang="en-US" altLang="en-US" sz="2000" dirty="0"/>
              <a:t>There’s an APP for that </a:t>
            </a:r>
          </a:p>
          <a:p>
            <a:pPr lvl="1">
              <a:spcBef>
                <a:spcPts val="600"/>
              </a:spcBef>
            </a:pPr>
            <a:r>
              <a:rPr lang="en-US" altLang="en-US" sz="1800" dirty="0"/>
              <a:t>My Chart</a:t>
            </a:r>
          </a:p>
          <a:p>
            <a:pPr lvl="1">
              <a:spcBef>
                <a:spcPts val="600"/>
              </a:spcBef>
            </a:pPr>
            <a:r>
              <a:rPr lang="en-US" altLang="en-US" sz="1800" dirty="0" err="1"/>
              <a:t>ChartSpan</a:t>
            </a:r>
            <a:endParaRPr lang="en-US" altLang="en-US" sz="1800" dirty="0"/>
          </a:p>
          <a:p>
            <a:pPr>
              <a:spcBef>
                <a:spcPts val="600"/>
              </a:spcBef>
            </a:pPr>
            <a:endParaRPr lang="en-US" sz="2000" dirty="0"/>
          </a:p>
        </p:txBody>
      </p:sp>
    </p:spTree>
    <p:extLst>
      <p:ext uri="{BB962C8B-B14F-4D97-AF65-F5344CB8AC3E}">
        <p14:creationId xmlns:p14="http://schemas.microsoft.com/office/powerpoint/2010/main" val="3273949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Parent Responsibilities</a:t>
            </a:r>
          </a:p>
        </p:txBody>
      </p:sp>
      <p:sp>
        <p:nvSpPr>
          <p:cNvPr id="2" name="Title 1"/>
          <p:cNvSpPr>
            <a:spLocks noGrp="1"/>
          </p:cNvSpPr>
          <p:nvPr>
            <p:ph type="title"/>
          </p:nvPr>
        </p:nvSpPr>
        <p:spPr/>
        <p:txBody>
          <a:bodyPr>
            <a:normAutofit fontScale="90000"/>
          </a:bodyPr>
          <a:lstStyle/>
          <a:p>
            <a:r>
              <a:rPr lang="en-US" altLang="en-US"/>
              <a:t>Filtering Information</a:t>
            </a:r>
            <a:br>
              <a:rPr lang="en-US" altLang="en-US"/>
            </a:br>
            <a:endParaRPr lang="en-US" dirty="0"/>
          </a:p>
        </p:txBody>
      </p:sp>
      <p:sp>
        <p:nvSpPr>
          <p:cNvPr id="3" name="Content Placeholder 2"/>
          <p:cNvSpPr>
            <a:spLocks noGrp="1"/>
          </p:cNvSpPr>
          <p:nvPr>
            <p:ph idx="1"/>
          </p:nvPr>
        </p:nvSpPr>
        <p:spPr>
          <a:xfrm>
            <a:off x="1676401" y="2057400"/>
            <a:ext cx="5280912" cy="3983963"/>
          </a:xfrm>
        </p:spPr>
        <p:txBody>
          <a:bodyPr>
            <a:normAutofit/>
          </a:bodyPr>
          <a:lstStyle/>
          <a:p>
            <a:r>
              <a:rPr lang="en-US" altLang="en-US" sz="2400" dirty="0"/>
              <a:t>Remember to evaluate all information as to whether it’s appropriate or applicable to your situation</a:t>
            </a:r>
          </a:p>
          <a:p>
            <a:r>
              <a:rPr lang="en-US" altLang="en-US" sz="2400" dirty="0"/>
              <a:t>Reminder: </a:t>
            </a:r>
          </a:p>
          <a:p>
            <a:pPr lvl="1"/>
            <a:r>
              <a:rPr lang="en-US" altLang="en-US" sz="2200" dirty="0"/>
              <a:t>Parents are the ___________!</a:t>
            </a:r>
          </a:p>
          <a:p>
            <a:pPr lvl="1"/>
            <a:r>
              <a:rPr lang="en-US" altLang="en-US" sz="2400" dirty="0"/>
              <a:t>The Internet is the __________!</a:t>
            </a:r>
          </a:p>
          <a:p>
            <a:endParaRPr lang="en-US" altLang="en-US" sz="2400" dirty="0"/>
          </a:p>
          <a:p>
            <a:endParaRPr lang="en-US" sz="2400" dirty="0"/>
          </a:p>
        </p:txBody>
      </p:sp>
    </p:spTree>
    <p:extLst>
      <p:ext uri="{BB962C8B-B14F-4D97-AF65-F5344CB8AC3E}">
        <p14:creationId xmlns:p14="http://schemas.microsoft.com/office/powerpoint/2010/main" val="1511924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Parent Responsibilities</a:t>
            </a:r>
          </a:p>
        </p:txBody>
      </p:sp>
      <p:sp>
        <p:nvSpPr>
          <p:cNvPr id="2" name="Title 1"/>
          <p:cNvSpPr>
            <a:spLocks noGrp="1"/>
          </p:cNvSpPr>
          <p:nvPr>
            <p:ph type="title"/>
          </p:nvPr>
        </p:nvSpPr>
        <p:spPr/>
        <p:txBody>
          <a:bodyPr>
            <a:normAutofit fontScale="90000"/>
          </a:bodyPr>
          <a:lstStyle/>
          <a:p>
            <a:r>
              <a:rPr lang="en-US" altLang="en-US"/>
              <a:t>What does your family need?</a:t>
            </a:r>
            <a:br>
              <a:rPr lang="en-US" altLang="en-US"/>
            </a:br>
            <a:endParaRPr lang="en-US" dirty="0"/>
          </a:p>
        </p:txBody>
      </p:sp>
      <p:sp>
        <p:nvSpPr>
          <p:cNvPr id="3" name="Content Placeholder 2"/>
          <p:cNvSpPr>
            <a:spLocks noGrp="1"/>
          </p:cNvSpPr>
          <p:nvPr>
            <p:ph idx="1"/>
          </p:nvPr>
        </p:nvSpPr>
        <p:spPr>
          <a:xfrm>
            <a:off x="1447801" y="2062827"/>
            <a:ext cx="5509512" cy="3880773"/>
          </a:xfrm>
        </p:spPr>
        <p:txBody>
          <a:bodyPr>
            <a:normAutofit/>
          </a:bodyPr>
          <a:lstStyle/>
          <a:p>
            <a:r>
              <a:rPr lang="en-US" altLang="en-US" sz="2800" dirty="0"/>
              <a:t>People keep telling me to…</a:t>
            </a:r>
          </a:p>
          <a:p>
            <a:r>
              <a:rPr lang="en-US" altLang="en-US" sz="2800" dirty="0"/>
              <a:t>Think about your family’s needs </a:t>
            </a:r>
          </a:p>
          <a:p>
            <a:pPr lvl="1"/>
            <a:r>
              <a:rPr lang="en-US" altLang="en-US" sz="2400" dirty="0"/>
              <a:t>Do recommended services meet those needs?</a:t>
            </a:r>
          </a:p>
          <a:p>
            <a:pPr lvl="1"/>
            <a:r>
              <a:rPr lang="en-US" altLang="en-US" sz="2400" dirty="0"/>
              <a:t>Will the service make your family’s life more or less stressful? </a:t>
            </a:r>
          </a:p>
          <a:p>
            <a:endParaRPr lang="en-US" sz="2800" dirty="0"/>
          </a:p>
        </p:txBody>
      </p:sp>
    </p:spTree>
    <p:extLst>
      <p:ext uri="{BB962C8B-B14F-4D97-AF65-F5344CB8AC3E}">
        <p14:creationId xmlns:p14="http://schemas.microsoft.com/office/powerpoint/2010/main" val="2854856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Wrap-Up</a:t>
            </a:r>
          </a:p>
        </p:txBody>
      </p:sp>
      <p:sp>
        <p:nvSpPr>
          <p:cNvPr id="2" name="Title 1"/>
          <p:cNvSpPr>
            <a:spLocks noGrp="1"/>
          </p:cNvSpPr>
          <p:nvPr>
            <p:ph type="title"/>
          </p:nvPr>
        </p:nvSpPr>
        <p:spPr/>
        <p:txBody>
          <a:bodyPr>
            <a:normAutofit fontScale="90000"/>
          </a:bodyPr>
          <a:lstStyle/>
          <a:p>
            <a:r>
              <a:rPr lang="en-US" altLang="en-US"/>
              <a:t>The End!</a:t>
            </a:r>
            <a:br>
              <a:rPr lang="en-US" altLang="en-US"/>
            </a:br>
            <a:endParaRPr lang="en-US" dirty="0"/>
          </a:p>
        </p:txBody>
      </p:sp>
      <p:sp>
        <p:nvSpPr>
          <p:cNvPr id="3" name="Content Placeholder 2"/>
          <p:cNvSpPr>
            <a:spLocks noGrp="1"/>
          </p:cNvSpPr>
          <p:nvPr>
            <p:ph idx="1"/>
          </p:nvPr>
        </p:nvSpPr>
        <p:spPr>
          <a:xfrm>
            <a:off x="1219200" y="2160590"/>
            <a:ext cx="6019800" cy="3880773"/>
          </a:xfrm>
        </p:spPr>
        <p:txBody>
          <a:bodyPr>
            <a:noAutofit/>
          </a:bodyPr>
          <a:lstStyle/>
          <a:p>
            <a:pPr>
              <a:spcBef>
                <a:spcPts val="400"/>
              </a:spcBef>
            </a:pPr>
            <a:r>
              <a:rPr lang="en-US" altLang="en-US" sz="2000" dirty="0"/>
              <a:t>Don’t forget to check out more resources in online classroom!</a:t>
            </a:r>
          </a:p>
          <a:p>
            <a:pPr>
              <a:spcBef>
                <a:spcPts val="400"/>
              </a:spcBef>
            </a:pPr>
            <a:r>
              <a:rPr lang="en-US" altLang="en-US" sz="2000" dirty="0"/>
              <a:t>Who can I call for help? </a:t>
            </a:r>
          </a:p>
          <a:p>
            <a:pPr lvl="1">
              <a:spcBef>
                <a:spcPts val="400"/>
              </a:spcBef>
            </a:pPr>
            <a:r>
              <a:rPr lang="en-US" altLang="en-US" sz="1800" b="1" i="1" dirty="0"/>
              <a:t>Insurance Commission</a:t>
            </a:r>
          </a:p>
          <a:p>
            <a:pPr lvl="1">
              <a:spcBef>
                <a:spcPts val="400"/>
              </a:spcBef>
            </a:pPr>
            <a:r>
              <a:rPr lang="en-US" altLang="en-US" sz="1800" b="1" i="1" dirty="0"/>
              <a:t>Family Voices of Colorado</a:t>
            </a:r>
          </a:p>
          <a:p>
            <a:pPr lvl="1">
              <a:spcBef>
                <a:spcPts val="400"/>
              </a:spcBef>
            </a:pPr>
            <a:r>
              <a:rPr lang="en-US" altLang="en-US" sz="1800" b="1" i="1" dirty="0"/>
              <a:t>Colorado PEAK web site</a:t>
            </a:r>
          </a:p>
          <a:p>
            <a:pPr lvl="1">
              <a:spcBef>
                <a:spcPts val="400"/>
              </a:spcBef>
            </a:pPr>
            <a:r>
              <a:rPr lang="en-US" altLang="en-US" sz="1800" b="1" i="1" dirty="0"/>
              <a:t>Medicaid: Gina Robinson</a:t>
            </a:r>
          </a:p>
          <a:p>
            <a:pPr lvl="2">
              <a:spcBef>
                <a:spcPts val="400"/>
              </a:spcBef>
            </a:pPr>
            <a:r>
              <a:rPr lang="en-US" altLang="en-US" sz="1600" dirty="0"/>
              <a:t>Program Administrator, Children’s Medicaid (State)</a:t>
            </a:r>
          </a:p>
          <a:p>
            <a:pPr lvl="2">
              <a:spcBef>
                <a:spcPts val="400"/>
              </a:spcBef>
            </a:pPr>
            <a:r>
              <a:rPr lang="en-US" altLang="en-US" sz="1600" dirty="0"/>
              <a:t>Gina.robinson@state.co.us</a:t>
            </a:r>
          </a:p>
          <a:p>
            <a:pPr lvl="2">
              <a:spcBef>
                <a:spcPts val="400"/>
              </a:spcBef>
            </a:pPr>
            <a:r>
              <a:rPr lang="en-US" altLang="en-US" sz="1600" dirty="0"/>
              <a:t>303.866.2267</a:t>
            </a:r>
          </a:p>
          <a:p>
            <a:pPr>
              <a:spcBef>
                <a:spcPts val="400"/>
              </a:spcBef>
            </a:pPr>
            <a:endParaRPr lang="en-US" sz="2000" dirty="0"/>
          </a:p>
        </p:txBody>
      </p:sp>
    </p:spTree>
    <p:extLst>
      <p:ext uri="{BB962C8B-B14F-4D97-AF65-F5344CB8AC3E}">
        <p14:creationId xmlns:p14="http://schemas.microsoft.com/office/powerpoint/2010/main" val="396394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Introduction to Insurance</a:t>
            </a:r>
          </a:p>
        </p:txBody>
      </p:sp>
      <p:sp>
        <p:nvSpPr>
          <p:cNvPr id="2" name="Title 1"/>
          <p:cNvSpPr>
            <a:spLocks noGrp="1"/>
          </p:cNvSpPr>
          <p:nvPr>
            <p:ph type="title"/>
          </p:nvPr>
        </p:nvSpPr>
        <p:spPr/>
        <p:txBody>
          <a:bodyPr>
            <a:normAutofit fontScale="90000"/>
          </a:bodyPr>
          <a:lstStyle/>
          <a:p>
            <a:r>
              <a:rPr lang="en-US" altLang="en-US"/>
              <a:t>Public &amp; Private Insurance</a:t>
            </a:r>
            <a:br>
              <a:rPr lang="en-US" altLang="en-US"/>
            </a:br>
            <a:endParaRPr lang="en-US" dirty="0"/>
          </a:p>
        </p:txBody>
      </p:sp>
      <p:sp>
        <p:nvSpPr>
          <p:cNvPr id="5" name="Content Placeholder 4"/>
          <p:cNvSpPr>
            <a:spLocks noGrp="1"/>
          </p:cNvSpPr>
          <p:nvPr>
            <p:ph idx="1"/>
          </p:nvPr>
        </p:nvSpPr>
        <p:spPr>
          <a:xfrm>
            <a:off x="1905000" y="1981200"/>
            <a:ext cx="5486401" cy="4060163"/>
          </a:xfrm>
        </p:spPr>
        <p:txBody>
          <a:bodyPr>
            <a:normAutofit/>
          </a:bodyPr>
          <a:lstStyle/>
          <a:p>
            <a:pPr>
              <a:spcBef>
                <a:spcPts val="600"/>
              </a:spcBef>
            </a:pPr>
            <a:r>
              <a:rPr lang="en-US" altLang="en-US" dirty="0"/>
              <a:t>Public insurance is paid for by government/taxpayer dollars. Differentiating public from private insurance is simply a matter of funding.</a:t>
            </a:r>
          </a:p>
          <a:p>
            <a:pPr>
              <a:spcBef>
                <a:spcPts val="600"/>
              </a:spcBef>
            </a:pPr>
            <a:r>
              <a:rPr lang="en-US" altLang="en-US" dirty="0"/>
              <a:t>Private Insurers</a:t>
            </a:r>
          </a:p>
          <a:p>
            <a:pPr lvl="1">
              <a:spcBef>
                <a:spcPts val="600"/>
              </a:spcBef>
            </a:pPr>
            <a:r>
              <a:rPr lang="en-US" altLang="en-US" dirty="0"/>
              <a:t>Blue Cross Blue Shield</a:t>
            </a:r>
          </a:p>
          <a:p>
            <a:pPr lvl="1">
              <a:spcBef>
                <a:spcPts val="600"/>
              </a:spcBef>
            </a:pPr>
            <a:r>
              <a:rPr lang="en-US" altLang="en-US" dirty="0"/>
              <a:t>Kaiser Permanente</a:t>
            </a:r>
          </a:p>
          <a:p>
            <a:pPr lvl="1">
              <a:spcBef>
                <a:spcPts val="600"/>
              </a:spcBef>
            </a:pPr>
            <a:r>
              <a:rPr lang="en-US" altLang="en-US" dirty="0"/>
              <a:t>United Healthcare</a:t>
            </a:r>
          </a:p>
          <a:p>
            <a:pPr>
              <a:spcBef>
                <a:spcPts val="600"/>
              </a:spcBef>
            </a:pPr>
            <a:r>
              <a:rPr lang="en-US" altLang="en-US" dirty="0"/>
              <a:t>Public Insurers</a:t>
            </a:r>
          </a:p>
          <a:p>
            <a:pPr lvl="1">
              <a:spcBef>
                <a:spcPts val="600"/>
              </a:spcBef>
            </a:pPr>
            <a:r>
              <a:rPr lang="en-US" altLang="en-US" dirty="0"/>
              <a:t>Medicaid</a:t>
            </a:r>
          </a:p>
          <a:p>
            <a:pPr lvl="1">
              <a:spcBef>
                <a:spcPts val="600"/>
              </a:spcBef>
            </a:pPr>
            <a:r>
              <a:rPr lang="en-US" altLang="en-US" dirty="0"/>
              <a:t>Medicare</a:t>
            </a:r>
          </a:p>
          <a:p>
            <a:pPr lvl="1">
              <a:spcBef>
                <a:spcPts val="600"/>
              </a:spcBef>
            </a:pPr>
            <a:r>
              <a:rPr lang="en-US" altLang="en-US" dirty="0"/>
              <a:t>CHP+  ???</a:t>
            </a:r>
          </a:p>
          <a:p>
            <a:pPr>
              <a:spcBef>
                <a:spcPts val="600"/>
              </a:spcBef>
            </a:pPr>
            <a:endParaRPr lang="en-US" dirty="0"/>
          </a:p>
        </p:txBody>
      </p:sp>
    </p:spTree>
    <p:extLst>
      <p:ext uri="{BB962C8B-B14F-4D97-AF65-F5344CB8AC3E}">
        <p14:creationId xmlns:p14="http://schemas.microsoft.com/office/powerpoint/2010/main" val="156723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Public &amp; Private Insurance</a:t>
            </a:r>
            <a:endParaRPr lang="en-US" dirty="0"/>
          </a:p>
        </p:txBody>
      </p:sp>
      <p:sp>
        <p:nvSpPr>
          <p:cNvPr id="5" name="Content Placeholder 4"/>
          <p:cNvSpPr>
            <a:spLocks noGrp="1"/>
          </p:cNvSpPr>
          <p:nvPr>
            <p:ph idx="1"/>
          </p:nvPr>
        </p:nvSpPr>
        <p:spPr>
          <a:xfrm>
            <a:off x="1219200" y="1905000"/>
            <a:ext cx="6248399" cy="4953000"/>
          </a:xfrm>
        </p:spPr>
        <p:txBody>
          <a:bodyPr>
            <a:noAutofit/>
          </a:bodyPr>
          <a:lstStyle/>
          <a:p>
            <a:pPr>
              <a:lnSpc>
                <a:spcPct val="120000"/>
              </a:lnSpc>
              <a:spcBef>
                <a:spcPts val="600"/>
              </a:spcBef>
            </a:pPr>
            <a:r>
              <a:rPr lang="en-US" altLang="en-US" sz="1400" dirty="0"/>
              <a:t>Regardless of how an insurance program is funded, whether it’s public or private, there are some basic things that all insurance has in common:</a:t>
            </a:r>
          </a:p>
          <a:p>
            <a:pPr lvl="1">
              <a:lnSpc>
                <a:spcPct val="120000"/>
              </a:lnSpc>
              <a:spcBef>
                <a:spcPts val="600"/>
              </a:spcBef>
            </a:pPr>
            <a:r>
              <a:rPr lang="en-US" altLang="en-US" sz="1400" dirty="0"/>
              <a:t>Eligibility Guidelines</a:t>
            </a:r>
          </a:p>
          <a:p>
            <a:pPr lvl="2">
              <a:lnSpc>
                <a:spcPct val="120000"/>
              </a:lnSpc>
              <a:spcBef>
                <a:spcPts val="600"/>
              </a:spcBef>
            </a:pPr>
            <a:r>
              <a:rPr lang="en-US" altLang="en-US" sz="1200" i="1" dirty="0"/>
              <a:t>Public</a:t>
            </a:r>
            <a:r>
              <a:rPr lang="en-US" altLang="en-US" sz="1200" dirty="0"/>
              <a:t> – Depends on Program</a:t>
            </a:r>
          </a:p>
          <a:p>
            <a:pPr lvl="2">
              <a:lnSpc>
                <a:spcPct val="120000"/>
              </a:lnSpc>
              <a:spcBef>
                <a:spcPts val="600"/>
              </a:spcBef>
            </a:pPr>
            <a:r>
              <a:rPr lang="en-US" altLang="en-US" sz="1200" i="1" dirty="0"/>
              <a:t>Private</a:t>
            </a:r>
            <a:r>
              <a:rPr lang="en-US" altLang="en-US" sz="1200" dirty="0"/>
              <a:t> – Depends on Insurance Company and how you are accessing insurance (individually or employer funded)</a:t>
            </a:r>
          </a:p>
          <a:p>
            <a:pPr lvl="1">
              <a:lnSpc>
                <a:spcPct val="120000"/>
              </a:lnSpc>
              <a:spcBef>
                <a:spcPts val="600"/>
              </a:spcBef>
            </a:pPr>
            <a:r>
              <a:rPr lang="en-US" altLang="en-US" sz="1400" dirty="0"/>
              <a:t>Language, Terms and Definitions</a:t>
            </a:r>
          </a:p>
          <a:p>
            <a:pPr lvl="2">
              <a:lnSpc>
                <a:spcPct val="120000"/>
              </a:lnSpc>
              <a:spcBef>
                <a:spcPts val="600"/>
              </a:spcBef>
            </a:pPr>
            <a:r>
              <a:rPr lang="en-US" altLang="en-US" sz="1200" dirty="0"/>
              <a:t>Somewhat Specific to each Insurance Provider</a:t>
            </a:r>
          </a:p>
          <a:p>
            <a:pPr lvl="1">
              <a:lnSpc>
                <a:spcPct val="120000"/>
              </a:lnSpc>
              <a:spcBef>
                <a:spcPts val="600"/>
              </a:spcBef>
            </a:pPr>
            <a:r>
              <a:rPr lang="en-US" altLang="en-US" sz="1400" dirty="0"/>
              <a:t>Laws and rules which guide services</a:t>
            </a:r>
          </a:p>
          <a:p>
            <a:pPr lvl="1">
              <a:lnSpc>
                <a:spcPct val="120000"/>
              </a:lnSpc>
              <a:spcBef>
                <a:spcPts val="600"/>
              </a:spcBef>
            </a:pPr>
            <a:r>
              <a:rPr lang="en-US" altLang="en-US" sz="1400" dirty="0"/>
              <a:t>Procedures </a:t>
            </a:r>
          </a:p>
          <a:p>
            <a:pPr lvl="1">
              <a:lnSpc>
                <a:spcPct val="120000"/>
              </a:lnSpc>
              <a:spcBef>
                <a:spcPts val="600"/>
              </a:spcBef>
            </a:pPr>
            <a:r>
              <a:rPr lang="en-US" altLang="en-US" sz="1400" dirty="0"/>
              <a:t>Benefits</a:t>
            </a:r>
          </a:p>
          <a:p>
            <a:pPr lvl="1">
              <a:lnSpc>
                <a:spcPct val="120000"/>
              </a:lnSpc>
              <a:spcBef>
                <a:spcPts val="600"/>
              </a:spcBef>
            </a:pPr>
            <a:r>
              <a:rPr lang="en-US" altLang="en-US" sz="1400" dirty="0"/>
              <a:t>Precedence (history)</a:t>
            </a:r>
          </a:p>
          <a:p>
            <a:pPr lvl="1">
              <a:lnSpc>
                <a:spcPct val="120000"/>
              </a:lnSpc>
              <a:spcBef>
                <a:spcPts val="600"/>
              </a:spcBef>
            </a:pPr>
            <a:r>
              <a:rPr lang="en-US" altLang="en-US" sz="1400" dirty="0"/>
              <a:t>Appeals Process</a:t>
            </a:r>
          </a:p>
        </p:txBody>
      </p:sp>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Introduction to Insurance</a:t>
            </a:r>
          </a:p>
        </p:txBody>
      </p:sp>
    </p:spTree>
    <p:extLst>
      <p:ext uri="{BB962C8B-B14F-4D97-AF65-F5344CB8AC3E}">
        <p14:creationId xmlns:p14="http://schemas.microsoft.com/office/powerpoint/2010/main" val="102473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Introduction to Insurance</a:t>
            </a:r>
          </a:p>
        </p:txBody>
      </p:sp>
      <p:sp>
        <p:nvSpPr>
          <p:cNvPr id="9" name="Title 8"/>
          <p:cNvSpPr>
            <a:spLocks noGrp="1"/>
          </p:cNvSpPr>
          <p:nvPr>
            <p:ph type="title"/>
          </p:nvPr>
        </p:nvSpPr>
        <p:spPr>
          <a:xfrm>
            <a:off x="609599" y="762000"/>
            <a:ext cx="6347713" cy="635000"/>
          </a:xfrm>
        </p:spPr>
        <p:txBody>
          <a:bodyPr>
            <a:normAutofit fontScale="90000"/>
          </a:bodyPr>
          <a:lstStyle/>
          <a:p>
            <a:r>
              <a:rPr lang="en-US" altLang="en-US" dirty="0">
                <a:solidFill>
                  <a:schemeClr val="accent2"/>
                </a:solidFill>
                <a:latin typeface="StoneSansITCStd SemiBold" pitchFamily="50" charset="0"/>
              </a:rPr>
              <a:t>Basic Insurance Terminology</a:t>
            </a:r>
            <a:endParaRPr lang="en-US" dirty="0">
              <a:solidFill>
                <a:schemeClr val="accent2"/>
              </a:solidFill>
              <a:latin typeface="StoneSansITCStd SemiBold" pitchFamily="50"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674562698"/>
              </p:ext>
            </p:extLst>
          </p:nvPr>
        </p:nvGraphicFramePr>
        <p:xfrm>
          <a:off x="685800" y="1447801"/>
          <a:ext cx="7924800" cy="49530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44984">
                <a:tc>
                  <a:txBody>
                    <a:bodyPr/>
                    <a:lstStyle/>
                    <a:p>
                      <a:r>
                        <a:rPr lang="en-US" sz="1600" b="0" i="1" dirty="0">
                          <a:latin typeface="+mj-lt"/>
                        </a:rPr>
                        <a:t>Private Insurance</a:t>
                      </a:r>
                    </a:p>
                  </a:txBody>
                  <a:tcPr/>
                </a:tc>
                <a:tc>
                  <a:txBody>
                    <a:bodyPr/>
                    <a:lstStyle/>
                    <a:p>
                      <a:r>
                        <a:rPr lang="en-US" sz="1600" b="0" i="1" dirty="0">
                          <a:latin typeface="+mj-lt"/>
                        </a:rPr>
                        <a:t>Public Insurance (Medicaid/CHP+)</a:t>
                      </a:r>
                    </a:p>
                  </a:txBody>
                  <a:tcPr/>
                </a:tc>
                <a:extLst>
                  <a:ext uri="{0D108BD9-81ED-4DB2-BD59-A6C34878D82A}">
                    <a16:rowId xmlns:a16="http://schemas.microsoft.com/office/drawing/2014/main" val="10000"/>
                  </a:ext>
                </a:extLst>
              </a:tr>
              <a:tr h="324824">
                <a:tc>
                  <a:txBody>
                    <a:bodyPr/>
                    <a:lstStyle/>
                    <a:p>
                      <a:pPr algn="l" fontAlgn="ctr"/>
                      <a:r>
                        <a:rPr lang="en-US" sz="1600" b="0" i="0" u="none" strike="noStrike" dirty="0">
                          <a:solidFill>
                            <a:srgbClr val="44697D"/>
                          </a:solidFill>
                          <a:effectLst/>
                          <a:latin typeface="StoneSansITCStd Medium"/>
                        </a:rPr>
                        <a:t>Eligibility</a:t>
                      </a:r>
                    </a:p>
                  </a:txBody>
                  <a:tcPr marL="7620" marR="7620" marT="7620" marB="0" anchor="ctr"/>
                </a:tc>
                <a:tc>
                  <a:txBody>
                    <a:bodyPr/>
                    <a:lstStyle/>
                    <a:p>
                      <a:pPr algn="l" fontAlgn="ctr"/>
                      <a:r>
                        <a:rPr lang="en-US" sz="1600" b="0" i="0" u="none" strike="noStrike" dirty="0">
                          <a:solidFill>
                            <a:srgbClr val="44697D"/>
                          </a:solidFill>
                          <a:effectLst/>
                          <a:latin typeface="StoneSansITCStd Medium"/>
                        </a:rPr>
                        <a:t>Eligibility </a:t>
                      </a:r>
                    </a:p>
                  </a:txBody>
                  <a:tcPr marL="7620" marR="7620" marT="7620" marB="0" anchor="ctr"/>
                </a:tc>
                <a:extLst>
                  <a:ext uri="{0D108BD9-81ED-4DB2-BD59-A6C34878D82A}">
                    <a16:rowId xmlns:a16="http://schemas.microsoft.com/office/drawing/2014/main" val="10001"/>
                  </a:ext>
                </a:extLst>
              </a:tr>
              <a:tr h="324824">
                <a:tc>
                  <a:txBody>
                    <a:bodyPr/>
                    <a:lstStyle/>
                    <a:p>
                      <a:pPr algn="l" fontAlgn="ctr"/>
                      <a:r>
                        <a:rPr lang="en-US" sz="1600" b="0" i="0" u="none" strike="noStrike">
                          <a:solidFill>
                            <a:srgbClr val="44697D"/>
                          </a:solidFill>
                          <a:effectLst/>
                          <a:latin typeface="StoneSansITCStd Medium"/>
                        </a:rPr>
                        <a:t>Benefit</a:t>
                      </a:r>
                    </a:p>
                  </a:txBody>
                  <a:tcPr marL="7620" marR="7620" marT="7620" marB="0" anchor="ctr"/>
                </a:tc>
                <a:tc>
                  <a:txBody>
                    <a:bodyPr/>
                    <a:lstStyle/>
                    <a:p>
                      <a:pPr algn="l" fontAlgn="ctr"/>
                      <a:r>
                        <a:rPr lang="en-US" sz="1600" b="0" i="0" u="none" strike="noStrike">
                          <a:solidFill>
                            <a:srgbClr val="44697D"/>
                          </a:solidFill>
                          <a:effectLst/>
                          <a:latin typeface="StoneSansITCStd Medium"/>
                        </a:rPr>
                        <a:t>Benefit</a:t>
                      </a:r>
                    </a:p>
                  </a:txBody>
                  <a:tcPr marL="7620" marR="7620" marT="7620" marB="0" anchor="ctr"/>
                </a:tc>
                <a:extLst>
                  <a:ext uri="{0D108BD9-81ED-4DB2-BD59-A6C34878D82A}">
                    <a16:rowId xmlns:a16="http://schemas.microsoft.com/office/drawing/2014/main" val="10002"/>
                  </a:ext>
                </a:extLst>
              </a:tr>
              <a:tr h="324824">
                <a:tc>
                  <a:txBody>
                    <a:bodyPr/>
                    <a:lstStyle/>
                    <a:p>
                      <a:pPr algn="l" fontAlgn="ctr"/>
                      <a:r>
                        <a:rPr lang="en-US" sz="1600" b="0" i="0" u="none" strike="noStrike">
                          <a:solidFill>
                            <a:srgbClr val="44697D"/>
                          </a:solidFill>
                          <a:effectLst/>
                          <a:latin typeface="StoneSansITCStd Medium"/>
                        </a:rPr>
                        <a:t>Copayment</a:t>
                      </a:r>
                    </a:p>
                  </a:txBody>
                  <a:tcPr marL="7620" marR="7620" marT="7620" marB="0" anchor="ctr"/>
                </a:tc>
                <a:tc>
                  <a:txBody>
                    <a:bodyPr/>
                    <a:lstStyle/>
                    <a:p>
                      <a:pPr algn="l" fontAlgn="ctr"/>
                      <a:r>
                        <a:rPr lang="en-US" sz="1600" b="0" i="0" u="none" strike="noStrike">
                          <a:solidFill>
                            <a:srgbClr val="44697D"/>
                          </a:solidFill>
                          <a:effectLst/>
                          <a:latin typeface="StoneSansITCStd Medium"/>
                        </a:rPr>
                        <a:t>Copayment Exempt</a:t>
                      </a:r>
                    </a:p>
                  </a:txBody>
                  <a:tcPr marL="7620" marR="7620" marT="7620" marB="0" anchor="ctr"/>
                </a:tc>
                <a:extLst>
                  <a:ext uri="{0D108BD9-81ED-4DB2-BD59-A6C34878D82A}">
                    <a16:rowId xmlns:a16="http://schemas.microsoft.com/office/drawing/2014/main" val="10003"/>
                  </a:ext>
                </a:extLst>
              </a:tr>
              <a:tr h="324824">
                <a:tc>
                  <a:txBody>
                    <a:bodyPr/>
                    <a:lstStyle/>
                    <a:p>
                      <a:pPr algn="l" fontAlgn="ctr"/>
                      <a:r>
                        <a:rPr lang="en-US" sz="1600" b="0" i="0" u="none" strike="noStrike">
                          <a:solidFill>
                            <a:srgbClr val="44697D"/>
                          </a:solidFill>
                          <a:effectLst/>
                          <a:latin typeface="StoneSansITCStd Medium"/>
                        </a:rPr>
                        <a:t>Medical Necessity</a:t>
                      </a:r>
                    </a:p>
                  </a:txBody>
                  <a:tcPr marL="7620" marR="7620" marT="7620" marB="0" anchor="ctr"/>
                </a:tc>
                <a:tc>
                  <a:txBody>
                    <a:bodyPr/>
                    <a:lstStyle/>
                    <a:p>
                      <a:pPr algn="l" fontAlgn="ctr"/>
                      <a:r>
                        <a:rPr lang="en-US" sz="1600" b="0" i="0" u="none" strike="noStrike">
                          <a:solidFill>
                            <a:srgbClr val="44697D"/>
                          </a:solidFill>
                          <a:effectLst/>
                          <a:latin typeface="StoneSansITCStd Medium"/>
                        </a:rPr>
                        <a:t>Medically Necessary</a:t>
                      </a:r>
                    </a:p>
                  </a:txBody>
                  <a:tcPr marL="7620" marR="7620" marT="7620" marB="0" anchor="ctr"/>
                </a:tc>
                <a:extLst>
                  <a:ext uri="{0D108BD9-81ED-4DB2-BD59-A6C34878D82A}">
                    <a16:rowId xmlns:a16="http://schemas.microsoft.com/office/drawing/2014/main" val="10004"/>
                  </a:ext>
                </a:extLst>
              </a:tr>
              <a:tr h="324824">
                <a:tc>
                  <a:txBody>
                    <a:bodyPr/>
                    <a:lstStyle/>
                    <a:p>
                      <a:pPr algn="l" fontAlgn="ctr"/>
                      <a:r>
                        <a:rPr lang="en-US" sz="1600" b="0" i="0" u="none" strike="noStrike">
                          <a:solidFill>
                            <a:srgbClr val="44697D"/>
                          </a:solidFill>
                          <a:effectLst/>
                          <a:latin typeface="StoneSansITCStd Medium"/>
                        </a:rPr>
                        <a:t>Open Enrollment</a:t>
                      </a:r>
                    </a:p>
                  </a:txBody>
                  <a:tcPr marL="7620" marR="7620" marT="7620" marB="0" anchor="ctr"/>
                </a:tc>
                <a:tc>
                  <a:txBody>
                    <a:bodyPr/>
                    <a:lstStyle/>
                    <a:p>
                      <a:pPr algn="l" fontAlgn="ctr"/>
                      <a:r>
                        <a:rPr lang="en-US" sz="1600" b="0" i="0" u="none" strike="noStrike">
                          <a:solidFill>
                            <a:srgbClr val="44697D"/>
                          </a:solidFill>
                          <a:effectLst/>
                          <a:latin typeface="StoneSansITCStd Medium"/>
                        </a:rPr>
                        <a:t>Open Enrollment</a:t>
                      </a:r>
                    </a:p>
                  </a:txBody>
                  <a:tcPr marL="7620" marR="7620" marT="7620" marB="0" anchor="ctr"/>
                </a:tc>
                <a:extLst>
                  <a:ext uri="{0D108BD9-81ED-4DB2-BD59-A6C34878D82A}">
                    <a16:rowId xmlns:a16="http://schemas.microsoft.com/office/drawing/2014/main" val="10005"/>
                  </a:ext>
                </a:extLst>
              </a:tr>
              <a:tr h="324824">
                <a:tc>
                  <a:txBody>
                    <a:bodyPr/>
                    <a:lstStyle/>
                    <a:p>
                      <a:pPr algn="l" fontAlgn="ctr"/>
                      <a:r>
                        <a:rPr lang="en-US" sz="1600" b="0" i="0" u="none" strike="noStrike">
                          <a:solidFill>
                            <a:srgbClr val="44697D"/>
                          </a:solidFill>
                          <a:effectLst/>
                          <a:latin typeface="StoneSansITCStd Medium"/>
                        </a:rPr>
                        <a:t>Prior Authorization</a:t>
                      </a:r>
                    </a:p>
                  </a:txBody>
                  <a:tcPr marL="7620" marR="7620" marT="7620" marB="0" anchor="ctr"/>
                </a:tc>
                <a:tc>
                  <a:txBody>
                    <a:bodyPr/>
                    <a:lstStyle/>
                    <a:p>
                      <a:pPr algn="l" fontAlgn="ctr"/>
                      <a:r>
                        <a:rPr lang="en-US" sz="1600" b="0" i="0" u="none" strike="noStrike">
                          <a:solidFill>
                            <a:srgbClr val="44697D"/>
                          </a:solidFill>
                          <a:effectLst/>
                          <a:latin typeface="StoneSansITCStd Medium"/>
                        </a:rPr>
                        <a:t>Prior Authorization Request (PAR)</a:t>
                      </a:r>
                    </a:p>
                  </a:txBody>
                  <a:tcPr marL="7620" marR="7620" marT="7620" marB="0" anchor="ctr"/>
                </a:tc>
                <a:extLst>
                  <a:ext uri="{0D108BD9-81ED-4DB2-BD59-A6C34878D82A}">
                    <a16:rowId xmlns:a16="http://schemas.microsoft.com/office/drawing/2014/main" val="10006"/>
                  </a:ext>
                </a:extLst>
              </a:tr>
              <a:tr h="324824">
                <a:tc>
                  <a:txBody>
                    <a:bodyPr/>
                    <a:lstStyle/>
                    <a:p>
                      <a:pPr algn="l" fontAlgn="ctr"/>
                      <a:r>
                        <a:rPr lang="en-US" sz="1600" b="0" i="0" u="none" strike="noStrike" dirty="0">
                          <a:solidFill>
                            <a:srgbClr val="44697D"/>
                          </a:solidFill>
                          <a:effectLst/>
                          <a:latin typeface="StoneSansITCStd Medium"/>
                        </a:rPr>
                        <a:t>Durable Medical Equipment (DME)</a:t>
                      </a:r>
                    </a:p>
                  </a:txBody>
                  <a:tcPr marL="7620" marR="7620" marT="7620" marB="0" anchor="ctr"/>
                </a:tc>
                <a:tc>
                  <a:txBody>
                    <a:bodyPr/>
                    <a:lstStyle/>
                    <a:p>
                      <a:pPr algn="l" fontAlgn="ctr"/>
                      <a:r>
                        <a:rPr lang="en-US" sz="1600" b="0" i="0" u="none" strike="noStrike" dirty="0">
                          <a:solidFill>
                            <a:srgbClr val="44697D"/>
                          </a:solidFill>
                          <a:effectLst/>
                          <a:latin typeface="StoneSansITCStd Medium"/>
                        </a:rPr>
                        <a:t>Durable Medical Equipment (DME)</a:t>
                      </a:r>
                    </a:p>
                  </a:txBody>
                  <a:tcPr marL="7620" marR="7620" marT="7620" marB="0" anchor="ctr"/>
                </a:tc>
                <a:extLst>
                  <a:ext uri="{0D108BD9-81ED-4DB2-BD59-A6C34878D82A}">
                    <a16:rowId xmlns:a16="http://schemas.microsoft.com/office/drawing/2014/main" val="10007"/>
                  </a:ext>
                </a:extLst>
              </a:tr>
              <a:tr h="324824">
                <a:tc>
                  <a:txBody>
                    <a:bodyPr/>
                    <a:lstStyle/>
                    <a:p>
                      <a:pPr algn="l" fontAlgn="ctr"/>
                      <a:r>
                        <a:rPr lang="en-US" sz="1600" b="0" i="0" u="none" strike="noStrike" dirty="0">
                          <a:solidFill>
                            <a:srgbClr val="44697D"/>
                          </a:solidFill>
                          <a:effectLst/>
                          <a:latin typeface="StoneSansITCStd Medium"/>
                        </a:rPr>
                        <a:t>Case Management</a:t>
                      </a:r>
                    </a:p>
                  </a:txBody>
                  <a:tcPr marL="7620" marR="7620" marT="7620" marB="0" anchor="ctr"/>
                </a:tc>
                <a:tc>
                  <a:txBody>
                    <a:bodyPr/>
                    <a:lstStyle/>
                    <a:p>
                      <a:pPr algn="l" fontAlgn="ctr"/>
                      <a:r>
                        <a:rPr lang="en-US" sz="1600" b="0" i="0" u="none" strike="noStrike">
                          <a:solidFill>
                            <a:srgbClr val="44697D"/>
                          </a:solidFill>
                          <a:effectLst/>
                          <a:latin typeface="StoneSansITCStd Medium"/>
                        </a:rPr>
                        <a:t>Case Management</a:t>
                      </a:r>
                    </a:p>
                  </a:txBody>
                  <a:tcPr marL="7620" marR="7620" marT="7620" marB="0" anchor="ctr"/>
                </a:tc>
                <a:extLst>
                  <a:ext uri="{0D108BD9-81ED-4DB2-BD59-A6C34878D82A}">
                    <a16:rowId xmlns:a16="http://schemas.microsoft.com/office/drawing/2014/main" val="10008"/>
                  </a:ext>
                </a:extLst>
              </a:tr>
              <a:tr h="324824">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a:solidFill>
                            <a:schemeClr val="accent1"/>
                          </a:solidFill>
                          <a:effectLst/>
                          <a:latin typeface="+mn-lt"/>
                        </a:rPr>
                        <a:t>Ombudsman</a:t>
                      </a:r>
                    </a:p>
                  </a:txBody>
                  <a:tcPr marL="7620" marR="7620" marT="7620" marB="0" anchor="ctr"/>
                </a:tc>
                <a:tc>
                  <a:txBody>
                    <a:bodyPr/>
                    <a:lstStyle/>
                    <a:p>
                      <a:pPr algn="l" fontAlgn="ctr"/>
                      <a:r>
                        <a:rPr lang="en-US" sz="1600" b="0" i="0" u="none" strike="noStrike" dirty="0">
                          <a:solidFill>
                            <a:schemeClr val="accent1"/>
                          </a:solidFill>
                          <a:effectLst/>
                          <a:latin typeface="StoneSansITCStd Medium"/>
                        </a:rPr>
                        <a:t>Ombudsman/State Regulatory Commission</a:t>
                      </a:r>
                    </a:p>
                  </a:txBody>
                  <a:tcPr marL="7620" marR="7620" marT="7620" marB="0" anchor="ctr"/>
                </a:tc>
                <a:extLst>
                  <a:ext uri="{0D108BD9-81ED-4DB2-BD59-A6C34878D82A}">
                    <a16:rowId xmlns:a16="http://schemas.microsoft.com/office/drawing/2014/main" val="10009"/>
                  </a:ext>
                </a:extLst>
              </a:tr>
              <a:tr h="324824">
                <a:tc>
                  <a:txBody>
                    <a:bodyPr/>
                    <a:lstStyle/>
                    <a:p>
                      <a:pPr algn="l" fontAlgn="ctr"/>
                      <a:r>
                        <a:rPr lang="en-US" sz="1600" b="0" i="0" u="none" strike="noStrike">
                          <a:solidFill>
                            <a:srgbClr val="404040"/>
                          </a:solidFill>
                          <a:effectLst/>
                          <a:latin typeface="StoneSansITCStd Medium"/>
                        </a:rPr>
                        <a:t>Maximum Lifetime Benefit (Cap)</a:t>
                      </a:r>
                    </a:p>
                  </a:txBody>
                  <a:tcPr marL="7620" marR="7620" marT="7620" marB="0" anchor="ctr"/>
                </a:tc>
                <a:tc>
                  <a:txBody>
                    <a:bodyPr/>
                    <a:lstStyle/>
                    <a:p>
                      <a:pPr algn="l" fontAlgn="ctr"/>
                      <a:r>
                        <a:rPr lang="en-US" sz="1600" b="0" i="0" u="none" strike="noStrike" dirty="0">
                          <a:solidFill>
                            <a:srgbClr val="404040"/>
                          </a:solidFill>
                          <a:effectLst/>
                          <a:latin typeface="StoneSansITCStd Medium"/>
                        </a:rPr>
                        <a:t>Rehabilitative</a:t>
                      </a:r>
                    </a:p>
                  </a:txBody>
                  <a:tcPr marL="7620" marR="7620" marT="7620" marB="0" anchor="ctr"/>
                </a:tc>
                <a:extLst>
                  <a:ext uri="{0D108BD9-81ED-4DB2-BD59-A6C34878D82A}">
                    <a16:rowId xmlns:a16="http://schemas.microsoft.com/office/drawing/2014/main" val="10010"/>
                  </a:ext>
                </a:extLst>
              </a:tr>
              <a:tr h="324824">
                <a:tc>
                  <a:txBody>
                    <a:bodyPr/>
                    <a:lstStyle/>
                    <a:p>
                      <a:pPr algn="l" fontAlgn="ctr"/>
                      <a:r>
                        <a:rPr lang="en-US" sz="1600" b="0" i="0" u="none" strike="noStrike" dirty="0">
                          <a:solidFill>
                            <a:srgbClr val="404040"/>
                          </a:solidFill>
                          <a:effectLst/>
                          <a:latin typeface="StoneSansITCStd Medium"/>
                        </a:rPr>
                        <a:t>Deductible</a:t>
                      </a:r>
                    </a:p>
                  </a:txBody>
                  <a:tcPr marL="7620" marR="7620" marT="7620" marB="0" anchor="ctr"/>
                </a:tc>
                <a:tc>
                  <a:txBody>
                    <a:bodyPr/>
                    <a:lstStyle/>
                    <a:p>
                      <a:pPr algn="l" fontAlgn="ctr"/>
                      <a:r>
                        <a:rPr lang="en-US" sz="1600" b="0" i="0" u="none" strike="noStrike" dirty="0">
                          <a:solidFill>
                            <a:srgbClr val="404040"/>
                          </a:solidFill>
                          <a:effectLst/>
                          <a:latin typeface="StoneSansITCStd Medium"/>
                        </a:rPr>
                        <a:t>Amount, Duration, Scope, Lifetime</a:t>
                      </a:r>
                    </a:p>
                  </a:txBody>
                  <a:tcPr marL="7620" marR="7620" marT="7620" marB="0" anchor="ctr"/>
                </a:tc>
                <a:extLst>
                  <a:ext uri="{0D108BD9-81ED-4DB2-BD59-A6C34878D82A}">
                    <a16:rowId xmlns:a16="http://schemas.microsoft.com/office/drawing/2014/main" val="10011"/>
                  </a:ext>
                </a:extLst>
              </a:tr>
              <a:tr h="344984">
                <a:tc>
                  <a:txBody>
                    <a:bodyPr/>
                    <a:lstStyle/>
                    <a:p>
                      <a:pPr algn="l" fontAlgn="ctr"/>
                      <a:r>
                        <a:rPr lang="en-US" sz="1600" b="0" i="0" u="none" strike="noStrike">
                          <a:solidFill>
                            <a:srgbClr val="404040"/>
                          </a:solidFill>
                          <a:effectLst/>
                          <a:latin typeface="StoneSansITCStd Medium"/>
                        </a:rPr>
                        <a:t>Pre-Existing Condition</a:t>
                      </a:r>
                    </a:p>
                  </a:txBody>
                  <a:tcPr marL="7620" marR="7620" marT="7620" marB="0" anchor="ctr"/>
                </a:tc>
                <a:tc>
                  <a:txBody>
                    <a:bodyPr/>
                    <a:lstStyle/>
                    <a:p>
                      <a:endParaRPr lang="en-US" sz="1600" dirty="0"/>
                    </a:p>
                  </a:txBody>
                  <a:tcPr/>
                </a:tc>
                <a:extLst>
                  <a:ext uri="{0D108BD9-81ED-4DB2-BD59-A6C34878D82A}">
                    <a16:rowId xmlns:a16="http://schemas.microsoft.com/office/drawing/2014/main" val="10012"/>
                  </a:ext>
                </a:extLst>
              </a:tr>
              <a:tr h="344984">
                <a:tc>
                  <a:txBody>
                    <a:bodyPr/>
                    <a:lstStyle/>
                    <a:p>
                      <a:pPr algn="l" fontAlgn="ctr"/>
                      <a:r>
                        <a:rPr lang="en-US" sz="1600" b="0" i="0" u="none" strike="noStrike" dirty="0">
                          <a:solidFill>
                            <a:srgbClr val="404040"/>
                          </a:solidFill>
                          <a:effectLst/>
                          <a:latin typeface="StoneSansITCStd Medium"/>
                        </a:rPr>
                        <a:t>Risk</a:t>
                      </a:r>
                    </a:p>
                  </a:txBody>
                  <a:tcPr marL="7620" marR="7620" marT="7620" marB="0" anchor="ctr"/>
                </a:tc>
                <a:tc>
                  <a:txBody>
                    <a:bodyPr/>
                    <a:lstStyle/>
                    <a:p>
                      <a:endParaRPr lang="en-US" sz="1600" dirty="0"/>
                    </a:p>
                  </a:txBody>
                  <a:tcPr/>
                </a:tc>
                <a:extLst>
                  <a:ext uri="{0D108BD9-81ED-4DB2-BD59-A6C34878D82A}">
                    <a16:rowId xmlns:a16="http://schemas.microsoft.com/office/drawing/2014/main" val="10013"/>
                  </a:ext>
                </a:extLst>
              </a:tr>
              <a:tr h="344984">
                <a:tc>
                  <a:txBody>
                    <a:bodyPr/>
                    <a:lstStyle/>
                    <a:p>
                      <a:pPr algn="l" fontAlgn="ctr"/>
                      <a:r>
                        <a:rPr lang="en-US" sz="1600" b="0" i="0" u="none" strike="noStrike" dirty="0">
                          <a:solidFill>
                            <a:srgbClr val="404040"/>
                          </a:solidFill>
                          <a:effectLst/>
                          <a:latin typeface="StoneSansITCStd Medium"/>
                        </a:rPr>
                        <a:t>Premiums</a:t>
                      </a:r>
                    </a:p>
                  </a:txBody>
                  <a:tcPr marL="7620" marR="7620" marT="7620" marB="0" anchor="ctr"/>
                </a:tc>
                <a:tc>
                  <a:txBody>
                    <a:bodyPr/>
                    <a:lstStyle/>
                    <a:p>
                      <a:endParaRPr lang="en-US" sz="1600"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362179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accent1">
              <a:lumMod val="50000"/>
            </a:schemeClr>
          </a:solidFill>
        </p:spPr>
        <p:txBody>
          <a:bodyPr wrap="square" rtlCol="0">
            <a:spAutoFit/>
          </a:bodyPr>
          <a:lstStyle/>
          <a:p>
            <a:pPr lvl="1"/>
            <a:r>
              <a:rPr lang="en-US" sz="2800" i="1" dirty="0">
                <a:solidFill>
                  <a:schemeClr val="bg1"/>
                </a:solidFill>
                <a:latin typeface="StoneSansITCStd Medium" pitchFamily="50" charset="0"/>
                <a:cs typeface="Calibri" panose="020F0502020204030204" pitchFamily="34" charset="0"/>
              </a:rPr>
              <a:t>How to become insured </a:t>
            </a:r>
          </a:p>
        </p:txBody>
      </p:sp>
      <p:sp>
        <p:nvSpPr>
          <p:cNvPr id="5" name="Rectangle 4"/>
          <p:cNvSpPr/>
          <p:nvPr/>
        </p:nvSpPr>
        <p:spPr>
          <a:xfrm>
            <a:off x="914400" y="1417638"/>
            <a:ext cx="6858000" cy="3785652"/>
          </a:xfrm>
          <a:prstGeom prst="rect">
            <a:avLst/>
          </a:prstGeom>
        </p:spPr>
        <p:txBody>
          <a:bodyPr wrap="square">
            <a:spAutoFit/>
          </a:bodyPr>
          <a:lstStyle/>
          <a:p>
            <a:pPr algn="ctr">
              <a:buClr>
                <a:srgbClr val="FF0000"/>
              </a:buClr>
            </a:pPr>
            <a:r>
              <a:rPr lang="en-US" altLang="en-US" sz="8000" i="1" dirty="0">
                <a:solidFill>
                  <a:schemeClr val="accent2"/>
                </a:solidFill>
                <a:latin typeface="StoneSansITCStd SemiBold" pitchFamily="50" charset="0"/>
              </a:rPr>
              <a:t>How do </a:t>
            </a:r>
          </a:p>
          <a:p>
            <a:pPr algn="ctr">
              <a:buClr>
                <a:srgbClr val="FF0000"/>
              </a:buClr>
            </a:pPr>
            <a:r>
              <a:rPr lang="en-US" altLang="en-US" sz="8000" i="1" dirty="0">
                <a:solidFill>
                  <a:schemeClr val="accent2"/>
                </a:solidFill>
                <a:latin typeface="StoneSansITCStd SemiBold" pitchFamily="50" charset="0"/>
              </a:rPr>
              <a:t>I become insured?</a:t>
            </a:r>
          </a:p>
        </p:txBody>
      </p:sp>
    </p:spTree>
    <p:extLst>
      <p:ext uri="{BB962C8B-B14F-4D97-AF65-F5344CB8AC3E}">
        <p14:creationId xmlns:p14="http://schemas.microsoft.com/office/powerpoint/2010/main" val="1083626967"/>
      </p:ext>
    </p:extLst>
  </p:cSld>
  <p:clrMapOvr>
    <a:masterClrMapping/>
  </p:clrMapOvr>
</p:sld>
</file>

<file path=ppt/theme/theme1.xml><?xml version="1.0" encoding="utf-8"?>
<a:theme xmlns:a="http://schemas.openxmlformats.org/drawingml/2006/main" name="Facet">
  <a:themeElements>
    <a:clrScheme name="ArcJC">
      <a:dk1>
        <a:sysClr val="windowText" lastClr="000000"/>
      </a:dk1>
      <a:lt1>
        <a:sysClr val="window" lastClr="FFFFFF"/>
      </a:lt1>
      <a:dk2>
        <a:srgbClr val="2C3C43"/>
      </a:dk2>
      <a:lt2>
        <a:srgbClr val="EBEBEB"/>
      </a:lt2>
      <a:accent1>
        <a:srgbClr val="44697D"/>
      </a:accent1>
      <a:accent2>
        <a:srgbClr val="EA7125"/>
      </a:accent2>
      <a:accent3>
        <a:srgbClr val="FFCB00"/>
      </a:accent3>
      <a:accent4>
        <a:srgbClr val="44697D"/>
      </a:accent4>
      <a:accent5>
        <a:srgbClr val="EA7125"/>
      </a:accent5>
      <a:accent6>
        <a:srgbClr val="FFCB00"/>
      </a:accent6>
      <a:hlink>
        <a:srgbClr val="0070C0"/>
      </a:hlink>
      <a:folHlink>
        <a:srgbClr val="EA7125"/>
      </a:folHlink>
    </a:clrScheme>
    <a:fontScheme name="ArcJC">
      <a:majorFont>
        <a:latin typeface="StoneSansITCStd SemiBold"/>
        <a:ea typeface=""/>
        <a:cs typeface=""/>
      </a:majorFont>
      <a:minorFont>
        <a:latin typeface="StoneSansITCStd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2229</Words>
  <Application>Microsoft Office PowerPoint</Application>
  <PresentationFormat>On-screen Show (4:3)</PresentationFormat>
  <Paragraphs>432</Paragraphs>
  <Slides>53</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Courier New</vt:lpstr>
      <vt:lpstr>StoneSansITCStd Medium</vt:lpstr>
      <vt:lpstr>StoneSansITCStd SemiBold</vt:lpstr>
      <vt:lpstr>Times New Roman</vt:lpstr>
      <vt:lpstr>Wingdings</vt:lpstr>
      <vt:lpstr>Wingdings 3</vt:lpstr>
      <vt:lpstr>Facet</vt:lpstr>
      <vt:lpstr>Accessing Insurance  &amp; Health Care</vt:lpstr>
      <vt:lpstr>Overview of Healthcare  &amp; Insurance</vt:lpstr>
      <vt:lpstr>PowerPoint Presentation</vt:lpstr>
      <vt:lpstr>Introduction to Insurance</vt:lpstr>
      <vt:lpstr>How insurance works </vt:lpstr>
      <vt:lpstr>Public &amp; Private Insurance </vt:lpstr>
      <vt:lpstr>Public &amp; Private Insurance</vt:lpstr>
      <vt:lpstr>Basic Insurance Terminology</vt:lpstr>
      <vt:lpstr>PowerPoint Presentation</vt:lpstr>
      <vt:lpstr>How to become insured </vt:lpstr>
      <vt:lpstr>PowerPoint Presentation</vt:lpstr>
      <vt:lpstr>What insurance do I have? </vt:lpstr>
      <vt:lpstr>Minimum Service Coverage (Essential Health Benefits) </vt:lpstr>
      <vt:lpstr>Private Insurance </vt:lpstr>
      <vt:lpstr>PowerPoint Presentation</vt:lpstr>
      <vt:lpstr>Public Insurance: Medicaid</vt:lpstr>
      <vt:lpstr>Public: Medicaid Funding</vt:lpstr>
      <vt:lpstr>Public: Medicaid</vt:lpstr>
      <vt:lpstr>Public Insurance: Medicaid</vt:lpstr>
      <vt:lpstr>Public Insurance: Medicaid</vt:lpstr>
      <vt:lpstr>Public Insurance: Medicaid</vt:lpstr>
      <vt:lpstr>Public Insurance: Medicaid</vt:lpstr>
      <vt:lpstr>Public Insurance: Medicaid</vt:lpstr>
      <vt:lpstr>How to qualify for Medicaid (or getting into the Medicaid House) </vt:lpstr>
      <vt:lpstr>Medicaid: Income Eligibility </vt:lpstr>
      <vt:lpstr>Medicaid: Income Eligibility </vt:lpstr>
      <vt:lpstr>Medicaid: SSI Eligibility</vt:lpstr>
      <vt:lpstr>Medicaid: Child Welfare Eligibility</vt:lpstr>
      <vt:lpstr>PowerPoint Presentation</vt:lpstr>
      <vt:lpstr>Medicaid:  HCBS Waivers (the garage)</vt:lpstr>
      <vt:lpstr>Medicaid: HCBS Waiver Eligibility</vt:lpstr>
      <vt:lpstr>Medicaid: HCBS Waivers</vt:lpstr>
      <vt:lpstr>Medicaid: HCBS Waivers </vt:lpstr>
      <vt:lpstr>Medicaid: Special Situations </vt:lpstr>
      <vt:lpstr>What Medicaid Covers</vt:lpstr>
      <vt:lpstr>Phew! We made it through Medicaid basics! Now back to understanding your coverage. </vt:lpstr>
      <vt:lpstr>Understanding Insurance Exclusions </vt:lpstr>
      <vt:lpstr>What is Medical Necessity? </vt:lpstr>
      <vt:lpstr>PowerPoint Presentation</vt:lpstr>
      <vt:lpstr>Using Your Insurance </vt:lpstr>
      <vt:lpstr>PowerPoint Presentation</vt:lpstr>
      <vt:lpstr>Examples of Getting Stuck </vt:lpstr>
      <vt:lpstr>First Steps for Unsticking Yourself</vt:lpstr>
      <vt:lpstr>Appealing Your Denial </vt:lpstr>
      <vt:lpstr>Appealing Your Denial </vt:lpstr>
      <vt:lpstr>Appealing Your Denial </vt:lpstr>
      <vt:lpstr>Appealing Your Denial </vt:lpstr>
      <vt:lpstr>PowerPoint Presentation</vt:lpstr>
      <vt:lpstr>What you need to do </vt:lpstr>
      <vt:lpstr>Record-keeping </vt:lpstr>
      <vt:lpstr>Filtering Information </vt:lpstr>
      <vt:lpstr>What does your family need? </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2018-10-25T15:56:52Z</dcterms:created>
  <dcterms:modified xsi:type="dcterms:W3CDTF">2018-10-25T15:57:23Z</dcterms:modified>
</cp:coreProperties>
</file>