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30" r:id="rId1"/>
  </p:sldMasterIdLst>
  <p:notesMasterIdLst>
    <p:notesMasterId r:id="rId26"/>
  </p:notesMasterIdLst>
  <p:handoutMasterIdLst>
    <p:handoutMasterId r:id="rId27"/>
  </p:handoutMasterIdLst>
  <p:sldIdLst>
    <p:sldId id="299" r:id="rId2"/>
    <p:sldId id="367" r:id="rId3"/>
    <p:sldId id="334" r:id="rId4"/>
    <p:sldId id="361" r:id="rId5"/>
    <p:sldId id="332" r:id="rId6"/>
    <p:sldId id="328" r:id="rId7"/>
    <p:sldId id="336" r:id="rId8"/>
    <p:sldId id="362" r:id="rId9"/>
    <p:sldId id="356" r:id="rId10"/>
    <p:sldId id="357" r:id="rId11"/>
    <p:sldId id="339" r:id="rId12"/>
    <p:sldId id="343" r:id="rId13"/>
    <p:sldId id="347" r:id="rId14"/>
    <p:sldId id="345" r:id="rId15"/>
    <p:sldId id="346" r:id="rId16"/>
    <p:sldId id="348" r:id="rId17"/>
    <p:sldId id="341" r:id="rId18"/>
    <p:sldId id="351" r:id="rId19"/>
    <p:sldId id="349" r:id="rId20"/>
    <p:sldId id="350" r:id="rId21"/>
    <p:sldId id="358" r:id="rId22"/>
    <p:sldId id="365" r:id="rId23"/>
    <p:sldId id="366" r:id="rId24"/>
    <p:sldId id="352"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sz="2400" b="1" kern="1200">
        <a:solidFill>
          <a:schemeClr val="tx1"/>
        </a:solidFill>
        <a:latin typeface="Verdana" charset="0"/>
        <a:ea typeface="ＭＳ Ｐゴシック" charset="-128"/>
        <a:cs typeface="+mn-cs"/>
      </a:defRPr>
    </a:lvl1pPr>
    <a:lvl2pPr marL="457200" algn="l" rtl="0" fontAlgn="base">
      <a:spcBef>
        <a:spcPct val="0"/>
      </a:spcBef>
      <a:spcAft>
        <a:spcPct val="0"/>
      </a:spcAft>
      <a:defRPr sz="2400" b="1" kern="1200">
        <a:solidFill>
          <a:schemeClr val="tx1"/>
        </a:solidFill>
        <a:latin typeface="Verdana" charset="0"/>
        <a:ea typeface="ＭＳ Ｐゴシック" charset="-128"/>
        <a:cs typeface="+mn-cs"/>
      </a:defRPr>
    </a:lvl2pPr>
    <a:lvl3pPr marL="914400" algn="l" rtl="0" fontAlgn="base">
      <a:spcBef>
        <a:spcPct val="0"/>
      </a:spcBef>
      <a:spcAft>
        <a:spcPct val="0"/>
      </a:spcAft>
      <a:defRPr sz="2400" b="1" kern="1200">
        <a:solidFill>
          <a:schemeClr val="tx1"/>
        </a:solidFill>
        <a:latin typeface="Verdana" charset="0"/>
        <a:ea typeface="ＭＳ Ｐゴシック" charset="-128"/>
        <a:cs typeface="+mn-cs"/>
      </a:defRPr>
    </a:lvl3pPr>
    <a:lvl4pPr marL="1371600" algn="l" rtl="0" fontAlgn="base">
      <a:spcBef>
        <a:spcPct val="0"/>
      </a:spcBef>
      <a:spcAft>
        <a:spcPct val="0"/>
      </a:spcAft>
      <a:defRPr sz="2400" b="1" kern="1200">
        <a:solidFill>
          <a:schemeClr val="tx1"/>
        </a:solidFill>
        <a:latin typeface="Verdana" charset="0"/>
        <a:ea typeface="ＭＳ Ｐゴシック" charset="-128"/>
        <a:cs typeface="+mn-cs"/>
      </a:defRPr>
    </a:lvl4pPr>
    <a:lvl5pPr marL="1828800" algn="l" rtl="0" fontAlgn="base">
      <a:spcBef>
        <a:spcPct val="0"/>
      </a:spcBef>
      <a:spcAft>
        <a:spcPct val="0"/>
      </a:spcAft>
      <a:defRPr sz="2400" b="1" kern="1200">
        <a:solidFill>
          <a:schemeClr val="tx1"/>
        </a:solidFill>
        <a:latin typeface="Verdana" charset="0"/>
        <a:ea typeface="ＭＳ Ｐゴシック" charset="-128"/>
        <a:cs typeface="+mn-cs"/>
      </a:defRPr>
    </a:lvl5pPr>
    <a:lvl6pPr marL="2286000" algn="l" defTabSz="914400" rtl="0" eaLnBrk="1" latinLnBrk="0" hangingPunct="1">
      <a:defRPr sz="2400" b="1" kern="1200">
        <a:solidFill>
          <a:schemeClr val="tx1"/>
        </a:solidFill>
        <a:latin typeface="Verdana" charset="0"/>
        <a:ea typeface="ＭＳ Ｐゴシック" charset="-128"/>
        <a:cs typeface="+mn-cs"/>
      </a:defRPr>
    </a:lvl6pPr>
    <a:lvl7pPr marL="2743200" algn="l" defTabSz="914400" rtl="0" eaLnBrk="1" latinLnBrk="0" hangingPunct="1">
      <a:defRPr sz="2400" b="1" kern="1200">
        <a:solidFill>
          <a:schemeClr val="tx1"/>
        </a:solidFill>
        <a:latin typeface="Verdana" charset="0"/>
        <a:ea typeface="ＭＳ Ｐゴシック" charset="-128"/>
        <a:cs typeface="+mn-cs"/>
      </a:defRPr>
    </a:lvl7pPr>
    <a:lvl8pPr marL="3200400" algn="l" defTabSz="914400" rtl="0" eaLnBrk="1" latinLnBrk="0" hangingPunct="1">
      <a:defRPr sz="2400" b="1" kern="1200">
        <a:solidFill>
          <a:schemeClr val="tx1"/>
        </a:solidFill>
        <a:latin typeface="Verdana" charset="0"/>
        <a:ea typeface="ＭＳ Ｐゴシック" charset="-128"/>
        <a:cs typeface="+mn-cs"/>
      </a:defRPr>
    </a:lvl8pPr>
    <a:lvl9pPr marL="3657600" algn="l" defTabSz="914400" rtl="0" eaLnBrk="1" latinLnBrk="0" hangingPunct="1">
      <a:defRPr sz="2400" b="1" kern="1200">
        <a:solidFill>
          <a:schemeClr val="tx1"/>
        </a:solidFill>
        <a:latin typeface="Verdan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FFFFCC"/>
    <a:srgbClr val="5B97D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varScale="1">
        <p:scale>
          <a:sx n="83" d="100"/>
          <a:sy n="83" d="100"/>
        </p:scale>
        <p:origin x="1450" y="72"/>
      </p:cViewPr>
      <p:guideLst>
        <p:guide orient="horz" pos="2160"/>
        <p:guide pos="2880"/>
      </p:guideLst>
    </p:cSldViewPr>
  </p:slideViewPr>
  <p:outlineViewPr>
    <p:cViewPr>
      <p:scale>
        <a:sx n="33" d="100"/>
        <a:sy n="33" d="100"/>
      </p:scale>
      <p:origin x="36" y="145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Verdana" pitchFamily="34" charset="0"/>
                <a:ea typeface="+mn-ea"/>
              </a:defRPr>
            </a:lvl1pPr>
          </a:lstStyle>
          <a:p>
            <a:pPr>
              <a:defRPr/>
            </a:pPr>
            <a:endParaRPr lang="en-US"/>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fld id="{93F8E47B-4841-4B70-8B7B-1E0D29D25E7C}" type="datetime1">
              <a:rPr lang="en-US"/>
              <a:pPr>
                <a:defRPr/>
              </a:pPr>
              <a:t>5/7/2019</a:t>
            </a:fld>
            <a:endParaRPr lang="en-US"/>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Verdana" pitchFamily="34" charset="0"/>
                <a:ea typeface="+mn-ea"/>
              </a:defRPr>
            </a:lvl1pPr>
          </a:lstStyle>
          <a:p>
            <a:pPr>
              <a:defRPr/>
            </a:pPr>
            <a:endParaRPr lang="en-US"/>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797324DC-1DFB-4342-B01A-8A8AE707CE97}" type="slidenum">
              <a:rPr lang="en-US"/>
              <a:pPr>
                <a:defRPr/>
              </a:pPr>
              <a:t>‹#›</a:t>
            </a:fld>
            <a:endParaRPr lang="en-US"/>
          </a:p>
        </p:txBody>
      </p:sp>
    </p:spTree>
    <p:extLst>
      <p:ext uri="{BB962C8B-B14F-4D97-AF65-F5344CB8AC3E}">
        <p14:creationId xmlns:p14="http://schemas.microsoft.com/office/powerpoint/2010/main" val="22253043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EE4D1884-7D97-44E3-B666-9A4443727E26}" type="slidenum">
              <a:rPr lang="en-US"/>
              <a:pPr>
                <a:defRPr/>
              </a:pPr>
              <a:t>‹#›</a:t>
            </a:fld>
            <a:endParaRPr lang="en-US"/>
          </a:p>
        </p:txBody>
      </p:sp>
    </p:spTree>
    <p:extLst>
      <p:ext uri="{BB962C8B-B14F-4D97-AF65-F5344CB8AC3E}">
        <p14:creationId xmlns:p14="http://schemas.microsoft.com/office/powerpoint/2010/main" val="154462735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This session is specifically designed to discuss topics of interest for youth with disabilities who are turning 18 and/or preparing for life after high school.  This session is designed so that youth and families will hear the agency, family and youth perspective on the topic presented.  Finally, the session will provide an overview of the topic discussed and then you will be given additional resources and contact information for you to get more specific information  on the topic presented.  </a:t>
            </a:r>
          </a:p>
          <a:p>
            <a:endParaRPr lang="en-US" dirty="0" smtClean="0"/>
          </a:p>
        </p:txBody>
      </p:sp>
      <p:sp>
        <p:nvSpPr>
          <p:cNvPr id="43012" name="Slide Number Placeholder 3"/>
          <p:cNvSpPr>
            <a:spLocks noGrp="1"/>
          </p:cNvSpPr>
          <p:nvPr>
            <p:ph type="sldNum" sz="quarter" idx="5"/>
          </p:nvPr>
        </p:nvSpPr>
        <p:spPr>
          <a:noFill/>
        </p:spPr>
        <p:txBody>
          <a:bodyPr/>
          <a:lstStyle/>
          <a:p>
            <a:fld id="{3C24157B-39F9-4330-8BEB-BA0EDF9B1537}" type="slidenum">
              <a:rPr lang="en-US" smtClean="0"/>
              <a:pPr/>
              <a:t>1</a:t>
            </a:fld>
            <a:endParaRPr lang="en-US" smtClean="0"/>
          </a:p>
        </p:txBody>
      </p:sp>
      <p:sp>
        <p:nvSpPr>
          <p:cNvPr id="43013" name="Footer Placeholder 4"/>
          <p:cNvSpPr>
            <a:spLocks noGrp="1"/>
          </p:cNvSpPr>
          <p:nvPr>
            <p:ph type="ftr" sz="quarter" idx="4"/>
          </p:nvPr>
        </p:nvSpPr>
        <p:spPr>
          <a:noFill/>
        </p:spPr>
        <p:txBody>
          <a:bodyPr/>
          <a:lstStyle/>
          <a:p>
            <a:endParaRPr lang="en-US" smtClean="0">
              <a:ea typeface="ＭＳ Ｐゴシック" charset="-128"/>
            </a:endParaRPr>
          </a:p>
        </p:txBody>
      </p:sp>
    </p:spTree>
    <p:extLst>
      <p:ext uri="{BB962C8B-B14F-4D97-AF65-F5344CB8AC3E}">
        <p14:creationId xmlns:p14="http://schemas.microsoft.com/office/powerpoint/2010/main" val="288749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This Single Entry Point Case Manager’s responsibilities are:</a:t>
            </a:r>
          </a:p>
          <a:p>
            <a:r>
              <a:rPr lang="en-US" smtClean="0"/>
              <a:t>1. Assess the individual’s long term care needs using the ULTC 100-02;</a:t>
            </a:r>
          </a:p>
          <a:p>
            <a:r>
              <a:rPr lang="en-US" smtClean="0"/>
              <a:t>2. Determine if individual meets the level of care needed for the waiver;</a:t>
            </a:r>
          </a:p>
          <a:p>
            <a:r>
              <a:rPr lang="en-US" smtClean="0"/>
              <a:t>3. Develop and implement the individuals care plan;</a:t>
            </a:r>
          </a:p>
          <a:p>
            <a:r>
              <a:rPr lang="en-US" smtClean="0"/>
              <a:t>4. Coordinate and monitor the delivery of services;</a:t>
            </a:r>
          </a:p>
          <a:p>
            <a:r>
              <a:rPr lang="en-US" smtClean="0"/>
              <a:t>5. Insure that services meet the needs of the individual;</a:t>
            </a:r>
          </a:p>
          <a:p>
            <a:r>
              <a:rPr lang="en-US" smtClean="0"/>
              <a:t>6. Conduct periodic reassessments of the individual; and</a:t>
            </a:r>
          </a:p>
          <a:p>
            <a:r>
              <a:rPr lang="en-US" smtClean="0"/>
              <a:t>7. Reassess the individual annually.</a:t>
            </a:r>
          </a:p>
          <a:p>
            <a:endParaRPr lang="en-US" smtClean="0"/>
          </a:p>
        </p:txBody>
      </p:sp>
      <p:sp>
        <p:nvSpPr>
          <p:cNvPr id="54276" name="Slide Number Placeholder 3"/>
          <p:cNvSpPr>
            <a:spLocks noGrp="1"/>
          </p:cNvSpPr>
          <p:nvPr>
            <p:ph type="sldNum" sz="quarter" idx="5"/>
          </p:nvPr>
        </p:nvSpPr>
        <p:spPr>
          <a:noFill/>
        </p:spPr>
        <p:txBody>
          <a:bodyPr/>
          <a:lstStyle/>
          <a:p>
            <a:fld id="{198DB798-80BE-4EC5-9364-F04C0C628B02}" type="slidenum">
              <a:rPr lang="en-US" smtClean="0"/>
              <a:pPr/>
              <a:t>13</a:t>
            </a:fld>
            <a:endParaRPr lang="en-US" smtClean="0"/>
          </a:p>
        </p:txBody>
      </p:sp>
    </p:spTree>
    <p:extLst>
      <p:ext uri="{BB962C8B-B14F-4D97-AF65-F5344CB8AC3E}">
        <p14:creationId xmlns:p14="http://schemas.microsoft.com/office/powerpoint/2010/main" val="376830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The HCBS SLS Medicaid benefits can include some of the following: home health services, adult day care, electronic monitoring, home modifications, personal care, dental care, assistive technology, counseling, therapeutic services, habilitation services, and homemaker services.</a:t>
            </a:r>
          </a:p>
        </p:txBody>
      </p:sp>
      <p:sp>
        <p:nvSpPr>
          <p:cNvPr id="55300" name="Slide Number Placeholder 3"/>
          <p:cNvSpPr>
            <a:spLocks noGrp="1"/>
          </p:cNvSpPr>
          <p:nvPr>
            <p:ph type="sldNum" sz="quarter" idx="5"/>
          </p:nvPr>
        </p:nvSpPr>
        <p:spPr>
          <a:noFill/>
        </p:spPr>
        <p:txBody>
          <a:bodyPr/>
          <a:lstStyle/>
          <a:p>
            <a:fld id="{44D44419-3401-48D1-98B4-4A89DB67AB57}" type="slidenum">
              <a:rPr lang="en-US" smtClean="0"/>
              <a:pPr/>
              <a:t>14</a:t>
            </a:fld>
            <a:endParaRPr lang="en-US" smtClean="0"/>
          </a:p>
        </p:txBody>
      </p:sp>
    </p:spTree>
    <p:extLst>
      <p:ext uri="{BB962C8B-B14F-4D97-AF65-F5344CB8AC3E}">
        <p14:creationId xmlns:p14="http://schemas.microsoft.com/office/powerpoint/2010/main" val="271303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The HCBS DD Medicaid benefits can include the following services: habilitation services and residential habilitation services.</a:t>
            </a:r>
          </a:p>
          <a:p>
            <a:endParaRPr lang="en-US" smtClean="0"/>
          </a:p>
        </p:txBody>
      </p:sp>
      <p:sp>
        <p:nvSpPr>
          <p:cNvPr id="56324" name="Slide Number Placeholder 3"/>
          <p:cNvSpPr>
            <a:spLocks noGrp="1"/>
          </p:cNvSpPr>
          <p:nvPr>
            <p:ph type="sldNum" sz="quarter" idx="5"/>
          </p:nvPr>
        </p:nvSpPr>
        <p:spPr>
          <a:noFill/>
        </p:spPr>
        <p:txBody>
          <a:bodyPr/>
          <a:lstStyle/>
          <a:p>
            <a:fld id="{69402E05-1734-4DAB-8506-68324B6FD9E2}" type="slidenum">
              <a:rPr lang="en-US" smtClean="0"/>
              <a:pPr/>
              <a:t>15</a:t>
            </a:fld>
            <a:endParaRPr lang="en-US" smtClean="0"/>
          </a:p>
        </p:txBody>
      </p:sp>
    </p:spTree>
    <p:extLst>
      <p:ext uri="{BB962C8B-B14F-4D97-AF65-F5344CB8AC3E}">
        <p14:creationId xmlns:p14="http://schemas.microsoft.com/office/powerpoint/2010/main" val="188327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57349" name="Slide Number Placeholder 4"/>
          <p:cNvSpPr>
            <a:spLocks noGrp="1"/>
          </p:cNvSpPr>
          <p:nvPr>
            <p:ph type="sldNum" sz="quarter" idx="5"/>
          </p:nvPr>
        </p:nvSpPr>
        <p:spPr>
          <a:noFill/>
        </p:spPr>
        <p:txBody>
          <a:bodyPr/>
          <a:lstStyle/>
          <a:p>
            <a:fld id="{7D7C36F6-9C54-4938-B322-EC9228056BC8}" type="slidenum">
              <a:rPr lang="en-US" smtClean="0"/>
              <a:pPr/>
              <a:t>16</a:t>
            </a:fld>
            <a:endParaRPr lang="en-US" smtClean="0"/>
          </a:p>
        </p:txBody>
      </p:sp>
    </p:spTree>
    <p:extLst>
      <p:ext uri="{BB962C8B-B14F-4D97-AF65-F5344CB8AC3E}">
        <p14:creationId xmlns:p14="http://schemas.microsoft.com/office/powerpoint/2010/main" val="186082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marL="0" lvl="1"/>
            <a:r>
              <a:rPr lang="en-US" smtClean="0"/>
              <a:t>Developmental Disability: IQ that is below 2 standard deviations from the mean.</a:t>
            </a:r>
          </a:p>
          <a:p>
            <a:pPr marL="0" lvl="1"/>
            <a:endParaRPr lang="en-US" smtClean="0"/>
          </a:p>
        </p:txBody>
      </p:sp>
      <p:sp>
        <p:nvSpPr>
          <p:cNvPr id="58372"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58373" name="Slide Number Placeholder 4"/>
          <p:cNvSpPr>
            <a:spLocks noGrp="1"/>
          </p:cNvSpPr>
          <p:nvPr>
            <p:ph type="sldNum" sz="quarter" idx="5"/>
          </p:nvPr>
        </p:nvSpPr>
        <p:spPr>
          <a:noFill/>
        </p:spPr>
        <p:txBody>
          <a:bodyPr/>
          <a:lstStyle/>
          <a:p>
            <a:fld id="{1FAE872C-7D68-4B09-9C4B-EB709FA232BC}" type="slidenum">
              <a:rPr lang="en-US" smtClean="0"/>
              <a:pPr/>
              <a:t>17</a:t>
            </a:fld>
            <a:endParaRPr lang="en-US" smtClean="0"/>
          </a:p>
        </p:txBody>
      </p:sp>
    </p:spTree>
    <p:extLst>
      <p:ext uri="{BB962C8B-B14F-4D97-AF65-F5344CB8AC3E}">
        <p14:creationId xmlns:p14="http://schemas.microsoft.com/office/powerpoint/2010/main" val="51214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t>Through the Self-Determination Initiative at DDRC, eligible individuals can complete a PATH plan.</a:t>
            </a:r>
          </a:p>
        </p:txBody>
      </p:sp>
      <p:sp>
        <p:nvSpPr>
          <p:cNvPr id="59396" name="Slide Number Placeholder 3"/>
          <p:cNvSpPr>
            <a:spLocks noGrp="1"/>
          </p:cNvSpPr>
          <p:nvPr>
            <p:ph type="sldNum" sz="quarter" idx="5"/>
          </p:nvPr>
        </p:nvSpPr>
        <p:spPr>
          <a:noFill/>
        </p:spPr>
        <p:txBody>
          <a:bodyPr/>
          <a:lstStyle/>
          <a:p>
            <a:fld id="{93D11619-6BA9-4DD5-BE36-A26120AF9CE1}" type="slidenum">
              <a:rPr lang="en-US" smtClean="0"/>
              <a:pPr/>
              <a:t>18</a:t>
            </a:fld>
            <a:endParaRPr lang="en-US" smtClean="0"/>
          </a:p>
        </p:txBody>
      </p:sp>
    </p:spTree>
    <p:extLst>
      <p:ext uri="{BB962C8B-B14F-4D97-AF65-F5344CB8AC3E}">
        <p14:creationId xmlns:p14="http://schemas.microsoft.com/office/powerpoint/2010/main" val="378295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60421" name="Slide Number Placeholder 4"/>
          <p:cNvSpPr>
            <a:spLocks noGrp="1"/>
          </p:cNvSpPr>
          <p:nvPr>
            <p:ph type="sldNum" sz="quarter" idx="5"/>
          </p:nvPr>
        </p:nvSpPr>
        <p:spPr>
          <a:noFill/>
        </p:spPr>
        <p:txBody>
          <a:bodyPr/>
          <a:lstStyle/>
          <a:p>
            <a:fld id="{89E79389-B0F0-4E54-8657-26639A5944AF}" type="slidenum">
              <a:rPr lang="en-US" smtClean="0"/>
              <a:pPr/>
              <a:t>19</a:t>
            </a:fld>
            <a:endParaRPr lang="en-US" smtClean="0"/>
          </a:p>
        </p:txBody>
      </p:sp>
    </p:spTree>
    <p:extLst>
      <p:ext uri="{BB962C8B-B14F-4D97-AF65-F5344CB8AC3E}">
        <p14:creationId xmlns:p14="http://schemas.microsoft.com/office/powerpoint/2010/main" val="60325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0" lvl="1"/>
            <a:r>
              <a:rPr lang="en-US" smtClean="0"/>
              <a:t>Developmental Disability: IQ that is below 2 standard deviations from the mean.</a:t>
            </a:r>
          </a:p>
          <a:p>
            <a:pPr marL="0" lvl="1"/>
            <a:endParaRPr lang="en-US" smtClean="0"/>
          </a:p>
        </p:txBody>
      </p:sp>
      <p:sp>
        <p:nvSpPr>
          <p:cNvPr id="61444"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61445" name="Slide Number Placeholder 4"/>
          <p:cNvSpPr>
            <a:spLocks noGrp="1"/>
          </p:cNvSpPr>
          <p:nvPr>
            <p:ph type="sldNum" sz="quarter" idx="5"/>
          </p:nvPr>
        </p:nvSpPr>
        <p:spPr>
          <a:noFill/>
        </p:spPr>
        <p:txBody>
          <a:bodyPr/>
          <a:lstStyle/>
          <a:p>
            <a:fld id="{2ED3684B-258B-492A-8E64-AEA3F0FBB9D2}" type="slidenum">
              <a:rPr lang="en-US" smtClean="0"/>
              <a:pPr/>
              <a:t>20</a:t>
            </a:fld>
            <a:endParaRPr lang="en-US" smtClean="0"/>
          </a:p>
        </p:txBody>
      </p:sp>
    </p:spTree>
    <p:extLst>
      <p:ext uri="{BB962C8B-B14F-4D97-AF65-F5344CB8AC3E}">
        <p14:creationId xmlns:p14="http://schemas.microsoft.com/office/powerpoint/2010/main" val="2463123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marL="0" lvl="1"/>
            <a:r>
              <a:rPr lang="en-US" smtClean="0"/>
              <a:t>Stephanie</a:t>
            </a:r>
            <a:endParaRPr lang="en-US" sz="2800" smtClean="0"/>
          </a:p>
        </p:txBody>
      </p:sp>
      <p:sp>
        <p:nvSpPr>
          <p:cNvPr id="62468"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62469" name="Slide Number Placeholder 4"/>
          <p:cNvSpPr>
            <a:spLocks noGrp="1"/>
          </p:cNvSpPr>
          <p:nvPr>
            <p:ph type="sldNum" sz="quarter" idx="5"/>
          </p:nvPr>
        </p:nvSpPr>
        <p:spPr>
          <a:noFill/>
        </p:spPr>
        <p:txBody>
          <a:bodyPr/>
          <a:lstStyle/>
          <a:p>
            <a:fld id="{49D9C7D2-321E-4AF2-A7A5-B96D90D7410F}" type="slidenum">
              <a:rPr lang="en-US" smtClean="0"/>
              <a:pPr/>
              <a:t>21</a:t>
            </a:fld>
            <a:endParaRPr lang="en-US" smtClean="0"/>
          </a:p>
        </p:txBody>
      </p:sp>
    </p:spTree>
    <p:extLst>
      <p:ext uri="{BB962C8B-B14F-4D97-AF65-F5344CB8AC3E}">
        <p14:creationId xmlns:p14="http://schemas.microsoft.com/office/powerpoint/2010/main" val="3749153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63493" name="Slide Number Placeholder 4"/>
          <p:cNvSpPr>
            <a:spLocks noGrp="1"/>
          </p:cNvSpPr>
          <p:nvPr>
            <p:ph type="sldNum" sz="quarter" idx="5"/>
          </p:nvPr>
        </p:nvSpPr>
        <p:spPr>
          <a:noFill/>
        </p:spPr>
        <p:txBody>
          <a:bodyPr/>
          <a:lstStyle/>
          <a:p>
            <a:fld id="{594A87AE-6E75-4123-B002-015D42187D83}" type="slidenum">
              <a:rPr lang="en-US" smtClean="0"/>
              <a:pPr/>
              <a:t>24</a:t>
            </a:fld>
            <a:endParaRPr lang="en-US" smtClean="0"/>
          </a:p>
        </p:txBody>
      </p:sp>
    </p:spTree>
    <p:extLst>
      <p:ext uri="{BB962C8B-B14F-4D97-AF65-F5344CB8AC3E}">
        <p14:creationId xmlns:p14="http://schemas.microsoft.com/office/powerpoint/2010/main" val="422233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t>WORKSHEET—mention that we will have a panel at the end about these areas...</a:t>
            </a:r>
          </a:p>
          <a:p>
            <a:endParaRPr lang="en-US" dirty="0" smtClean="0"/>
          </a:p>
        </p:txBody>
      </p:sp>
      <p:sp>
        <p:nvSpPr>
          <p:cNvPr id="45060"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45061" name="Slide Number Placeholder 4"/>
          <p:cNvSpPr>
            <a:spLocks noGrp="1"/>
          </p:cNvSpPr>
          <p:nvPr>
            <p:ph type="sldNum" sz="quarter" idx="5"/>
          </p:nvPr>
        </p:nvSpPr>
        <p:spPr>
          <a:noFill/>
        </p:spPr>
        <p:txBody>
          <a:bodyPr/>
          <a:lstStyle/>
          <a:p>
            <a:fld id="{4C0646A7-5B34-4ADE-8524-75D9C7E1CBA2}" type="slidenum">
              <a:rPr lang="en-US" smtClean="0"/>
              <a:pPr/>
              <a:t>3</a:t>
            </a:fld>
            <a:endParaRPr lang="en-US" smtClean="0"/>
          </a:p>
        </p:txBody>
      </p:sp>
    </p:spTree>
    <p:extLst>
      <p:ext uri="{BB962C8B-B14F-4D97-AF65-F5344CB8AC3E}">
        <p14:creationId xmlns:p14="http://schemas.microsoft.com/office/powerpoint/2010/main" val="348992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t>Discussion about the expectation throughout childhood/things flow and services are </a:t>
            </a:r>
          </a:p>
          <a:p>
            <a:endParaRPr lang="en-US" smtClean="0"/>
          </a:p>
          <a:p>
            <a:r>
              <a:rPr lang="en-US" smtClean="0"/>
              <a:t>Example: guardianship requirement that you submit yearly report</a:t>
            </a:r>
          </a:p>
          <a:p>
            <a:endParaRPr lang="en-US" smtClean="0"/>
          </a:p>
        </p:txBody>
      </p:sp>
      <p:sp>
        <p:nvSpPr>
          <p:cNvPr id="46084"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46085" name="Slide Number Placeholder 4"/>
          <p:cNvSpPr>
            <a:spLocks noGrp="1"/>
          </p:cNvSpPr>
          <p:nvPr>
            <p:ph type="sldNum" sz="quarter" idx="5"/>
          </p:nvPr>
        </p:nvSpPr>
        <p:spPr>
          <a:noFill/>
        </p:spPr>
        <p:txBody>
          <a:bodyPr/>
          <a:lstStyle/>
          <a:p>
            <a:fld id="{7ABD1EFD-B80A-400A-B569-8D8FC56B8648}" type="slidenum">
              <a:rPr lang="en-US" smtClean="0"/>
              <a:pPr/>
              <a:t>5</a:t>
            </a:fld>
            <a:endParaRPr lang="en-US" smtClean="0"/>
          </a:p>
        </p:txBody>
      </p:sp>
    </p:spTree>
    <p:extLst>
      <p:ext uri="{BB962C8B-B14F-4D97-AF65-F5344CB8AC3E}">
        <p14:creationId xmlns:p14="http://schemas.microsoft.com/office/powerpoint/2010/main" val="170428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a:p>
            <a:r>
              <a:rPr lang="en-US" smtClean="0"/>
              <a:t>Guardianship—DDRC/Arc training</a:t>
            </a:r>
          </a:p>
          <a:p>
            <a:r>
              <a:rPr lang="en-US" smtClean="0"/>
              <a:t> </a:t>
            </a:r>
          </a:p>
          <a:p>
            <a:r>
              <a:rPr lang="en-US" smtClean="0"/>
              <a:t>SSI--.ppt from PIPP training is available as a webinar, directions are in your file folder</a:t>
            </a:r>
          </a:p>
          <a:p>
            <a:endParaRPr lang="en-US" smtClean="0"/>
          </a:p>
        </p:txBody>
      </p:sp>
      <p:sp>
        <p:nvSpPr>
          <p:cNvPr id="47108"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47109" name="Slide Number Placeholder 4"/>
          <p:cNvSpPr>
            <a:spLocks noGrp="1"/>
          </p:cNvSpPr>
          <p:nvPr>
            <p:ph type="sldNum" sz="quarter" idx="5"/>
          </p:nvPr>
        </p:nvSpPr>
        <p:spPr>
          <a:noFill/>
        </p:spPr>
        <p:txBody>
          <a:bodyPr/>
          <a:lstStyle/>
          <a:p>
            <a:fld id="{932CF01B-5D36-448A-8290-258D23671B5C}" type="slidenum">
              <a:rPr lang="en-US" smtClean="0"/>
              <a:pPr/>
              <a:t>6</a:t>
            </a:fld>
            <a:endParaRPr lang="en-US" smtClean="0"/>
          </a:p>
        </p:txBody>
      </p:sp>
    </p:spTree>
    <p:extLst>
      <p:ext uri="{BB962C8B-B14F-4D97-AF65-F5344CB8AC3E}">
        <p14:creationId xmlns:p14="http://schemas.microsoft.com/office/powerpoint/2010/main" val="179099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marL="0" lvl="1"/>
            <a:r>
              <a:rPr lang="en-US" dirty="0" smtClean="0"/>
              <a:t>adulthood and young adults’ responsibilities!! </a:t>
            </a:r>
            <a:endParaRPr lang="en-US" sz="2400" dirty="0" smtClean="0"/>
          </a:p>
        </p:txBody>
      </p:sp>
      <p:sp>
        <p:nvSpPr>
          <p:cNvPr id="48132"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48133" name="Slide Number Placeholder 4"/>
          <p:cNvSpPr>
            <a:spLocks noGrp="1"/>
          </p:cNvSpPr>
          <p:nvPr>
            <p:ph type="sldNum" sz="quarter" idx="5"/>
          </p:nvPr>
        </p:nvSpPr>
        <p:spPr>
          <a:noFill/>
        </p:spPr>
        <p:txBody>
          <a:bodyPr/>
          <a:lstStyle/>
          <a:p>
            <a:fld id="{B5196736-FA55-499F-B616-02B454FF1141}" type="slidenum">
              <a:rPr lang="en-US" smtClean="0"/>
              <a:pPr/>
              <a:t>7</a:t>
            </a:fld>
            <a:endParaRPr lang="en-US" smtClean="0"/>
          </a:p>
        </p:txBody>
      </p:sp>
    </p:spTree>
    <p:extLst>
      <p:ext uri="{BB962C8B-B14F-4D97-AF65-F5344CB8AC3E}">
        <p14:creationId xmlns:p14="http://schemas.microsoft.com/office/powerpoint/2010/main" val="185780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marL="0" lvl="1"/>
            <a:r>
              <a:rPr lang="en-US" dirty="0" smtClean="0"/>
              <a:t>WHOLE OTHER TRAINING—consider all of the options</a:t>
            </a:r>
          </a:p>
          <a:p>
            <a:pPr marL="0" lvl="1"/>
            <a:endParaRPr lang="en-US" sz="2400" dirty="0" smtClean="0"/>
          </a:p>
        </p:txBody>
      </p:sp>
      <p:sp>
        <p:nvSpPr>
          <p:cNvPr id="49156"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49157" name="Slide Number Placeholder 4"/>
          <p:cNvSpPr>
            <a:spLocks noGrp="1"/>
          </p:cNvSpPr>
          <p:nvPr>
            <p:ph type="sldNum" sz="quarter" idx="5"/>
          </p:nvPr>
        </p:nvSpPr>
        <p:spPr>
          <a:noFill/>
        </p:spPr>
        <p:txBody>
          <a:bodyPr/>
          <a:lstStyle/>
          <a:p>
            <a:fld id="{5283129D-F5C0-4FD7-ABE0-EF145477A69A}" type="slidenum">
              <a:rPr lang="en-US" smtClean="0"/>
              <a:pPr/>
              <a:t>9</a:t>
            </a:fld>
            <a:endParaRPr lang="en-US" smtClean="0"/>
          </a:p>
        </p:txBody>
      </p:sp>
    </p:spTree>
    <p:extLst>
      <p:ext uri="{BB962C8B-B14F-4D97-AF65-F5344CB8AC3E}">
        <p14:creationId xmlns:p14="http://schemas.microsoft.com/office/powerpoint/2010/main" val="245495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50181" name="Slide Number Placeholder 4"/>
          <p:cNvSpPr>
            <a:spLocks noGrp="1"/>
          </p:cNvSpPr>
          <p:nvPr>
            <p:ph type="sldNum" sz="quarter" idx="5"/>
          </p:nvPr>
        </p:nvSpPr>
        <p:spPr>
          <a:noFill/>
        </p:spPr>
        <p:txBody>
          <a:bodyPr/>
          <a:lstStyle/>
          <a:p>
            <a:fld id="{E53DBF9D-4D0D-480E-B737-C3FEBC119EAE}" type="slidenum">
              <a:rPr lang="en-US" smtClean="0"/>
              <a:pPr/>
              <a:t>10</a:t>
            </a:fld>
            <a:endParaRPr lang="en-US" smtClean="0"/>
          </a:p>
        </p:txBody>
      </p:sp>
    </p:spTree>
    <p:extLst>
      <p:ext uri="{BB962C8B-B14F-4D97-AF65-F5344CB8AC3E}">
        <p14:creationId xmlns:p14="http://schemas.microsoft.com/office/powerpoint/2010/main" val="184010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lvl="1"/>
            <a:r>
              <a:rPr lang="en-US" smtClean="0"/>
              <a:t>Developmental Disability: IQ that is below 2 standard deviations from the mean</a:t>
            </a:r>
          </a:p>
          <a:p>
            <a:pPr marL="0" lvl="1"/>
            <a:endParaRPr lang="en-US" smtClean="0"/>
          </a:p>
        </p:txBody>
      </p:sp>
      <p:sp>
        <p:nvSpPr>
          <p:cNvPr id="52228"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52229" name="Slide Number Placeholder 4"/>
          <p:cNvSpPr>
            <a:spLocks noGrp="1"/>
          </p:cNvSpPr>
          <p:nvPr>
            <p:ph type="sldNum" sz="quarter" idx="5"/>
          </p:nvPr>
        </p:nvSpPr>
        <p:spPr>
          <a:noFill/>
        </p:spPr>
        <p:txBody>
          <a:bodyPr/>
          <a:lstStyle/>
          <a:p>
            <a:fld id="{15ABBB90-A7E3-4DA4-8936-9E7FCAD42D48}" type="slidenum">
              <a:rPr lang="en-US" smtClean="0"/>
              <a:pPr/>
              <a:t>11</a:t>
            </a:fld>
            <a:endParaRPr lang="en-US" smtClean="0"/>
          </a:p>
        </p:txBody>
      </p:sp>
    </p:spTree>
    <p:extLst>
      <p:ext uri="{BB962C8B-B14F-4D97-AF65-F5344CB8AC3E}">
        <p14:creationId xmlns:p14="http://schemas.microsoft.com/office/powerpoint/2010/main" val="265267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marL="0" lvl="1"/>
            <a:r>
              <a:rPr lang="en-US" smtClean="0"/>
              <a:t>Developmental Disability: IQ that is below 2 standard deviations from the mean.</a:t>
            </a:r>
          </a:p>
          <a:p>
            <a:pPr marL="0" lvl="1"/>
            <a:endParaRPr lang="en-US" smtClean="0"/>
          </a:p>
        </p:txBody>
      </p:sp>
      <p:sp>
        <p:nvSpPr>
          <p:cNvPr id="53252" name="Footer Placeholder 3"/>
          <p:cNvSpPr>
            <a:spLocks noGrp="1"/>
          </p:cNvSpPr>
          <p:nvPr>
            <p:ph type="ftr" sz="quarter" idx="4"/>
          </p:nvPr>
        </p:nvSpPr>
        <p:spPr>
          <a:noFill/>
        </p:spPr>
        <p:txBody>
          <a:bodyPr/>
          <a:lstStyle/>
          <a:p>
            <a:endParaRPr lang="en-US" smtClean="0">
              <a:ea typeface="ＭＳ Ｐゴシック" charset="-128"/>
            </a:endParaRPr>
          </a:p>
        </p:txBody>
      </p:sp>
      <p:sp>
        <p:nvSpPr>
          <p:cNvPr id="53253" name="Slide Number Placeholder 4"/>
          <p:cNvSpPr>
            <a:spLocks noGrp="1"/>
          </p:cNvSpPr>
          <p:nvPr>
            <p:ph type="sldNum" sz="quarter" idx="5"/>
          </p:nvPr>
        </p:nvSpPr>
        <p:spPr>
          <a:noFill/>
        </p:spPr>
        <p:txBody>
          <a:bodyPr/>
          <a:lstStyle/>
          <a:p>
            <a:fld id="{805D9EF1-DE29-4867-A2CF-50A58990C0B1}" type="slidenum">
              <a:rPr lang="en-US" smtClean="0"/>
              <a:pPr/>
              <a:t>12</a:t>
            </a:fld>
            <a:endParaRPr lang="en-US" smtClean="0"/>
          </a:p>
        </p:txBody>
      </p:sp>
    </p:spTree>
    <p:extLst>
      <p:ext uri="{BB962C8B-B14F-4D97-AF65-F5344CB8AC3E}">
        <p14:creationId xmlns:p14="http://schemas.microsoft.com/office/powerpoint/2010/main" val="35697476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latin typeface="Verdana" pitchFamily="34" charset="0"/>
                <a:ea typeface="+mn-ea"/>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2" descr="YouthWorks"/>
          <p:cNvPicPr>
            <a:picLocks noChangeAspect="1" noChangeArrowheads="1"/>
          </p:cNvPicPr>
          <p:nvPr userDrawn="1"/>
        </p:nvPicPr>
        <p:blipFill>
          <a:blip r:embed="rId3" cstate="print"/>
          <a:srcRect/>
          <a:stretch>
            <a:fillRect/>
          </a:stretch>
        </p:blipFill>
        <p:spPr bwMode="auto">
          <a:xfrm>
            <a:off x="0" y="6107113"/>
            <a:ext cx="2438400" cy="674687"/>
          </a:xfrm>
          <a:prstGeom prst="rect">
            <a:avLst/>
          </a:prstGeom>
          <a:noFill/>
          <a:ln w="9525">
            <a:noFill/>
            <a:miter lim="800000"/>
            <a:headEnd/>
            <a:tailEnd/>
          </a:ln>
        </p:spPr>
      </p:pic>
      <p:pic>
        <p:nvPicPr>
          <p:cNvPr id="12" name="Picture 23" descr="tifbluesmall"/>
          <p:cNvPicPr>
            <a:picLocks noChangeAspect="1" noChangeArrowheads="1"/>
          </p:cNvPicPr>
          <p:nvPr userDrawn="1"/>
        </p:nvPicPr>
        <p:blipFill>
          <a:blip r:embed="rId4" cstate="print"/>
          <a:srcRect/>
          <a:stretch>
            <a:fillRect/>
          </a:stretch>
        </p:blipFill>
        <p:spPr bwMode="auto">
          <a:xfrm>
            <a:off x="2667000" y="5715000"/>
            <a:ext cx="762000" cy="609600"/>
          </a:xfrm>
          <a:prstGeom prst="rect">
            <a:avLst/>
          </a:prstGeom>
          <a:noFill/>
          <a:ln w="9525">
            <a:noFill/>
            <a:miter lim="800000"/>
            <a:headEnd/>
            <a:tailEnd/>
          </a:ln>
        </p:spPr>
      </p:pic>
      <p:pic>
        <p:nvPicPr>
          <p:cNvPr id="13" name="Picture 24" descr="JeffcoLogo"/>
          <p:cNvPicPr>
            <a:picLocks noChangeAspect="1" noChangeArrowheads="1"/>
          </p:cNvPicPr>
          <p:nvPr userDrawn="1"/>
        </p:nvPicPr>
        <p:blipFill>
          <a:blip r:embed="rId5" cstate="print"/>
          <a:srcRect/>
          <a:stretch>
            <a:fillRect/>
          </a:stretch>
        </p:blipFill>
        <p:spPr bwMode="auto">
          <a:xfrm>
            <a:off x="3505200" y="6172200"/>
            <a:ext cx="1295400" cy="609600"/>
          </a:xfrm>
          <a:prstGeom prst="rect">
            <a:avLst/>
          </a:prstGeom>
          <a:noFill/>
          <a:ln w="9525">
            <a:noFill/>
            <a:miter lim="800000"/>
            <a:headEnd/>
            <a:tailEnd/>
          </a:ln>
        </p:spPr>
      </p:pic>
      <p:pic>
        <p:nvPicPr>
          <p:cNvPr id="14" name="Picture 25" descr="Proof3_New WIN Logo"/>
          <p:cNvPicPr>
            <a:picLocks noChangeAspect="1" noChangeArrowheads="1"/>
          </p:cNvPicPr>
          <p:nvPr userDrawn="1"/>
        </p:nvPicPr>
        <p:blipFill>
          <a:blip r:embed="rId6" cstate="print"/>
          <a:srcRect/>
          <a:stretch>
            <a:fillRect/>
          </a:stretch>
        </p:blipFill>
        <p:spPr bwMode="auto">
          <a:xfrm>
            <a:off x="6781800" y="5562600"/>
            <a:ext cx="1219200" cy="666750"/>
          </a:xfrm>
          <a:prstGeom prst="rect">
            <a:avLst/>
          </a:prstGeom>
          <a:noFill/>
          <a:ln w="9525">
            <a:noFill/>
            <a:miter lim="800000"/>
            <a:headEnd/>
            <a:tailEnd/>
          </a:ln>
        </p:spPr>
      </p:pic>
      <p:pic>
        <p:nvPicPr>
          <p:cNvPr id="15" name="top4_r1_c1" descr="DDRC Home Page"/>
          <p:cNvPicPr>
            <a:picLocks noChangeAspect="1" noChangeArrowheads="1"/>
          </p:cNvPicPr>
          <p:nvPr userDrawn="1"/>
        </p:nvPicPr>
        <p:blipFill>
          <a:blip r:embed="rId7" cstate="print"/>
          <a:srcRect/>
          <a:stretch>
            <a:fillRect/>
          </a:stretch>
        </p:blipFill>
        <p:spPr bwMode="auto">
          <a:xfrm>
            <a:off x="5791200" y="6091238"/>
            <a:ext cx="1295400" cy="690562"/>
          </a:xfrm>
          <a:prstGeom prst="rect">
            <a:avLst/>
          </a:prstGeom>
          <a:noFill/>
          <a:ln w="9525">
            <a:noFill/>
            <a:miter lim="800000"/>
            <a:headEnd/>
            <a:tailEnd/>
          </a:ln>
        </p:spPr>
      </p:pic>
      <p:pic>
        <p:nvPicPr>
          <p:cNvPr id="16" name="Picture 27"/>
          <p:cNvPicPr>
            <a:picLocks noChangeAspect="1" noChangeArrowheads="1"/>
          </p:cNvPicPr>
          <p:nvPr userDrawn="1"/>
        </p:nvPicPr>
        <p:blipFill>
          <a:blip r:embed="rId8" cstate="print"/>
          <a:srcRect/>
          <a:stretch>
            <a:fillRect/>
          </a:stretch>
        </p:blipFill>
        <p:spPr bwMode="auto">
          <a:xfrm>
            <a:off x="4648200" y="5715000"/>
            <a:ext cx="1295400" cy="358775"/>
          </a:xfrm>
          <a:prstGeom prst="rect">
            <a:avLst/>
          </a:prstGeom>
          <a:noFill/>
          <a:ln w="9525">
            <a:noFill/>
            <a:miter lim="800000"/>
            <a:headEnd/>
            <a:tailEnd/>
          </a:ln>
        </p:spPr>
      </p:pic>
      <p:pic>
        <p:nvPicPr>
          <p:cNvPr id="18" name="Picture 28"/>
          <p:cNvPicPr>
            <a:picLocks noChangeAspect="1" noChangeArrowheads="1"/>
          </p:cNvPicPr>
          <p:nvPr userDrawn="1"/>
        </p:nvPicPr>
        <p:blipFill>
          <a:blip r:embed="rId9" cstate="print"/>
          <a:srcRect/>
          <a:stretch>
            <a:fillRect/>
          </a:stretch>
        </p:blipFill>
        <p:spPr bwMode="auto">
          <a:xfrm>
            <a:off x="7924800" y="6019800"/>
            <a:ext cx="685800" cy="649288"/>
          </a:xfrm>
          <a:prstGeom prst="rect">
            <a:avLst/>
          </a:prstGeom>
          <a:noFill/>
          <a:ln w="9525">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9"/>
          <p:cNvSpPr>
            <a:spLocks noGrp="1"/>
          </p:cNvSpPr>
          <p:nvPr>
            <p:ph type="dt" sz="half" idx="10"/>
          </p:nvPr>
        </p:nvSpPr>
        <p:spPr/>
        <p:txBody>
          <a:bodyPr wrap="square" lIns="91440" tIns="45720" rIns="91440" bIns="45720" numCol="1" anchorCtr="0" compatLnSpc="1">
            <a:prstTxWarp prst="textNoShape">
              <a:avLst/>
            </a:prstTxWarp>
          </a:bodyPr>
          <a:lstStyle>
            <a:lvl1pPr>
              <a:defRPr>
                <a:solidFill>
                  <a:srgbClr val="FFFFFF"/>
                </a:solidFill>
                <a:latin typeface="Verdana" charset="0"/>
                <a:ea typeface="ＭＳ Ｐゴシック" charset="-128"/>
              </a:defRPr>
            </a:lvl1pPr>
          </a:lstStyle>
          <a:p>
            <a:pPr>
              <a:defRPr/>
            </a:pPr>
            <a:fld id="{C2F23026-4AF3-4941-A38B-089A2E869DD0}" type="datetime1">
              <a:rPr lang="en-US"/>
              <a:pPr>
                <a:defRPr/>
              </a:pPr>
              <a:t>5/7/2019</a:t>
            </a:fld>
            <a:endParaRPr lang="en-US"/>
          </a:p>
        </p:txBody>
      </p:sp>
      <p:sp>
        <p:nvSpPr>
          <p:cNvPr id="20"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21" name="Slide Number Placeholder 26"/>
          <p:cNvSpPr>
            <a:spLocks noGrp="1"/>
          </p:cNvSpPr>
          <p:nvPr>
            <p:ph type="sldNum" sz="quarter" idx="12"/>
          </p:nvPr>
        </p:nvSpPr>
        <p:spPr/>
        <p:txBody>
          <a:bodyPr/>
          <a:lstStyle>
            <a:lvl1pPr>
              <a:defRPr>
                <a:solidFill>
                  <a:srgbClr val="FFFFFF"/>
                </a:solidFill>
              </a:defRPr>
            </a:lvl1pPr>
          </a:lstStyle>
          <a:p>
            <a:pPr>
              <a:defRPr/>
            </a:pPr>
            <a:fld id="{4E2865A0-7526-47B9-A01C-78DF7C97EA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9C91CF-2EC6-41E4-8A8D-44F6010AFB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D351686-E9B5-49A8-9B22-DD52EEF78B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316E7B-523B-4F85-A24B-DA84B63BA7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sz="1800">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sz="1800">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wrap="square" lIns="91440" tIns="45720" rIns="91440" bIns="45720" numCol="1" anchorCtr="0" compatLnSpc="1">
            <a:prstTxWarp prst="textNoShape">
              <a:avLst/>
            </a:prstTxWarp>
          </a:bodyPr>
          <a:lstStyle>
            <a:lvl1pPr>
              <a:defRPr>
                <a:latin typeface="Verdana" charset="0"/>
                <a:ea typeface="ＭＳ Ｐゴシック" charset="-128"/>
              </a:defRPr>
            </a:lvl1pPr>
          </a:lstStyle>
          <a:p>
            <a:pPr>
              <a:defRPr/>
            </a:pPr>
            <a:fld id="{F78E4544-7320-4818-B642-F36E34414B3E}" type="datetime1">
              <a:rPr lang="en-US"/>
              <a:pPr>
                <a:defRPr/>
              </a:pPr>
              <a:t>5/7/2019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F539944-6DEE-425B-A013-F1E005D1D93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B19B74D-22F9-4A16-B3C0-E71635DAE5E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25ABF8D-A0FC-4511-9D87-9B0913FEC88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3D52518-B986-42E1-9336-10427F55BD0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0C3C477-D7AA-4E4C-BB8A-C3CB693E0A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86DE99-E95C-4B00-9F93-1FB8493E7FF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latin typeface="Verdana" pitchFamily="34" charset="0"/>
              <a:ea typeface="+mn-ea"/>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sz="1800">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sz="1800">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95DC751F-C38D-4B80-84B2-9A1027D502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0" hangingPunct="0">
              <a:defRPr/>
            </a:pPr>
            <a:endParaRPr lang="en-US" sz="1800">
              <a:latin typeface="Verdana" pitchFamily="34" charset="0"/>
              <a:ea typeface="+mn-ea"/>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Verdana" pitchFamily="34" charset="0"/>
                <a:ea typeface="+mn-ea"/>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Verdana" pitchFamily="34" charset="0"/>
                <a:ea typeface="+mn-ea"/>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b="0"/>
            </a:lvl1pPr>
          </a:lstStyle>
          <a:p>
            <a:pPr>
              <a:defRPr/>
            </a:pPr>
            <a:fld id="{F4A8D0FB-7093-4ADA-B474-255003F2EE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7" r:id="rId1"/>
    <p:sldLayoutId id="2147484503" r:id="rId2"/>
    <p:sldLayoutId id="2147484508" r:id="rId3"/>
    <p:sldLayoutId id="2147484509" r:id="rId4"/>
    <p:sldLayoutId id="2147484510" r:id="rId5"/>
    <p:sldLayoutId id="2147484511" r:id="rId6"/>
    <p:sldLayoutId id="2147484504" r:id="rId7"/>
    <p:sldLayoutId id="2147484512" r:id="rId8"/>
    <p:sldLayoutId id="2147484513" r:id="rId9"/>
    <p:sldLayoutId id="2147484505" r:id="rId10"/>
    <p:sldLayoutId id="2147484506"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128"/>
          <a:cs typeface="+mj-cs"/>
        </a:defRPr>
      </a:lvl1pPr>
      <a:lvl2pPr algn="l" rtl="0" eaLnBrk="0" fontAlgn="base" hangingPunct="0">
        <a:spcBef>
          <a:spcPct val="0"/>
        </a:spcBef>
        <a:spcAft>
          <a:spcPct val="0"/>
        </a:spcAft>
        <a:defRPr sz="4100" b="1">
          <a:solidFill>
            <a:schemeClr val="tx2"/>
          </a:solidFill>
          <a:latin typeface="Lucida Sans Unicode" charset="0"/>
          <a:ea typeface="ＭＳ Ｐゴシック" charset="-128"/>
        </a:defRPr>
      </a:lvl2pPr>
      <a:lvl3pPr algn="l" rtl="0" eaLnBrk="0" fontAlgn="base" hangingPunct="0">
        <a:spcBef>
          <a:spcPct val="0"/>
        </a:spcBef>
        <a:spcAft>
          <a:spcPct val="0"/>
        </a:spcAft>
        <a:defRPr sz="4100" b="1">
          <a:solidFill>
            <a:schemeClr val="tx2"/>
          </a:solidFill>
          <a:latin typeface="Lucida Sans Unicode" charset="0"/>
          <a:ea typeface="ＭＳ Ｐゴシック" charset="-128"/>
        </a:defRPr>
      </a:lvl3pPr>
      <a:lvl4pPr algn="l" rtl="0" eaLnBrk="0" fontAlgn="base" hangingPunct="0">
        <a:spcBef>
          <a:spcPct val="0"/>
        </a:spcBef>
        <a:spcAft>
          <a:spcPct val="0"/>
        </a:spcAft>
        <a:defRPr sz="4100" b="1">
          <a:solidFill>
            <a:schemeClr val="tx2"/>
          </a:solidFill>
          <a:latin typeface="Lucida Sans Unicode" charset="0"/>
          <a:ea typeface="ＭＳ Ｐゴシック" charset="-128"/>
        </a:defRPr>
      </a:lvl4pPr>
      <a:lvl5pPr algn="l" rtl="0" eaLnBrk="0" fontAlgn="base" hangingPunct="0">
        <a:spcBef>
          <a:spcPct val="0"/>
        </a:spcBef>
        <a:spcAft>
          <a:spcPct val="0"/>
        </a:spcAft>
        <a:defRPr sz="4100" b="1">
          <a:solidFill>
            <a:schemeClr val="tx2"/>
          </a:solidFill>
          <a:latin typeface="Lucida Sans Unicode" charset="0"/>
          <a:ea typeface="ＭＳ Ｐゴシック" charset="-128"/>
        </a:defRPr>
      </a:lvl5pPr>
      <a:lvl6pPr marL="457200" algn="l" rtl="0" fontAlgn="base">
        <a:spcBef>
          <a:spcPct val="0"/>
        </a:spcBef>
        <a:spcAft>
          <a:spcPct val="0"/>
        </a:spcAft>
        <a:defRPr sz="4100" b="1">
          <a:solidFill>
            <a:schemeClr val="tx2"/>
          </a:solidFill>
          <a:latin typeface="Lucida Sans Unicode" charset="0"/>
          <a:ea typeface="ＭＳ Ｐゴシック" charset="-128"/>
        </a:defRPr>
      </a:lvl6pPr>
      <a:lvl7pPr marL="914400" algn="l" rtl="0" fontAlgn="base">
        <a:spcBef>
          <a:spcPct val="0"/>
        </a:spcBef>
        <a:spcAft>
          <a:spcPct val="0"/>
        </a:spcAft>
        <a:defRPr sz="4100" b="1">
          <a:solidFill>
            <a:schemeClr val="tx2"/>
          </a:solidFill>
          <a:latin typeface="Lucida Sans Unicode" charset="0"/>
          <a:ea typeface="ＭＳ Ｐゴシック" charset="-128"/>
        </a:defRPr>
      </a:lvl7pPr>
      <a:lvl8pPr marL="1371600" algn="l" rtl="0" fontAlgn="base">
        <a:spcBef>
          <a:spcPct val="0"/>
        </a:spcBef>
        <a:spcAft>
          <a:spcPct val="0"/>
        </a:spcAft>
        <a:defRPr sz="4100" b="1">
          <a:solidFill>
            <a:schemeClr val="tx2"/>
          </a:solidFill>
          <a:latin typeface="Lucida Sans Unicode" charset="0"/>
          <a:ea typeface="ＭＳ Ｐゴシック" charset="-128"/>
        </a:defRPr>
      </a:lvl8pPr>
      <a:lvl9pPr marL="1828800" algn="l" rtl="0" fontAlgn="base">
        <a:spcBef>
          <a:spcPct val="0"/>
        </a:spcBef>
        <a:spcAft>
          <a:spcPct val="0"/>
        </a:spcAft>
        <a:defRPr sz="4100" b="1">
          <a:solidFill>
            <a:schemeClr val="tx2"/>
          </a:solidFill>
          <a:latin typeface="Lucida Sans Unicode" charset="0"/>
          <a:ea typeface="ＭＳ Ｐゴシック"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charset="-128"/>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drcco.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ltc@jeffc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heroad4youth.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drcc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524000"/>
            <a:ext cx="8001000" cy="4876800"/>
          </a:xfrm>
        </p:spPr>
        <p:txBody>
          <a:bodyPr/>
          <a:lstStyle/>
          <a:p>
            <a:pPr marL="109538" indent="0" eaLnBrk="1" hangingPunct="1">
              <a:lnSpc>
                <a:spcPct val="90000"/>
              </a:lnSpc>
              <a:buFont typeface="Wingdings 3" charset="2"/>
              <a:buNone/>
            </a:pPr>
            <a:r>
              <a:rPr lang="en-US" dirty="0" smtClean="0"/>
              <a:t>What’s available?</a:t>
            </a:r>
          </a:p>
          <a:p>
            <a:pPr marL="365125" lvl="1" indent="0" eaLnBrk="1" hangingPunct="1">
              <a:lnSpc>
                <a:spcPct val="90000"/>
              </a:lnSpc>
              <a:buFont typeface="Verdana" charset="0"/>
              <a:buNone/>
            </a:pPr>
            <a:r>
              <a:rPr lang="en-US" dirty="0" smtClean="0"/>
              <a:t>Talk about ways to access government systems to support your young adult’s future</a:t>
            </a:r>
          </a:p>
          <a:p>
            <a:pPr marL="109538" indent="0" eaLnBrk="1" hangingPunct="1">
              <a:lnSpc>
                <a:spcPct val="90000"/>
              </a:lnSpc>
              <a:buFont typeface="Wingdings 3" charset="2"/>
              <a:buNone/>
            </a:pPr>
            <a:r>
              <a:rPr lang="en-US" dirty="0" smtClean="0"/>
              <a:t>Discuss eligibility for:</a:t>
            </a:r>
          </a:p>
          <a:p>
            <a:pPr marL="365125" lvl="1" indent="0" eaLnBrk="1" hangingPunct="1">
              <a:lnSpc>
                <a:spcPct val="90000"/>
              </a:lnSpc>
              <a:buFont typeface="Verdana" charset="0"/>
              <a:buNone/>
            </a:pPr>
            <a:r>
              <a:rPr lang="en-US" dirty="0" smtClean="0"/>
              <a:t>Guardianship/Healthcare Proxy</a:t>
            </a:r>
          </a:p>
          <a:p>
            <a:pPr marL="365125" lvl="1" indent="0" eaLnBrk="1" hangingPunct="1">
              <a:lnSpc>
                <a:spcPct val="90000"/>
              </a:lnSpc>
              <a:buFont typeface="Verdana" charset="0"/>
              <a:buNone/>
            </a:pPr>
            <a:r>
              <a:rPr lang="en-US" dirty="0" smtClean="0"/>
              <a:t>Social Security Income</a:t>
            </a:r>
          </a:p>
          <a:p>
            <a:pPr marL="365125" lvl="1" indent="0" eaLnBrk="1" hangingPunct="1">
              <a:lnSpc>
                <a:spcPct val="90000"/>
              </a:lnSpc>
              <a:buFont typeface="Verdana" charset="0"/>
              <a:buNone/>
            </a:pPr>
            <a:r>
              <a:rPr lang="en-US" dirty="0" smtClean="0"/>
              <a:t>Medicaid at age 18</a:t>
            </a:r>
          </a:p>
          <a:p>
            <a:pPr marL="365125" lvl="1" indent="0" eaLnBrk="1" hangingPunct="1">
              <a:lnSpc>
                <a:spcPct val="90000"/>
              </a:lnSpc>
              <a:buFont typeface="Verdana" charset="0"/>
              <a:buNone/>
            </a:pPr>
            <a:r>
              <a:rPr lang="en-US" dirty="0" smtClean="0"/>
              <a:t>State Waivers</a:t>
            </a:r>
          </a:p>
          <a:p>
            <a:pPr marL="365125" lvl="1" indent="0" eaLnBrk="1" hangingPunct="1">
              <a:lnSpc>
                <a:spcPct val="90000"/>
              </a:lnSpc>
              <a:buFont typeface="Verdana" charset="0"/>
              <a:buNone/>
            </a:pPr>
            <a:r>
              <a:rPr lang="en-US" dirty="0" smtClean="0"/>
              <a:t>JCMH</a:t>
            </a:r>
          </a:p>
          <a:p>
            <a:pPr marL="109538" indent="0" eaLnBrk="1" hangingPunct="1">
              <a:lnSpc>
                <a:spcPct val="90000"/>
              </a:lnSpc>
              <a:buFont typeface="Wingdings 3" charset="2"/>
              <a:buNone/>
            </a:pPr>
            <a:r>
              <a:rPr lang="en-US" dirty="0" smtClean="0"/>
              <a:t>Identify points of contact for each discussed resource</a:t>
            </a:r>
          </a:p>
          <a:p>
            <a:pPr marL="109538" indent="0" eaLnBrk="1" hangingPunct="1">
              <a:lnSpc>
                <a:spcPct val="90000"/>
              </a:lnSpc>
              <a:buFont typeface="Wingdings 3" charset="2"/>
              <a:buNone/>
            </a:pPr>
            <a:endParaRPr lang="en-US" dirty="0" smtClean="0"/>
          </a:p>
          <a:p>
            <a:pPr marL="109538" indent="0" eaLnBrk="1" hangingPunct="1">
              <a:lnSpc>
                <a:spcPct val="90000"/>
              </a:lnSpc>
              <a:buFont typeface="Wingdings 3" charset="2"/>
              <a:buNone/>
            </a:pPr>
            <a:endParaRPr lang="en-US" dirty="0" smtClean="0"/>
          </a:p>
        </p:txBody>
      </p:sp>
      <p:sp>
        <p:nvSpPr>
          <p:cNvPr id="11267" name="Slide Number Placeholder 3"/>
          <p:cNvSpPr>
            <a:spLocks noGrp="1"/>
          </p:cNvSpPr>
          <p:nvPr>
            <p:ph type="sldNum" sz="quarter" idx="12"/>
          </p:nvPr>
        </p:nvSpPr>
        <p:spPr bwMode="auto">
          <a:noFill/>
          <a:ln>
            <a:miter lim="800000"/>
            <a:headEnd/>
            <a:tailEnd/>
          </a:ln>
        </p:spPr>
        <p:txBody>
          <a:bodyPr/>
          <a:lstStyle/>
          <a:p>
            <a:fld id="{4BF1EF5A-66DC-4D60-87DC-276CB3AC8FAC}" type="slidenum">
              <a:rPr lang="en-US" smtClean="0"/>
              <a:pPr/>
              <a:t>1</a:t>
            </a:fld>
            <a:endParaRPr lang="en-US" smtClean="0"/>
          </a:p>
        </p:txBody>
      </p:sp>
      <p:sp>
        <p:nvSpPr>
          <p:cNvPr id="7170" name="Rectangle 2"/>
          <p:cNvSpPr>
            <a:spLocks noGrp="1" noChangeArrowheads="1"/>
          </p:cNvSpPr>
          <p:nvPr>
            <p:ph type="title"/>
          </p:nvPr>
        </p:nvSpPr>
        <p:spPr/>
        <p:txBody>
          <a:bodyPr/>
          <a:lstStyle/>
          <a:p>
            <a:pPr algn="ctr" eaLnBrk="1" fontAlgn="auto" hangingPunct="1">
              <a:spcAft>
                <a:spcPts val="0"/>
              </a:spcAft>
              <a:defRPr/>
            </a:pPr>
            <a:r>
              <a:rPr lang="en-US" sz="3100" dirty="0" smtClean="0">
                <a:ea typeface="+mj-ea"/>
              </a:rPr>
              <a:t>Adult Life:  Accessing Long Term Care Supports in the Government Systems</a:t>
            </a:r>
            <a:endParaRPr lang="en-US" dirty="0" smtClean="0">
              <a:ea typeface="+mj-ea"/>
            </a:endParaRPr>
          </a:p>
        </p:txBody>
      </p:sp>
      <p:pic>
        <p:nvPicPr>
          <p:cNvPr id="11269" name="Picture 2"/>
          <p:cNvPicPr>
            <a:picLocks noChangeAspect="1" noChangeArrowheads="1"/>
          </p:cNvPicPr>
          <p:nvPr/>
        </p:nvPicPr>
        <p:blipFill>
          <a:blip r:embed="rId4" cstate="print"/>
          <a:srcRect/>
          <a:stretch>
            <a:fillRect/>
          </a:stretch>
        </p:blipFill>
        <p:spPr bwMode="auto">
          <a:xfrm>
            <a:off x="5638800" y="3143250"/>
            <a:ext cx="3203575" cy="1371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idx="1"/>
          </p:nvPr>
        </p:nvSpPr>
        <p:spPr/>
        <p:txBody>
          <a:bodyPr/>
          <a:lstStyle/>
          <a:p>
            <a:pPr marL="533400" indent="-533400" eaLnBrk="1" hangingPunct="1">
              <a:lnSpc>
                <a:spcPct val="70000"/>
              </a:lnSpc>
              <a:spcBef>
                <a:spcPct val="20000"/>
              </a:spcBef>
              <a:buClr>
                <a:schemeClr val="accent2"/>
              </a:buClr>
              <a:buFontTx/>
              <a:buAutoNum type="arabicPeriod"/>
            </a:pPr>
            <a:r>
              <a:rPr lang="en-US" sz="2500" smtClean="0"/>
              <a:t>What does it take to be eligible</a:t>
            </a:r>
          </a:p>
          <a:p>
            <a:pPr marL="990600" lvl="1" indent="-533400" eaLnBrk="1" hangingPunct="1">
              <a:lnSpc>
                <a:spcPct val="70000"/>
              </a:lnSpc>
              <a:spcBef>
                <a:spcPct val="20000"/>
              </a:spcBef>
              <a:buClr>
                <a:schemeClr val="accent2"/>
              </a:buClr>
              <a:buFont typeface="Wingdings" charset="2"/>
              <a:buChar char="v"/>
            </a:pPr>
            <a:r>
              <a:rPr lang="en-US" sz="2500" smtClean="0"/>
              <a:t>Low income </a:t>
            </a:r>
          </a:p>
          <a:p>
            <a:pPr marL="990600" lvl="1" indent="-533400" eaLnBrk="1" hangingPunct="1">
              <a:lnSpc>
                <a:spcPct val="70000"/>
              </a:lnSpc>
              <a:spcBef>
                <a:spcPct val="20000"/>
              </a:spcBef>
              <a:buClr>
                <a:schemeClr val="accent2"/>
              </a:buClr>
              <a:buFont typeface="Wingdings" charset="2"/>
              <a:buChar char="v"/>
            </a:pPr>
            <a:r>
              <a:rPr lang="en-US" sz="2500" smtClean="0"/>
              <a:t>at age 18 they are considered their own household</a:t>
            </a:r>
          </a:p>
          <a:p>
            <a:pPr marL="990600" lvl="1" indent="-533400" eaLnBrk="1" hangingPunct="1">
              <a:lnSpc>
                <a:spcPct val="70000"/>
              </a:lnSpc>
              <a:spcBef>
                <a:spcPct val="20000"/>
              </a:spcBef>
              <a:buClr>
                <a:schemeClr val="accent2"/>
              </a:buClr>
              <a:buFont typeface="Wingdings" charset="2"/>
              <a:buChar char="v"/>
            </a:pPr>
            <a:r>
              <a:rPr lang="en-US" sz="2500" smtClean="0"/>
              <a:t>Disability</a:t>
            </a:r>
          </a:p>
          <a:p>
            <a:pPr marL="533400" indent="-533400" eaLnBrk="1" hangingPunct="1">
              <a:lnSpc>
                <a:spcPct val="70000"/>
              </a:lnSpc>
              <a:spcBef>
                <a:spcPct val="20000"/>
              </a:spcBef>
              <a:buClr>
                <a:schemeClr val="accent2"/>
              </a:buClr>
              <a:buFontTx/>
              <a:buAutoNum type="arabicPeriod"/>
            </a:pPr>
            <a:r>
              <a:rPr lang="en-US" sz="2500" smtClean="0"/>
              <a:t>What services do you provide</a:t>
            </a:r>
          </a:p>
          <a:p>
            <a:pPr marL="990600" lvl="1" indent="-533400" eaLnBrk="1" hangingPunct="1">
              <a:lnSpc>
                <a:spcPct val="70000"/>
              </a:lnSpc>
              <a:spcBef>
                <a:spcPct val="20000"/>
              </a:spcBef>
              <a:buClr>
                <a:schemeClr val="accent2"/>
              </a:buClr>
              <a:buFont typeface="Wingdings" charset="2"/>
              <a:buChar char="v"/>
            </a:pPr>
            <a:r>
              <a:rPr lang="en-US" sz="2500" smtClean="0"/>
              <a:t>Disability</a:t>
            </a:r>
          </a:p>
          <a:p>
            <a:pPr marL="533400" indent="-533400" eaLnBrk="1" hangingPunct="1">
              <a:lnSpc>
                <a:spcPct val="70000"/>
              </a:lnSpc>
              <a:spcBef>
                <a:spcPct val="20000"/>
              </a:spcBef>
              <a:buClr>
                <a:schemeClr val="accent2"/>
              </a:buClr>
              <a:buFontTx/>
              <a:buAutoNum type="arabicPeriod"/>
            </a:pPr>
            <a:r>
              <a:rPr lang="en-US" sz="2500" smtClean="0"/>
              <a:t>Linkages—N/A</a:t>
            </a:r>
          </a:p>
          <a:p>
            <a:pPr marL="533400" indent="-533400" eaLnBrk="1" hangingPunct="1">
              <a:lnSpc>
                <a:spcPct val="70000"/>
              </a:lnSpc>
              <a:spcBef>
                <a:spcPct val="20000"/>
              </a:spcBef>
              <a:buClr>
                <a:schemeClr val="accent2"/>
              </a:buClr>
              <a:buFontTx/>
              <a:buAutoNum type="arabicPeriod"/>
            </a:pPr>
            <a:r>
              <a:rPr lang="en-US" sz="2500" smtClean="0"/>
              <a:t>Contact information</a:t>
            </a:r>
          </a:p>
          <a:p>
            <a:pPr marL="990600" lvl="1" indent="-533400" eaLnBrk="1" hangingPunct="1">
              <a:lnSpc>
                <a:spcPct val="70000"/>
              </a:lnSpc>
              <a:spcBef>
                <a:spcPct val="20000"/>
              </a:spcBef>
              <a:buClr>
                <a:schemeClr val="accent2"/>
              </a:buClr>
              <a:buFont typeface="Wingdings" charset="2"/>
              <a:buChar char="v"/>
            </a:pPr>
            <a:r>
              <a:rPr lang="en-US" sz="2500" smtClean="0"/>
              <a:t>www.socialsecurity.gov</a:t>
            </a:r>
          </a:p>
          <a:p>
            <a:pPr marL="990600" lvl="1" indent="-533400" eaLnBrk="1" hangingPunct="1">
              <a:lnSpc>
                <a:spcPct val="70000"/>
              </a:lnSpc>
              <a:spcBef>
                <a:spcPct val="20000"/>
              </a:spcBef>
              <a:buClr>
                <a:schemeClr val="accent2"/>
              </a:buClr>
              <a:buFont typeface="Wingdings" charset="2"/>
              <a:buChar char="v"/>
            </a:pPr>
            <a:r>
              <a:rPr lang="en-US" sz="2500" smtClean="0"/>
              <a:t>1-800-772-1213</a:t>
            </a:r>
          </a:p>
          <a:p>
            <a:pPr marL="990600" lvl="1" indent="-533400" eaLnBrk="1" hangingPunct="1">
              <a:lnSpc>
                <a:spcPct val="70000"/>
              </a:lnSpc>
              <a:spcBef>
                <a:spcPct val="20000"/>
              </a:spcBef>
              <a:buClr>
                <a:schemeClr val="accent2"/>
              </a:buClr>
              <a:buFont typeface="Wingdings" charset="2"/>
              <a:buChar char="v"/>
            </a:pPr>
            <a:r>
              <a:rPr lang="en-US" sz="2500" smtClean="0"/>
              <a:t>Please see handout for instructions on accessing e-colorado.org webinar</a:t>
            </a:r>
          </a:p>
          <a:p>
            <a:pPr marL="533400" indent="-533400" eaLnBrk="1" hangingPunct="1">
              <a:lnSpc>
                <a:spcPct val="80000"/>
              </a:lnSpc>
            </a:pPr>
            <a:endParaRPr lang="en-US" sz="2300" smtClean="0"/>
          </a:p>
        </p:txBody>
      </p:sp>
      <p:sp>
        <p:nvSpPr>
          <p:cNvPr id="20483" name="Slide Number Placeholder 2"/>
          <p:cNvSpPr>
            <a:spLocks noGrp="1"/>
          </p:cNvSpPr>
          <p:nvPr>
            <p:ph type="sldNum" sz="quarter" idx="12"/>
          </p:nvPr>
        </p:nvSpPr>
        <p:spPr bwMode="auto">
          <a:noFill/>
          <a:ln>
            <a:miter lim="800000"/>
            <a:headEnd/>
            <a:tailEnd/>
          </a:ln>
        </p:spPr>
        <p:txBody>
          <a:bodyPr/>
          <a:lstStyle/>
          <a:p>
            <a:fld id="{9F89006B-2E51-4FF6-8B8D-068E7D7233D7}" type="slidenum">
              <a:rPr lang="en-US" smtClean="0"/>
              <a:pPr/>
              <a:t>10</a:t>
            </a:fld>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sz="3200" dirty="0" smtClean="0">
                <a:ea typeface="+mj-ea"/>
              </a:rPr>
              <a:t>Social Security Income (SSI)</a:t>
            </a:r>
            <a:endParaRPr lang="en-US" sz="3200" dirty="0">
              <a:ea typeface="+mj-ea"/>
            </a:endParaRPr>
          </a:p>
        </p:txBody>
      </p:sp>
      <p:pic>
        <p:nvPicPr>
          <p:cNvPr id="20485" name="Picture 2"/>
          <p:cNvPicPr>
            <a:picLocks noChangeAspect="1" noChangeArrowheads="1"/>
          </p:cNvPicPr>
          <p:nvPr/>
        </p:nvPicPr>
        <p:blipFill>
          <a:blip r:embed="rId3" cstate="print"/>
          <a:srcRect/>
          <a:stretch>
            <a:fillRect/>
          </a:stretch>
        </p:blipFill>
        <p:spPr bwMode="auto">
          <a:xfrm>
            <a:off x="6172200" y="2667000"/>
            <a:ext cx="218122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p:txBody>
          <a:bodyPr/>
          <a:lstStyle/>
          <a:p>
            <a:pPr marL="0" indent="0" eaLnBrk="1" hangingPunct="1">
              <a:lnSpc>
                <a:spcPct val="90000"/>
              </a:lnSpc>
              <a:spcBef>
                <a:spcPct val="20000"/>
              </a:spcBef>
              <a:buClr>
                <a:schemeClr val="accent2"/>
              </a:buClr>
              <a:buFont typeface="Wingdings 3" charset="2"/>
              <a:buNone/>
            </a:pPr>
            <a:endParaRPr lang="en-US" sz="2400" smtClean="0"/>
          </a:p>
          <a:p>
            <a:pPr marL="0" indent="0" eaLnBrk="1" hangingPunct="1">
              <a:lnSpc>
                <a:spcPct val="90000"/>
              </a:lnSpc>
              <a:spcBef>
                <a:spcPct val="20000"/>
              </a:spcBef>
              <a:buClr>
                <a:schemeClr val="accent2"/>
              </a:buClr>
              <a:buFont typeface="Wingdings 3" charset="2"/>
              <a:buNone/>
            </a:pPr>
            <a:r>
              <a:rPr lang="en-US" sz="2400" smtClean="0"/>
              <a:t>1. </a:t>
            </a:r>
            <a:r>
              <a:rPr lang="en-US" smtClean="0"/>
              <a:t>What does it take to be eligible</a:t>
            </a:r>
          </a:p>
          <a:p>
            <a:pPr marL="0" indent="0" eaLnBrk="1" hangingPunct="1">
              <a:lnSpc>
                <a:spcPct val="90000"/>
              </a:lnSpc>
              <a:spcBef>
                <a:spcPct val="20000"/>
              </a:spcBef>
              <a:buClr>
                <a:schemeClr val="accent2"/>
              </a:buClr>
              <a:buFont typeface="Wingdings" charset="2"/>
              <a:buChar char="v"/>
            </a:pPr>
            <a:r>
              <a:rPr lang="en-US" smtClean="0"/>
              <a:t>Developmental Disability </a:t>
            </a:r>
          </a:p>
          <a:p>
            <a:pPr marL="0" indent="0" eaLnBrk="1" hangingPunct="1">
              <a:lnSpc>
                <a:spcPct val="90000"/>
              </a:lnSpc>
              <a:spcBef>
                <a:spcPct val="20000"/>
              </a:spcBef>
              <a:buClr>
                <a:schemeClr val="accent2"/>
              </a:buClr>
              <a:buFont typeface="Wingdings" charset="2"/>
              <a:buChar char="v"/>
            </a:pPr>
            <a:r>
              <a:rPr lang="en-US" smtClean="0"/>
              <a:t>Medicaid financial eligibility</a:t>
            </a:r>
          </a:p>
          <a:p>
            <a:pPr marL="0" indent="0" eaLnBrk="1" hangingPunct="1">
              <a:lnSpc>
                <a:spcPct val="90000"/>
              </a:lnSpc>
              <a:spcBef>
                <a:spcPct val="20000"/>
              </a:spcBef>
              <a:buClr>
                <a:schemeClr val="accent2"/>
              </a:buClr>
              <a:buFont typeface="Wingdings" charset="2"/>
              <a:buChar char="v"/>
            </a:pPr>
            <a:r>
              <a:rPr lang="en-US" smtClean="0"/>
              <a:t>Long Term Care level of care screen  </a:t>
            </a:r>
          </a:p>
          <a:p>
            <a:pPr marL="0" indent="0" eaLnBrk="1" hangingPunct="1">
              <a:buFont typeface="Wingdings 3" charset="2"/>
              <a:buNone/>
            </a:pPr>
            <a:endParaRPr lang="en-US" smtClean="0"/>
          </a:p>
        </p:txBody>
      </p:sp>
      <p:sp>
        <p:nvSpPr>
          <p:cNvPr id="22531" name="Slide Number Placeholder 2"/>
          <p:cNvSpPr>
            <a:spLocks noGrp="1"/>
          </p:cNvSpPr>
          <p:nvPr>
            <p:ph type="sldNum" sz="quarter" idx="12"/>
          </p:nvPr>
        </p:nvSpPr>
        <p:spPr bwMode="auto">
          <a:noFill/>
          <a:ln>
            <a:miter lim="800000"/>
            <a:headEnd/>
            <a:tailEnd/>
          </a:ln>
        </p:spPr>
        <p:txBody>
          <a:bodyPr/>
          <a:lstStyle/>
          <a:p>
            <a:fld id="{C99FECDC-1C1B-407A-96A5-1F3D0CD02978}" type="slidenum">
              <a:rPr lang="en-US" smtClean="0"/>
              <a:pPr/>
              <a:t>11</a:t>
            </a:fld>
            <a:endParaRPr lang="en-US" smtClean="0"/>
          </a:p>
        </p:txBody>
      </p:sp>
      <p:sp>
        <p:nvSpPr>
          <p:cNvPr id="2" name="Title 1"/>
          <p:cNvSpPr>
            <a:spLocks noGrp="1"/>
          </p:cNvSpPr>
          <p:nvPr>
            <p:ph type="title"/>
          </p:nvPr>
        </p:nvSpPr>
        <p:spPr>
          <a:xfrm>
            <a:off x="457200" y="274638"/>
            <a:ext cx="8229600" cy="1401762"/>
          </a:xfrm>
        </p:spPr>
        <p:txBody>
          <a:bodyPr>
            <a:normAutofit fontScale="90000"/>
          </a:bodyPr>
          <a:lstStyle/>
          <a:p>
            <a:pPr eaLnBrk="1" fontAlgn="auto" hangingPunct="1">
              <a:spcAft>
                <a:spcPts val="0"/>
              </a:spcAft>
              <a:defRPr/>
            </a:pPr>
            <a:r>
              <a:rPr lang="en-US" dirty="0" smtClean="0">
                <a:ea typeface="+mj-ea"/>
              </a:rPr>
              <a:t>Community Center Board (CCB)</a:t>
            </a:r>
            <a:br>
              <a:rPr lang="en-US" dirty="0" smtClean="0">
                <a:ea typeface="+mj-ea"/>
              </a:rPr>
            </a:br>
            <a:r>
              <a:rPr lang="en-US" sz="2400" dirty="0" smtClean="0">
                <a:ea typeface="+mj-ea"/>
              </a:rPr>
              <a:t> Developmental Disabilities Resource Center (DDRC)</a:t>
            </a:r>
            <a:br>
              <a:rPr lang="en-US" sz="2400" dirty="0" smtClean="0">
                <a:ea typeface="+mj-ea"/>
              </a:rPr>
            </a:br>
            <a:r>
              <a:rPr lang="en-US" sz="2400" dirty="0" smtClean="0">
                <a:ea typeface="+mj-ea"/>
              </a:rPr>
              <a:t>   </a:t>
            </a:r>
            <a:r>
              <a:rPr lang="en-US" sz="2400" dirty="0" err="1" smtClean="0">
                <a:ea typeface="+mj-ea"/>
              </a:rPr>
              <a:t>Jeffco</a:t>
            </a:r>
            <a:r>
              <a:rPr lang="en-US" sz="2400" dirty="0" smtClean="0">
                <a:ea typeface="+mj-ea"/>
              </a:rPr>
              <a:t>, Clear Creek, Summit and Gilpin Counties</a:t>
            </a:r>
            <a:endParaRPr lang="en-US" sz="2400" dirty="0">
              <a:ea typeface="+mj-ea"/>
            </a:endParaRPr>
          </a:p>
        </p:txBody>
      </p:sp>
      <p:pic>
        <p:nvPicPr>
          <p:cNvPr id="22533" name="Picture 2"/>
          <p:cNvPicPr>
            <a:picLocks noChangeAspect="1" noChangeArrowheads="1"/>
          </p:cNvPicPr>
          <p:nvPr/>
        </p:nvPicPr>
        <p:blipFill>
          <a:blip r:embed="rId3" cstate="print"/>
          <a:srcRect/>
          <a:stretch>
            <a:fillRect/>
          </a:stretch>
        </p:blipFill>
        <p:spPr bwMode="auto">
          <a:xfrm>
            <a:off x="4419600" y="3886200"/>
            <a:ext cx="35528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138"/>
            <a:ext cx="8229600" cy="5157787"/>
          </a:xfrm>
        </p:spPr>
        <p:txBody>
          <a:bodyPr>
            <a:normAutofit/>
          </a:bodyPr>
          <a:lstStyle/>
          <a:p>
            <a:pPr marL="0" indent="0" eaLnBrk="1" fontAlgn="auto" hangingPunct="1">
              <a:lnSpc>
                <a:spcPct val="90000"/>
              </a:lnSpc>
              <a:spcBef>
                <a:spcPct val="20000"/>
              </a:spcBef>
              <a:spcAft>
                <a:spcPts val="0"/>
              </a:spcAft>
              <a:buClr>
                <a:schemeClr val="accent2"/>
              </a:buClr>
              <a:buFont typeface="Wingdings 3"/>
              <a:buNone/>
              <a:defRPr/>
            </a:pPr>
            <a:r>
              <a:rPr lang="en-US" kern="0" dirty="0">
                <a:ea typeface="+mn-ea"/>
              </a:rPr>
              <a:t>2. What services do you provide: </a:t>
            </a:r>
          </a:p>
          <a:p>
            <a:pPr marL="457200" indent="-457200" eaLnBrk="1" fontAlgn="auto" hangingPunct="1">
              <a:lnSpc>
                <a:spcPct val="90000"/>
              </a:lnSpc>
              <a:spcBef>
                <a:spcPct val="20000"/>
              </a:spcBef>
              <a:spcAft>
                <a:spcPts val="0"/>
              </a:spcAft>
              <a:buClr>
                <a:schemeClr val="accent2"/>
              </a:buClr>
              <a:buFont typeface="Wingdings" pitchFamily="2" charset="2"/>
              <a:buChar char="v"/>
              <a:defRPr/>
            </a:pPr>
            <a:r>
              <a:rPr lang="en-US" kern="0" dirty="0" smtClean="0">
                <a:ea typeface="+mn-ea"/>
              </a:rPr>
              <a:t>resource </a:t>
            </a:r>
            <a:r>
              <a:rPr lang="en-US" kern="0" dirty="0">
                <a:ea typeface="+mn-ea"/>
              </a:rPr>
              <a:t>coordination</a:t>
            </a:r>
          </a:p>
          <a:p>
            <a:pPr marL="457200" indent="-457200" eaLnBrk="1" fontAlgn="auto" hangingPunct="1">
              <a:lnSpc>
                <a:spcPct val="90000"/>
              </a:lnSpc>
              <a:spcBef>
                <a:spcPct val="20000"/>
              </a:spcBef>
              <a:spcAft>
                <a:spcPts val="0"/>
              </a:spcAft>
              <a:buClr>
                <a:schemeClr val="accent2"/>
              </a:buClr>
              <a:buFont typeface="Wingdings" pitchFamily="2" charset="2"/>
              <a:buChar char="v"/>
              <a:defRPr/>
            </a:pPr>
            <a:r>
              <a:rPr lang="en-US" kern="0" dirty="0" smtClean="0">
                <a:ea typeface="+mn-ea"/>
              </a:rPr>
              <a:t>Supported </a:t>
            </a:r>
            <a:r>
              <a:rPr lang="en-US" kern="0" dirty="0">
                <a:ea typeface="+mn-ea"/>
              </a:rPr>
              <a:t>Living Services HCBS-SLS </a:t>
            </a:r>
            <a:r>
              <a:rPr lang="en-US" kern="0" dirty="0" smtClean="0">
                <a:ea typeface="+mn-ea"/>
              </a:rPr>
              <a:t>        	waiver</a:t>
            </a:r>
            <a:endParaRPr lang="en-US" kern="0" dirty="0">
              <a:ea typeface="+mn-ea"/>
            </a:endParaRPr>
          </a:p>
          <a:p>
            <a:pPr marL="457200" indent="-457200" eaLnBrk="1" fontAlgn="auto" hangingPunct="1">
              <a:lnSpc>
                <a:spcPct val="90000"/>
              </a:lnSpc>
              <a:spcBef>
                <a:spcPct val="20000"/>
              </a:spcBef>
              <a:spcAft>
                <a:spcPts val="0"/>
              </a:spcAft>
              <a:buClr>
                <a:schemeClr val="accent2"/>
              </a:buClr>
              <a:buFont typeface="Wingdings" pitchFamily="2" charset="2"/>
              <a:buChar char="v"/>
              <a:defRPr/>
            </a:pPr>
            <a:r>
              <a:rPr lang="en-US" kern="0" dirty="0" smtClean="0">
                <a:ea typeface="+mn-ea"/>
              </a:rPr>
              <a:t>comprehensive </a:t>
            </a:r>
            <a:r>
              <a:rPr lang="en-US" kern="0" dirty="0">
                <a:ea typeface="+mn-ea"/>
              </a:rPr>
              <a:t>residential and day </a:t>
            </a:r>
            <a:r>
              <a:rPr lang="en-US" kern="0" dirty="0" smtClean="0">
                <a:ea typeface="+mn-ea"/>
              </a:rPr>
              <a:t>	services HCBS-DD</a:t>
            </a:r>
          </a:p>
          <a:p>
            <a:pPr marL="457200" indent="-457200" eaLnBrk="1" fontAlgn="auto" hangingPunct="1">
              <a:lnSpc>
                <a:spcPct val="90000"/>
              </a:lnSpc>
              <a:spcBef>
                <a:spcPct val="20000"/>
              </a:spcBef>
              <a:spcAft>
                <a:spcPts val="0"/>
              </a:spcAft>
              <a:buClr>
                <a:schemeClr val="accent2"/>
              </a:buClr>
              <a:buFont typeface="Wingdings" pitchFamily="2" charset="2"/>
              <a:buChar char="v"/>
              <a:defRPr/>
            </a:pPr>
            <a:r>
              <a:rPr lang="en-US" kern="0" dirty="0" smtClean="0">
                <a:ea typeface="+mn-ea"/>
              </a:rPr>
              <a:t>family </a:t>
            </a:r>
            <a:r>
              <a:rPr lang="en-US" kern="0" dirty="0">
                <a:ea typeface="+mn-ea"/>
              </a:rPr>
              <a:t>support services program</a:t>
            </a:r>
          </a:p>
          <a:p>
            <a:pPr marL="457200" indent="-457200" eaLnBrk="1" fontAlgn="auto" hangingPunct="1">
              <a:lnSpc>
                <a:spcPct val="90000"/>
              </a:lnSpc>
              <a:spcBef>
                <a:spcPct val="20000"/>
              </a:spcBef>
              <a:spcAft>
                <a:spcPts val="0"/>
              </a:spcAft>
              <a:buClr>
                <a:schemeClr val="accent2"/>
              </a:buClr>
              <a:buFont typeface="Wingdings" pitchFamily="2" charset="2"/>
              <a:buChar char="v"/>
              <a:defRPr/>
            </a:pPr>
            <a:endParaRPr lang="en-US" kern="0" dirty="0">
              <a:ea typeface="+mn-ea"/>
            </a:endParaRPr>
          </a:p>
          <a:p>
            <a:pPr marL="0" indent="0" eaLnBrk="1" fontAlgn="auto" hangingPunct="1">
              <a:lnSpc>
                <a:spcPct val="90000"/>
              </a:lnSpc>
              <a:spcBef>
                <a:spcPct val="20000"/>
              </a:spcBef>
              <a:spcAft>
                <a:spcPts val="0"/>
              </a:spcAft>
              <a:buClr>
                <a:schemeClr val="accent2"/>
              </a:buClr>
              <a:buFont typeface="Wingdings 3"/>
              <a:buNone/>
              <a:defRPr/>
            </a:pPr>
            <a:r>
              <a:rPr lang="en-US" kern="0" dirty="0">
                <a:ea typeface="+mn-ea"/>
              </a:rPr>
              <a:t>	</a:t>
            </a:r>
            <a:endParaRPr lang="en-US" dirty="0">
              <a:ea typeface="+mn-ea"/>
            </a:endParaRPr>
          </a:p>
        </p:txBody>
      </p:sp>
      <p:sp>
        <p:nvSpPr>
          <p:cNvPr id="23555" name="Slide Number Placeholder 2"/>
          <p:cNvSpPr>
            <a:spLocks noGrp="1"/>
          </p:cNvSpPr>
          <p:nvPr>
            <p:ph type="sldNum" sz="quarter" idx="12"/>
          </p:nvPr>
        </p:nvSpPr>
        <p:spPr bwMode="auto">
          <a:noFill/>
          <a:ln>
            <a:miter lim="800000"/>
            <a:headEnd/>
            <a:tailEnd/>
          </a:ln>
        </p:spPr>
        <p:txBody>
          <a:bodyPr/>
          <a:lstStyle/>
          <a:p>
            <a:fld id="{8DEC98CB-3AFF-4670-9B2D-755F94B9F0D0}" type="slidenum">
              <a:rPr lang="en-US" smtClean="0"/>
              <a:pPr/>
              <a:t>12</a:t>
            </a:fld>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Community Center Board (CCB)</a:t>
            </a:r>
            <a:br>
              <a:rPr lang="en-US" dirty="0" smtClean="0">
                <a:ea typeface="+mj-ea"/>
              </a:rPr>
            </a:br>
            <a:r>
              <a:rPr lang="en-US" sz="2400" dirty="0" smtClean="0">
                <a:ea typeface="+mj-ea"/>
              </a:rPr>
              <a:t> Developmental Disabilities Resource Center (DDRC)</a:t>
            </a:r>
            <a:endParaRPr lang="en-US" sz="2400" dirty="0">
              <a:ea typeface="+mj-ea"/>
            </a:endParaRPr>
          </a:p>
        </p:txBody>
      </p:sp>
      <p:sp>
        <p:nvSpPr>
          <p:cNvPr id="4" name="TextBox 3"/>
          <p:cNvSpPr txBox="1"/>
          <p:nvPr/>
        </p:nvSpPr>
        <p:spPr>
          <a:xfrm>
            <a:off x="6553200" y="5334000"/>
            <a:ext cx="1600200" cy="425450"/>
          </a:xfrm>
          <a:prstGeom prst="rect">
            <a:avLst/>
          </a:prstGeom>
          <a:noFill/>
        </p:spPr>
        <p:txBody>
          <a:bodyPr>
            <a:spAutoFit/>
          </a:bodyPr>
          <a:lstStyle/>
          <a:p>
            <a:pPr marL="533400" indent="-533400">
              <a:lnSpc>
                <a:spcPct val="90000"/>
              </a:lnSpc>
              <a:spcBef>
                <a:spcPct val="20000"/>
              </a:spcBef>
              <a:buClr>
                <a:schemeClr val="accent2"/>
              </a:buClr>
              <a:defRPr/>
            </a:pPr>
            <a:r>
              <a:rPr lang="en-US" b="0" kern="0" dirty="0">
                <a:latin typeface="Verdana" pitchFamily="34" charset="0"/>
                <a:ea typeface="+mn-ea"/>
              </a:rPr>
              <a:t>	</a:t>
            </a:r>
          </a:p>
        </p:txBody>
      </p:sp>
      <p:pic>
        <p:nvPicPr>
          <p:cNvPr id="23558" name="Picture 2"/>
          <p:cNvPicPr>
            <a:picLocks noChangeAspect="1" noChangeArrowheads="1"/>
          </p:cNvPicPr>
          <p:nvPr/>
        </p:nvPicPr>
        <p:blipFill>
          <a:blip r:embed="rId3" cstate="print"/>
          <a:srcRect/>
          <a:stretch>
            <a:fillRect/>
          </a:stretch>
        </p:blipFill>
        <p:spPr bwMode="auto">
          <a:xfrm>
            <a:off x="5181600" y="5546725"/>
            <a:ext cx="3119438" cy="87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481138"/>
            <a:ext cx="8229600" cy="5053012"/>
          </a:xfrm>
        </p:spPr>
        <p:txBody>
          <a:bodyPr/>
          <a:lstStyle/>
          <a:p>
            <a:pPr eaLnBrk="1" hangingPunct="1">
              <a:buFont typeface="Wingdings" charset="2"/>
              <a:buChar char="v"/>
            </a:pPr>
            <a:r>
              <a:rPr lang="en-US" smtClean="0"/>
              <a:t>Assess individuals long term care needs (ULTC-100.2)</a:t>
            </a:r>
          </a:p>
          <a:p>
            <a:pPr eaLnBrk="1" hangingPunct="1">
              <a:buFont typeface="Wingdings" charset="2"/>
              <a:buChar char="v"/>
            </a:pPr>
            <a:r>
              <a:rPr lang="en-US" smtClean="0"/>
              <a:t>Determine if individual meets level of care for waiver</a:t>
            </a:r>
          </a:p>
          <a:p>
            <a:pPr eaLnBrk="1" hangingPunct="1">
              <a:buFont typeface="Wingdings" charset="2"/>
              <a:buChar char="v"/>
            </a:pPr>
            <a:r>
              <a:rPr lang="en-US" smtClean="0"/>
              <a:t>Develop and implement individual’s care plan</a:t>
            </a:r>
          </a:p>
          <a:p>
            <a:pPr eaLnBrk="1" hangingPunct="1">
              <a:buFont typeface="Wingdings" charset="2"/>
              <a:buChar char="v"/>
            </a:pPr>
            <a:r>
              <a:rPr lang="en-US" smtClean="0"/>
              <a:t>Coordinate and monitor delivery of services</a:t>
            </a:r>
          </a:p>
          <a:p>
            <a:pPr eaLnBrk="1" hangingPunct="1">
              <a:buFont typeface="Wingdings" charset="2"/>
              <a:buChar char="v"/>
            </a:pPr>
            <a:r>
              <a:rPr lang="en-US" smtClean="0"/>
              <a:t>Ensure services meet the individual’s needs</a:t>
            </a:r>
          </a:p>
          <a:p>
            <a:pPr eaLnBrk="1" hangingPunct="1">
              <a:buFont typeface="Wingdings" charset="2"/>
              <a:buChar char="v"/>
            </a:pPr>
            <a:r>
              <a:rPr lang="en-US" smtClean="0"/>
              <a:t>Reassess annually</a:t>
            </a:r>
          </a:p>
        </p:txBody>
      </p:sp>
      <p:sp>
        <p:nvSpPr>
          <p:cNvPr id="21506"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Resource Coordination/</a:t>
            </a:r>
            <a:br>
              <a:rPr lang="en-US" dirty="0" smtClean="0">
                <a:ea typeface="+mj-ea"/>
              </a:rPr>
            </a:br>
            <a:r>
              <a:rPr lang="en-US" dirty="0" smtClean="0">
                <a:ea typeface="+mj-ea"/>
              </a:rPr>
              <a:t>Case Manager Responsibilities	</a:t>
            </a:r>
          </a:p>
        </p:txBody>
      </p:sp>
      <p:pic>
        <p:nvPicPr>
          <p:cNvPr id="24580" name="Picture 2"/>
          <p:cNvPicPr>
            <a:picLocks noChangeAspect="1" noChangeArrowheads="1"/>
          </p:cNvPicPr>
          <p:nvPr/>
        </p:nvPicPr>
        <p:blipFill>
          <a:blip r:embed="rId4" cstate="print"/>
          <a:srcRect/>
          <a:stretch>
            <a:fillRect/>
          </a:stretch>
        </p:blipFill>
        <p:spPr bwMode="auto">
          <a:xfrm>
            <a:off x="5429250" y="4800600"/>
            <a:ext cx="2324100" cy="17335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273050"/>
            <a:ext cx="8229600" cy="1143000"/>
          </a:xfrm>
        </p:spPr>
        <p:txBody>
          <a:bodyPr>
            <a:normAutofit fontScale="90000"/>
          </a:bodyPr>
          <a:lstStyle/>
          <a:p>
            <a:pPr eaLnBrk="1" fontAlgn="auto" hangingPunct="1">
              <a:spcAft>
                <a:spcPts val="0"/>
              </a:spcAft>
              <a:defRPr/>
            </a:pPr>
            <a:r>
              <a:rPr lang="en-US" dirty="0" smtClean="0">
                <a:ea typeface="+mj-ea"/>
              </a:rPr>
              <a:t>HCBS-SLS Medicaid Benefits</a:t>
            </a:r>
            <a:br>
              <a:rPr lang="en-US" dirty="0" smtClean="0">
                <a:ea typeface="+mj-ea"/>
              </a:rPr>
            </a:br>
            <a:r>
              <a:rPr lang="en-US" sz="3600" dirty="0" smtClean="0">
                <a:ea typeface="+mj-ea"/>
              </a:rPr>
              <a:t>Supports Individuals in their home</a:t>
            </a:r>
          </a:p>
        </p:txBody>
      </p:sp>
      <p:sp>
        <p:nvSpPr>
          <p:cNvPr id="25603" name="Content Placeholder 2"/>
          <p:cNvSpPr>
            <a:spLocks noGrp="1"/>
          </p:cNvSpPr>
          <p:nvPr>
            <p:ph sz="quarter" idx="4294967295"/>
          </p:nvPr>
        </p:nvSpPr>
        <p:spPr>
          <a:xfrm>
            <a:off x="0" y="1444625"/>
            <a:ext cx="4040188" cy="4498975"/>
          </a:xfrm>
        </p:spPr>
        <p:txBody>
          <a:bodyPr/>
          <a:lstStyle/>
          <a:p>
            <a:pPr eaLnBrk="1" hangingPunct="1">
              <a:lnSpc>
                <a:spcPct val="80000"/>
              </a:lnSpc>
              <a:buFont typeface="Wingdings" charset="2"/>
              <a:buChar char="v"/>
            </a:pPr>
            <a:r>
              <a:rPr lang="en-US" sz="2300" smtClean="0"/>
              <a:t>Homemaker Services</a:t>
            </a:r>
          </a:p>
          <a:p>
            <a:pPr eaLnBrk="1" hangingPunct="1">
              <a:lnSpc>
                <a:spcPct val="80000"/>
              </a:lnSpc>
              <a:buFont typeface="Wingdings" charset="2"/>
              <a:buChar char="v"/>
            </a:pPr>
            <a:r>
              <a:rPr lang="en-US" sz="2300" smtClean="0"/>
              <a:t>Supported Employment </a:t>
            </a:r>
          </a:p>
          <a:p>
            <a:pPr eaLnBrk="1" hangingPunct="1">
              <a:lnSpc>
                <a:spcPct val="80000"/>
              </a:lnSpc>
              <a:buFont typeface="Wingdings" charset="2"/>
              <a:buChar char="v"/>
            </a:pPr>
            <a:r>
              <a:rPr lang="en-US" sz="2300" smtClean="0"/>
              <a:t>Non-Medical Transportation</a:t>
            </a:r>
          </a:p>
          <a:p>
            <a:pPr eaLnBrk="1" hangingPunct="1">
              <a:lnSpc>
                <a:spcPct val="80000"/>
              </a:lnSpc>
              <a:buFont typeface="Wingdings" charset="2"/>
              <a:buChar char="v"/>
            </a:pPr>
            <a:r>
              <a:rPr lang="en-US" sz="2300" smtClean="0"/>
              <a:t>Respite Services</a:t>
            </a:r>
          </a:p>
          <a:p>
            <a:pPr eaLnBrk="1" hangingPunct="1">
              <a:lnSpc>
                <a:spcPct val="80000"/>
              </a:lnSpc>
              <a:buFont typeface="Wingdings" charset="2"/>
              <a:buChar char="v"/>
            </a:pPr>
            <a:r>
              <a:rPr lang="en-US" sz="2300" smtClean="0"/>
              <a:t>Dental Services</a:t>
            </a:r>
          </a:p>
          <a:p>
            <a:pPr eaLnBrk="1" hangingPunct="1">
              <a:lnSpc>
                <a:spcPct val="80000"/>
              </a:lnSpc>
              <a:buFont typeface="Wingdings" charset="2"/>
              <a:buChar char="v"/>
            </a:pPr>
            <a:r>
              <a:rPr lang="en-US" sz="2300" smtClean="0"/>
              <a:t>Personal Care</a:t>
            </a:r>
          </a:p>
          <a:p>
            <a:pPr eaLnBrk="1" hangingPunct="1">
              <a:lnSpc>
                <a:spcPct val="80000"/>
              </a:lnSpc>
              <a:buFont typeface="Wingdings" charset="2"/>
              <a:buChar char="v"/>
            </a:pPr>
            <a:r>
              <a:rPr lang="en-US" sz="2300" smtClean="0"/>
              <a:t>Supported Community Connections</a:t>
            </a:r>
          </a:p>
          <a:p>
            <a:pPr eaLnBrk="1" hangingPunct="1">
              <a:lnSpc>
                <a:spcPct val="80000"/>
              </a:lnSpc>
              <a:buFont typeface="Wingdings" charset="2"/>
              <a:buChar char="v"/>
            </a:pPr>
            <a:r>
              <a:rPr lang="en-US" sz="2300" smtClean="0"/>
              <a:t>Personal Emergency Response System</a:t>
            </a:r>
          </a:p>
          <a:p>
            <a:pPr eaLnBrk="1" hangingPunct="1">
              <a:lnSpc>
                <a:spcPct val="80000"/>
              </a:lnSpc>
              <a:buFont typeface="Wingdings" charset="2"/>
              <a:buChar char="v"/>
            </a:pPr>
            <a:r>
              <a:rPr lang="en-US" sz="2300" smtClean="0"/>
              <a:t>Special Medicaid Equipment &amp; Supplies</a:t>
            </a:r>
          </a:p>
          <a:p>
            <a:pPr eaLnBrk="1" hangingPunct="1">
              <a:lnSpc>
                <a:spcPct val="80000"/>
              </a:lnSpc>
            </a:pPr>
            <a:endParaRPr lang="en-US" sz="2000" smtClean="0"/>
          </a:p>
        </p:txBody>
      </p:sp>
      <p:sp>
        <p:nvSpPr>
          <p:cNvPr id="25604" name="Content Placeholder 3"/>
          <p:cNvSpPr>
            <a:spLocks noGrp="1"/>
          </p:cNvSpPr>
          <p:nvPr>
            <p:ph sz="quarter" idx="4294967295"/>
          </p:nvPr>
        </p:nvSpPr>
        <p:spPr>
          <a:xfrm>
            <a:off x="5102225" y="1444625"/>
            <a:ext cx="4041775" cy="3941763"/>
          </a:xfrm>
        </p:spPr>
        <p:txBody>
          <a:bodyPr/>
          <a:lstStyle/>
          <a:p>
            <a:pPr eaLnBrk="1" hangingPunct="1">
              <a:lnSpc>
                <a:spcPct val="90000"/>
              </a:lnSpc>
              <a:buFont typeface="Wingdings" charset="2"/>
              <a:buChar char="v"/>
            </a:pPr>
            <a:r>
              <a:rPr lang="en-US" sz="2300" smtClean="0"/>
              <a:t>Behavior Services</a:t>
            </a:r>
          </a:p>
          <a:p>
            <a:pPr eaLnBrk="1" hangingPunct="1">
              <a:lnSpc>
                <a:spcPct val="90000"/>
              </a:lnSpc>
              <a:buFont typeface="Wingdings" charset="2"/>
              <a:buChar char="v"/>
            </a:pPr>
            <a:r>
              <a:rPr lang="en-US" sz="2300" smtClean="0"/>
              <a:t>Mentorship</a:t>
            </a:r>
          </a:p>
          <a:p>
            <a:pPr eaLnBrk="1" hangingPunct="1">
              <a:lnSpc>
                <a:spcPct val="90000"/>
              </a:lnSpc>
              <a:buFont typeface="Wingdings" charset="2"/>
              <a:buChar char="v"/>
            </a:pPr>
            <a:r>
              <a:rPr lang="en-US" sz="2300" smtClean="0"/>
              <a:t>Vision Services </a:t>
            </a:r>
          </a:p>
          <a:p>
            <a:pPr eaLnBrk="1" hangingPunct="1">
              <a:lnSpc>
                <a:spcPct val="90000"/>
              </a:lnSpc>
              <a:buFont typeface="Wingdings" charset="2"/>
              <a:buChar char="v"/>
            </a:pPr>
            <a:r>
              <a:rPr lang="en-US" sz="2300" smtClean="0"/>
              <a:t>Professional Services</a:t>
            </a:r>
          </a:p>
          <a:p>
            <a:pPr eaLnBrk="1" hangingPunct="1">
              <a:lnSpc>
                <a:spcPct val="90000"/>
              </a:lnSpc>
              <a:buFont typeface="Wingdings" charset="2"/>
              <a:buChar char="v"/>
            </a:pPr>
            <a:r>
              <a:rPr lang="en-US" sz="2300" smtClean="0"/>
              <a:t>Specialized Habilitation </a:t>
            </a:r>
          </a:p>
          <a:p>
            <a:pPr eaLnBrk="1" hangingPunct="1">
              <a:lnSpc>
                <a:spcPct val="90000"/>
              </a:lnSpc>
              <a:buFont typeface="Wingdings" charset="2"/>
              <a:buChar char="v"/>
            </a:pPr>
            <a:r>
              <a:rPr lang="en-US" sz="2300" smtClean="0"/>
              <a:t>Pre-Vocational Services</a:t>
            </a:r>
          </a:p>
          <a:p>
            <a:pPr eaLnBrk="1" hangingPunct="1">
              <a:lnSpc>
                <a:spcPct val="90000"/>
              </a:lnSpc>
              <a:buFont typeface="Wingdings" charset="2"/>
              <a:buChar char="v"/>
            </a:pPr>
            <a:r>
              <a:rPr lang="en-US" sz="2300" smtClean="0"/>
              <a:t>Home Accessibility Adaptations</a:t>
            </a:r>
          </a:p>
          <a:p>
            <a:pPr eaLnBrk="1" hangingPunct="1">
              <a:lnSpc>
                <a:spcPct val="90000"/>
              </a:lnSpc>
              <a:buFont typeface="Wingdings" charset="2"/>
              <a:buChar char="v"/>
            </a:pPr>
            <a:r>
              <a:rPr lang="en-US" sz="2300" smtClean="0"/>
              <a:t>Vehicle Modification</a:t>
            </a:r>
          </a:p>
          <a:p>
            <a:pPr eaLnBrk="1" hangingPunct="1">
              <a:lnSpc>
                <a:spcPct val="90000"/>
              </a:lnSpc>
              <a:buFont typeface="Wingdings" charset="2"/>
              <a:buChar char="v"/>
            </a:pPr>
            <a:r>
              <a:rPr lang="en-US" sz="2300" smtClean="0"/>
              <a:t>Assistive Technology</a:t>
            </a:r>
          </a:p>
          <a:p>
            <a:pPr eaLnBrk="1" hangingPunct="1">
              <a:lnSpc>
                <a:spcPct val="90000"/>
              </a:lnSpc>
            </a:pPr>
            <a:endParaRPr lang="en-US" sz="2300" smtClean="0"/>
          </a:p>
        </p:txBody>
      </p:sp>
      <p:pic>
        <p:nvPicPr>
          <p:cNvPr id="25605" name="Picture 2"/>
          <p:cNvPicPr>
            <a:picLocks noChangeAspect="1" noChangeArrowheads="1"/>
          </p:cNvPicPr>
          <p:nvPr/>
        </p:nvPicPr>
        <p:blipFill>
          <a:blip r:embed="rId4" cstate="print"/>
          <a:srcRect/>
          <a:stretch>
            <a:fillRect/>
          </a:stretch>
        </p:blipFill>
        <p:spPr bwMode="auto">
          <a:xfrm>
            <a:off x="4038600" y="2057400"/>
            <a:ext cx="685800" cy="17716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481138"/>
            <a:ext cx="8229600" cy="4843462"/>
          </a:xfrm>
        </p:spPr>
        <p:txBody>
          <a:bodyPr/>
          <a:lstStyle/>
          <a:p>
            <a:pPr eaLnBrk="1" hangingPunct="1">
              <a:buFont typeface="Wingdings" charset="2"/>
              <a:buChar char="v"/>
            </a:pPr>
            <a:r>
              <a:rPr lang="en-US" smtClean="0"/>
              <a:t>Intended to meet all the individual’s needs</a:t>
            </a:r>
          </a:p>
          <a:p>
            <a:pPr marL="365125" lvl="1" indent="0" eaLnBrk="1" hangingPunct="1">
              <a:buFont typeface="Verdana" charset="0"/>
              <a:buNone/>
            </a:pPr>
            <a:r>
              <a:rPr lang="en-US" smtClean="0"/>
              <a:t>medical, daytime, vocational, employment, and transportation </a:t>
            </a:r>
          </a:p>
          <a:p>
            <a:pPr eaLnBrk="1" hangingPunct="1">
              <a:buFont typeface="Wingdings" charset="2"/>
              <a:buChar char="v"/>
            </a:pPr>
            <a:r>
              <a:rPr lang="en-US" smtClean="0"/>
              <a:t>Residential Care – 24 hours </a:t>
            </a:r>
          </a:p>
          <a:p>
            <a:pPr marL="365125" lvl="1" indent="0" eaLnBrk="1" hangingPunct="1">
              <a:buFont typeface="Verdana" charset="0"/>
              <a:buNone/>
            </a:pPr>
            <a:r>
              <a:rPr lang="en-US" smtClean="0"/>
              <a:t>group home, host home, supervised apartment</a:t>
            </a:r>
          </a:p>
          <a:p>
            <a:pPr eaLnBrk="1" hangingPunct="1">
              <a:buFont typeface="Wingdings" charset="2"/>
              <a:buChar char="v"/>
            </a:pPr>
            <a:r>
              <a:rPr lang="en-US" smtClean="0"/>
              <a:t>Residential in the Family Home</a:t>
            </a:r>
          </a:p>
          <a:p>
            <a:pPr marL="365125" lvl="1" indent="0" eaLnBrk="1" hangingPunct="1">
              <a:buFont typeface="Verdana" charset="0"/>
              <a:buNone/>
            </a:pPr>
            <a:r>
              <a:rPr lang="en-US" smtClean="0"/>
              <a:t>services provided in family home by a traditional provider or by a family member*</a:t>
            </a:r>
          </a:p>
          <a:p>
            <a:pPr marL="603250" lvl="2" indent="0" eaLnBrk="1" hangingPunct="1">
              <a:buFont typeface="Wingdings 2" charset="2"/>
              <a:buNone/>
            </a:pPr>
            <a:r>
              <a:rPr lang="en-US" smtClean="0"/>
              <a:t>*family member must become employee of an approved service agency</a:t>
            </a:r>
          </a:p>
          <a:p>
            <a:pPr eaLnBrk="1" hangingPunct="1">
              <a:buFont typeface="Wingdings" charset="2"/>
              <a:buChar char="v"/>
            </a:pPr>
            <a:endParaRPr lang="en-US" smtClean="0"/>
          </a:p>
        </p:txBody>
      </p:sp>
      <p:sp>
        <p:nvSpPr>
          <p:cNvPr id="36866"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HCBS-DD Medicaid Benefits</a:t>
            </a:r>
            <a:br>
              <a:rPr lang="en-US" dirty="0" smtClean="0">
                <a:ea typeface="+mj-ea"/>
              </a:rPr>
            </a:br>
            <a:r>
              <a:rPr lang="en-US" sz="3600" dirty="0" smtClean="0">
                <a:ea typeface="+mj-ea"/>
              </a:rPr>
              <a:t>Comprehensive Residential &amp; Day Services </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4"/>
          <p:cNvSpPr>
            <a:spLocks noGrp="1"/>
          </p:cNvSpPr>
          <p:nvPr>
            <p:ph idx="1"/>
          </p:nvPr>
        </p:nvSpPr>
        <p:spPr>
          <a:xfrm>
            <a:off x="457200" y="1219200"/>
            <a:ext cx="8229600" cy="5181600"/>
          </a:xfrm>
        </p:spPr>
        <p:txBody>
          <a:bodyPr/>
          <a:lstStyle/>
          <a:p>
            <a:pPr marL="623888" indent="-514350" eaLnBrk="1" hangingPunct="1">
              <a:lnSpc>
                <a:spcPct val="90000"/>
              </a:lnSpc>
              <a:buFont typeface="Lucida Sans Unicode" charset="0"/>
              <a:buAutoNum type="arabicPeriod"/>
            </a:pPr>
            <a:r>
              <a:rPr lang="en-US" smtClean="0"/>
              <a:t>Supports families who have children or adults with developmental disabilities still living in their home</a:t>
            </a:r>
          </a:p>
          <a:p>
            <a:pPr marL="623888" indent="-514350" eaLnBrk="1" hangingPunct="1">
              <a:lnSpc>
                <a:spcPct val="90000"/>
              </a:lnSpc>
              <a:buFont typeface="Lucida Sans Unicode" charset="0"/>
              <a:buAutoNum type="arabicPeriod"/>
            </a:pPr>
            <a:r>
              <a:rPr lang="en-US" smtClean="0"/>
              <a:t>Request goes through resource coordinator</a:t>
            </a:r>
          </a:p>
          <a:p>
            <a:pPr marL="623888" indent="-514350" eaLnBrk="1" hangingPunct="1">
              <a:lnSpc>
                <a:spcPct val="90000"/>
              </a:lnSpc>
              <a:buFont typeface="Lucida Sans Unicode" charset="0"/>
              <a:buAutoNum type="arabicPeriod"/>
            </a:pPr>
            <a:r>
              <a:rPr lang="en-US" smtClean="0"/>
              <a:t>Funding is available yearly--possible uses include:</a:t>
            </a:r>
          </a:p>
          <a:p>
            <a:pPr marL="623888" indent="-514350" eaLnBrk="1" hangingPunct="1">
              <a:lnSpc>
                <a:spcPct val="90000"/>
              </a:lnSpc>
              <a:buFont typeface="Wingdings" charset="2"/>
              <a:buChar char="v"/>
            </a:pPr>
            <a:r>
              <a:rPr lang="en-US" smtClean="0"/>
              <a:t>Respite</a:t>
            </a:r>
          </a:p>
          <a:p>
            <a:pPr marL="623888" indent="-514350" eaLnBrk="1" hangingPunct="1">
              <a:lnSpc>
                <a:spcPct val="90000"/>
              </a:lnSpc>
              <a:buFont typeface="Wingdings" charset="2"/>
              <a:buChar char="v"/>
            </a:pPr>
            <a:r>
              <a:rPr lang="en-US" smtClean="0"/>
              <a:t>Professional services (PT, OT, SL)</a:t>
            </a:r>
          </a:p>
          <a:p>
            <a:pPr marL="623888" indent="-514350" eaLnBrk="1" hangingPunct="1">
              <a:lnSpc>
                <a:spcPct val="90000"/>
              </a:lnSpc>
              <a:buFont typeface="Wingdings" charset="2"/>
              <a:buChar char="v"/>
            </a:pPr>
            <a:r>
              <a:rPr lang="en-US" smtClean="0"/>
              <a:t>Medical</a:t>
            </a:r>
          </a:p>
          <a:p>
            <a:pPr marL="623888" indent="-514350" eaLnBrk="1" hangingPunct="1">
              <a:lnSpc>
                <a:spcPct val="90000"/>
              </a:lnSpc>
              <a:buFont typeface="Wingdings" charset="2"/>
              <a:buChar char="v"/>
            </a:pPr>
            <a:r>
              <a:rPr lang="en-US" smtClean="0"/>
              <a:t>Transportation</a:t>
            </a:r>
          </a:p>
          <a:p>
            <a:pPr marL="623888" indent="-514350" eaLnBrk="1" hangingPunct="1">
              <a:lnSpc>
                <a:spcPct val="90000"/>
              </a:lnSpc>
              <a:buFont typeface="Wingdings" charset="2"/>
              <a:buChar char="v"/>
            </a:pPr>
            <a:r>
              <a:rPr lang="en-US" smtClean="0"/>
              <a:t>Home modification</a:t>
            </a:r>
          </a:p>
          <a:p>
            <a:pPr marL="623888" indent="-514350" eaLnBrk="1" hangingPunct="1">
              <a:lnSpc>
                <a:spcPct val="90000"/>
              </a:lnSpc>
              <a:buFont typeface="Wingdings" charset="2"/>
              <a:buChar char="v"/>
            </a:pPr>
            <a:r>
              <a:rPr lang="en-US" smtClean="0"/>
              <a:t>Parent/ sibling support</a:t>
            </a:r>
          </a:p>
          <a:p>
            <a:pPr marL="623888" indent="-514350" eaLnBrk="1" hangingPunct="1">
              <a:lnSpc>
                <a:spcPct val="90000"/>
              </a:lnSpc>
              <a:buFont typeface="Wingdings 3" charset="2"/>
              <a:buNone/>
            </a:pPr>
            <a:endParaRPr lang="en-US" smtClean="0"/>
          </a:p>
          <a:p>
            <a:pPr marL="623888" indent="-514350" eaLnBrk="1" hangingPunct="1">
              <a:lnSpc>
                <a:spcPct val="90000"/>
              </a:lnSpc>
            </a:pPr>
            <a:endParaRPr lang="en-US" smtClean="0"/>
          </a:p>
        </p:txBody>
      </p:sp>
      <p:sp>
        <p:nvSpPr>
          <p:cNvPr id="27651" name="Slide Number Placeholder 2"/>
          <p:cNvSpPr>
            <a:spLocks noGrp="1"/>
          </p:cNvSpPr>
          <p:nvPr>
            <p:ph type="sldNum" sz="quarter" idx="12"/>
          </p:nvPr>
        </p:nvSpPr>
        <p:spPr bwMode="auto">
          <a:noFill/>
          <a:ln>
            <a:miter lim="800000"/>
            <a:headEnd/>
            <a:tailEnd/>
          </a:ln>
        </p:spPr>
        <p:txBody>
          <a:bodyPr/>
          <a:lstStyle/>
          <a:p>
            <a:fld id="{15C21C7D-B19C-451D-BDBB-1CB2CBA92A25}" type="slidenum">
              <a:rPr lang="en-US" smtClean="0"/>
              <a:pPr/>
              <a:t>16</a:t>
            </a:fld>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Family Support Services</a:t>
            </a:r>
            <a:endParaRPr lang="en-US" dirty="0">
              <a:ea typeface="+mj-ea"/>
            </a:endParaRPr>
          </a:p>
        </p:txBody>
      </p:sp>
      <p:sp>
        <p:nvSpPr>
          <p:cNvPr id="27653" name="TextBox 3"/>
          <p:cNvSpPr txBox="1">
            <a:spLocks noChangeArrowheads="1"/>
          </p:cNvSpPr>
          <p:nvPr/>
        </p:nvSpPr>
        <p:spPr bwMode="auto">
          <a:xfrm flipV="1">
            <a:off x="8458200" y="2998788"/>
            <a:ext cx="228600" cy="1246187"/>
          </a:xfrm>
          <a:prstGeom prst="rect">
            <a:avLst/>
          </a:prstGeom>
          <a:noFill/>
          <a:ln w="9525">
            <a:noFill/>
            <a:miter lim="800000"/>
            <a:headEnd/>
            <a:tailEnd/>
          </a:ln>
        </p:spPr>
        <p:txBody>
          <a:bodyPr>
            <a:spAutoFit/>
          </a:bodyPr>
          <a:lstStyle/>
          <a:p>
            <a:pPr eaLnBrk="0" hangingPunct="0">
              <a:buFont typeface="Arial" charset="0"/>
              <a:buChar char="•"/>
            </a:pPr>
            <a:endParaRPr lang="en-US" sz="2700" b="0">
              <a:latin typeface="Lucida Sans Unicode" charset="0"/>
            </a:endParaRPr>
          </a:p>
          <a:p>
            <a:pPr eaLnBrk="0" hangingPunct="0"/>
            <a:endParaRPr lang="en-US"/>
          </a:p>
          <a:p>
            <a:pPr eaLnBrk="0" hangingPunct="0"/>
            <a:endParaRPr lang="en-US"/>
          </a:p>
        </p:txBody>
      </p:sp>
      <p:pic>
        <p:nvPicPr>
          <p:cNvPr id="27654" name="Picture 2"/>
          <p:cNvPicPr>
            <a:picLocks noChangeAspect="1" noChangeArrowheads="1"/>
          </p:cNvPicPr>
          <p:nvPr/>
        </p:nvPicPr>
        <p:blipFill>
          <a:blip r:embed="rId3" cstate="print"/>
          <a:srcRect/>
          <a:stretch>
            <a:fillRect/>
          </a:stretch>
        </p:blipFill>
        <p:spPr bwMode="auto">
          <a:xfrm>
            <a:off x="5410200" y="44958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p:cNvSpPr>
            <a:spLocks noGrp="1"/>
          </p:cNvSpPr>
          <p:nvPr>
            <p:ph idx="1"/>
          </p:nvPr>
        </p:nvSpPr>
        <p:spPr/>
        <p:txBody>
          <a:bodyPr/>
          <a:lstStyle/>
          <a:p>
            <a:pPr eaLnBrk="1" hangingPunct="1"/>
            <a:endParaRPr lang="en-US" dirty="0" smtClean="0"/>
          </a:p>
        </p:txBody>
      </p:sp>
      <p:sp>
        <p:nvSpPr>
          <p:cNvPr id="28675" name="Slide Number Placeholder 2"/>
          <p:cNvSpPr>
            <a:spLocks noGrp="1"/>
          </p:cNvSpPr>
          <p:nvPr>
            <p:ph type="sldNum" sz="quarter" idx="12"/>
          </p:nvPr>
        </p:nvSpPr>
        <p:spPr bwMode="auto">
          <a:noFill/>
          <a:ln>
            <a:miter lim="800000"/>
            <a:headEnd/>
            <a:tailEnd/>
          </a:ln>
        </p:spPr>
        <p:txBody>
          <a:bodyPr/>
          <a:lstStyle/>
          <a:p>
            <a:fld id="{ACC5C613-EC89-4701-BD08-6D474B4D4560}" type="slidenum">
              <a:rPr lang="en-US" smtClean="0"/>
              <a:pPr/>
              <a:t>17</a:t>
            </a:fld>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Community Center Board (CCB)</a:t>
            </a:r>
            <a:br>
              <a:rPr lang="en-US" dirty="0" smtClean="0">
                <a:ea typeface="+mj-ea"/>
              </a:rPr>
            </a:br>
            <a:r>
              <a:rPr lang="en-US" sz="2400" dirty="0" smtClean="0">
                <a:ea typeface="+mj-ea"/>
              </a:rPr>
              <a:t>Continued</a:t>
            </a:r>
            <a:endParaRPr lang="en-US" sz="2400" dirty="0">
              <a:ea typeface="+mj-ea"/>
            </a:endParaRPr>
          </a:p>
        </p:txBody>
      </p:sp>
      <p:sp>
        <p:nvSpPr>
          <p:cNvPr id="28677" name="TextBox 3"/>
          <p:cNvSpPr txBox="1">
            <a:spLocks noChangeArrowheads="1"/>
          </p:cNvSpPr>
          <p:nvPr/>
        </p:nvSpPr>
        <p:spPr bwMode="auto">
          <a:xfrm>
            <a:off x="914400" y="1828800"/>
            <a:ext cx="7696200" cy="2617788"/>
          </a:xfrm>
          <a:prstGeom prst="rect">
            <a:avLst/>
          </a:prstGeom>
          <a:noFill/>
          <a:ln w="9525">
            <a:noFill/>
            <a:miter lim="800000"/>
            <a:headEnd/>
            <a:tailEnd/>
          </a:ln>
        </p:spPr>
        <p:txBody>
          <a:bodyPr>
            <a:spAutoFit/>
          </a:bodyPr>
          <a:lstStyle/>
          <a:p>
            <a:pPr marL="533400" indent="-533400">
              <a:lnSpc>
                <a:spcPct val="90000"/>
              </a:lnSpc>
              <a:spcBef>
                <a:spcPct val="20000"/>
              </a:spcBef>
              <a:buClr>
                <a:schemeClr val="accent2"/>
              </a:buClr>
            </a:pPr>
            <a:r>
              <a:rPr lang="en-US" b="0"/>
              <a:t>3.  </a:t>
            </a:r>
            <a:r>
              <a:rPr lang="en-US" sz="2700" b="0">
                <a:latin typeface="Lucida Sans Unicode" charset="0"/>
              </a:rPr>
              <a:t>Linkages—</a:t>
            </a:r>
          </a:p>
          <a:p>
            <a:pPr marL="990600" lvl="1" indent="-533400">
              <a:lnSpc>
                <a:spcPct val="90000"/>
              </a:lnSpc>
              <a:spcBef>
                <a:spcPct val="20000"/>
              </a:spcBef>
              <a:buClr>
                <a:schemeClr val="accent2"/>
              </a:buClr>
              <a:buFont typeface="Wingdings" charset="2"/>
              <a:buChar char="v"/>
            </a:pPr>
            <a:r>
              <a:rPr lang="en-US" sz="2700" b="0">
                <a:latin typeface="Lucida Sans Unicode" charset="0"/>
              </a:rPr>
              <a:t>DVR-Division of Vocational Rehabilitation)</a:t>
            </a:r>
          </a:p>
          <a:p>
            <a:pPr marL="990600" lvl="1" indent="-533400">
              <a:lnSpc>
                <a:spcPct val="90000"/>
              </a:lnSpc>
              <a:spcBef>
                <a:spcPct val="20000"/>
              </a:spcBef>
              <a:buClr>
                <a:schemeClr val="accent2"/>
              </a:buClr>
              <a:buFont typeface="Wingdings" charset="2"/>
              <a:buChar char="v"/>
            </a:pPr>
            <a:r>
              <a:rPr lang="en-US" sz="2700" b="0">
                <a:latin typeface="Lucida Sans Unicode" charset="0"/>
              </a:rPr>
              <a:t>Access-a-Ride</a:t>
            </a:r>
          </a:p>
          <a:p>
            <a:pPr marL="990600" lvl="1" indent="-533400">
              <a:lnSpc>
                <a:spcPct val="90000"/>
              </a:lnSpc>
              <a:spcBef>
                <a:spcPct val="20000"/>
              </a:spcBef>
              <a:buClr>
                <a:schemeClr val="accent2"/>
              </a:buClr>
              <a:buFont typeface="Wingdings" charset="2"/>
              <a:buChar char="v"/>
            </a:pPr>
            <a:r>
              <a:rPr lang="en-US" sz="2700" b="0">
                <a:latin typeface="Lucida Sans Unicode" charset="0"/>
              </a:rPr>
              <a:t>Other community resources as needed</a:t>
            </a:r>
          </a:p>
          <a:p>
            <a:pPr marL="990600" lvl="1" indent="-533400">
              <a:lnSpc>
                <a:spcPct val="90000"/>
              </a:lnSpc>
              <a:spcBef>
                <a:spcPct val="20000"/>
              </a:spcBef>
              <a:buClr>
                <a:schemeClr val="accent2"/>
              </a:buClr>
            </a:pPr>
            <a:endParaRPr lang="en-US" b="0"/>
          </a:p>
        </p:txBody>
      </p:sp>
      <p:pic>
        <p:nvPicPr>
          <p:cNvPr id="28678" name="Picture 2"/>
          <p:cNvPicPr>
            <a:picLocks noChangeAspect="1" noChangeArrowheads="1"/>
          </p:cNvPicPr>
          <p:nvPr/>
        </p:nvPicPr>
        <p:blipFill>
          <a:blip r:embed="rId3" cstate="print"/>
          <a:srcRect/>
          <a:stretch>
            <a:fillRect/>
          </a:stretch>
        </p:blipFill>
        <p:spPr bwMode="auto">
          <a:xfrm>
            <a:off x="2895600" y="4191000"/>
            <a:ext cx="3100388"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p:txBody>
          <a:bodyPr/>
          <a:lstStyle/>
          <a:p>
            <a:pPr eaLnBrk="1" hangingPunct="1">
              <a:buFont typeface="Wingdings" charset="2"/>
              <a:buNone/>
            </a:pPr>
            <a:r>
              <a:rPr lang="en-US" smtClean="0"/>
              <a:t>A jumpstart support for you to:</a:t>
            </a:r>
          </a:p>
          <a:p>
            <a:pPr eaLnBrk="1" hangingPunct="1">
              <a:buFont typeface="Wingdings" charset="2"/>
              <a:buChar char="v"/>
            </a:pPr>
            <a:r>
              <a:rPr lang="en-US" smtClean="0"/>
              <a:t>Learn more about yourself</a:t>
            </a:r>
            <a:r>
              <a:rPr lang="en-US" b="1" smtClean="0"/>
              <a:t> </a:t>
            </a:r>
          </a:p>
          <a:p>
            <a:pPr eaLnBrk="1" hangingPunct="1">
              <a:buFont typeface="Wingdings" charset="2"/>
              <a:buChar char="v"/>
            </a:pPr>
            <a:r>
              <a:rPr lang="en-US" smtClean="0"/>
              <a:t>Open doors to independence and community involvement</a:t>
            </a:r>
            <a:endParaRPr lang="en-US" b="1" smtClean="0"/>
          </a:p>
          <a:p>
            <a:pPr eaLnBrk="1" hangingPunct="1">
              <a:buFont typeface="Wingdings" charset="2"/>
              <a:buChar char="v"/>
            </a:pPr>
            <a:r>
              <a:rPr lang="en-US" smtClean="0"/>
              <a:t>Reach goals of your choice that are important to you </a:t>
            </a:r>
          </a:p>
          <a:p>
            <a:pPr eaLnBrk="1" hangingPunct="1">
              <a:buFont typeface="Wingdings" charset="2"/>
              <a:buNone/>
            </a:pPr>
            <a:endParaRPr lang="en-US" b="1" smtClean="0"/>
          </a:p>
        </p:txBody>
      </p:sp>
      <p:sp>
        <p:nvSpPr>
          <p:cNvPr id="50179" name="Rectangle 3"/>
          <p:cNvSpPr>
            <a:spLocks noGrp="1" noChangeArrowheads="1"/>
          </p:cNvSpPr>
          <p:nvPr>
            <p:ph type="title"/>
          </p:nvPr>
        </p:nvSpPr>
        <p:spPr/>
        <p:txBody>
          <a:bodyPr/>
          <a:lstStyle/>
          <a:p>
            <a:pPr eaLnBrk="1" fontAlgn="auto" hangingPunct="1">
              <a:spcAft>
                <a:spcPts val="0"/>
              </a:spcAft>
              <a:defRPr/>
            </a:pPr>
            <a:r>
              <a:rPr lang="en-US" sz="3400" smtClean="0">
                <a:ea typeface="+mj-ea"/>
              </a:rPr>
              <a:t>What is the Self-Determination Initiative at DDRC?</a:t>
            </a:r>
          </a:p>
        </p:txBody>
      </p:sp>
      <p:pic>
        <p:nvPicPr>
          <p:cNvPr id="29700" name="Picture 2"/>
          <p:cNvPicPr>
            <a:picLocks noChangeAspect="1" noChangeArrowheads="1"/>
          </p:cNvPicPr>
          <p:nvPr/>
        </p:nvPicPr>
        <p:blipFill>
          <a:blip r:embed="rId3" cstate="print"/>
          <a:srcRect/>
          <a:stretch>
            <a:fillRect/>
          </a:stretch>
        </p:blipFill>
        <p:spPr bwMode="auto">
          <a:xfrm>
            <a:off x="4648200" y="3962400"/>
            <a:ext cx="27527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4"/>
          <p:cNvSpPr>
            <a:spLocks noGrp="1"/>
          </p:cNvSpPr>
          <p:nvPr>
            <p:ph idx="1"/>
          </p:nvPr>
        </p:nvSpPr>
        <p:spPr/>
        <p:txBody>
          <a:bodyPr/>
          <a:lstStyle/>
          <a:p>
            <a:pPr marL="109538" indent="0" eaLnBrk="1" hangingPunct="1">
              <a:buFont typeface="Wingdings 3" charset="2"/>
              <a:buNone/>
            </a:pPr>
            <a:r>
              <a:rPr lang="en-US" smtClean="0"/>
              <a:t>Available to Jefferson County DDRC eligible individuals ages 18 and older</a:t>
            </a:r>
          </a:p>
          <a:p>
            <a:pPr marL="109538" indent="0" eaLnBrk="1" hangingPunct="1">
              <a:buFont typeface="Wingdings 3" charset="2"/>
              <a:buNone/>
            </a:pPr>
            <a:r>
              <a:rPr lang="en-US" smtClean="0"/>
              <a:t>Possible uses include:</a:t>
            </a:r>
          </a:p>
          <a:p>
            <a:pPr marL="109538" indent="0" eaLnBrk="1" hangingPunct="1">
              <a:buFont typeface="Wingdings" charset="2"/>
              <a:buChar char="v"/>
            </a:pPr>
            <a:r>
              <a:rPr lang="en-US" smtClean="0"/>
              <a:t>Technology</a:t>
            </a:r>
          </a:p>
          <a:p>
            <a:pPr marL="800100" lvl="1" indent="-342900" eaLnBrk="1" hangingPunct="1">
              <a:buFont typeface="Wingdings" charset="2"/>
              <a:buChar char="v"/>
            </a:pPr>
            <a:r>
              <a:rPr lang="en-US" sz="2700" smtClean="0"/>
              <a:t>Assistive</a:t>
            </a:r>
          </a:p>
          <a:p>
            <a:pPr marL="109538" indent="0" eaLnBrk="1" hangingPunct="1">
              <a:buFont typeface="Wingdings" charset="2"/>
              <a:buChar char="v"/>
            </a:pPr>
            <a:r>
              <a:rPr lang="en-US" smtClean="0"/>
              <a:t>Education/training</a:t>
            </a:r>
          </a:p>
          <a:p>
            <a:pPr marL="109538" indent="0" eaLnBrk="1" hangingPunct="1">
              <a:buFont typeface="Wingdings" charset="2"/>
              <a:buChar char="v"/>
            </a:pPr>
            <a:r>
              <a:rPr lang="en-US" smtClean="0"/>
              <a:t>Person-Centered Planning (PATH)</a:t>
            </a:r>
          </a:p>
          <a:p>
            <a:pPr marL="109538" indent="0" eaLnBrk="1" hangingPunct="1">
              <a:buFont typeface="Wingdings" charset="2"/>
              <a:buChar char="v"/>
            </a:pPr>
            <a:r>
              <a:rPr lang="en-US" smtClean="0"/>
              <a:t>Recreation and community connections</a:t>
            </a:r>
          </a:p>
          <a:p>
            <a:pPr marL="109538" indent="0" eaLnBrk="1" hangingPunct="1">
              <a:buFont typeface="Wingdings" charset="2"/>
              <a:buChar char="v"/>
            </a:pPr>
            <a:r>
              <a:rPr lang="en-US" smtClean="0"/>
              <a:t>Vocational preparation and exploration</a:t>
            </a:r>
          </a:p>
          <a:p>
            <a:pPr marL="109538" indent="0" eaLnBrk="1" hangingPunct="1">
              <a:buFont typeface="Wingdings 3" charset="2"/>
              <a:buNone/>
            </a:pPr>
            <a:endParaRPr lang="en-US" smtClean="0"/>
          </a:p>
          <a:p>
            <a:pPr marL="109538" indent="0" eaLnBrk="1" hangingPunct="1">
              <a:buFont typeface="Wingdings" charset="2"/>
              <a:buChar char="v"/>
            </a:pPr>
            <a:endParaRPr lang="en-US" smtClean="0"/>
          </a:p>
          <a:p>
            <a:pPr marL="109538" indent="0" eaLnBrk="1" hangingPunct="1"/>
            <a:endParaRPr lang="en-US" smtClean="0"/>
          </a:p>
        </p:txBody>
      </p:sp>
      <p:sp>
        <p:nvSpPr>
          <p:cNvPr id="30723" name="Slide Number Placeholder 2"/>
          <p:cNvSpPr>
            <a:spLocks noGrp="1"/>
          </p:cNvSpPr>
          <p:nvPr>
            <p:ph type="sldNum" sz="quarter" idx="12"/>
          </p:nvPr>
        </p:nvSpPr>
        <p:spPr bwMode="auto">
          <a:noFill/>
          <a:ln>
            <a:miter lim="800000"/>
            <a:headEnd/>
            <a:tailEnd/>
          </a:ln>
        </p:spPr>
        <p:txBody>
          <a:bodyPr/>
          <a:lstStyle/>
          <a:p>
            <a:fld id="{761A1A7F-604F-4FE7-BF9E-722B18106D09}" type="slidenum">
              <a:rPr lang="en-US" smtClean="0"/>
              <a:pPr/>
              <a:t>19</a:t>
            </a:fld>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Self-Determination Initiative	</a:t>
            </a:r>
            <a:endParaRPr lang="en-US" dirty="0">
              <a:ea typeface="+mj-ea"/>
            </a:endParaRPr>
          </a:p>
        </p:txBody>
      </p:sp>
      <p:sp>
        <p:nvSpPr>
          <p:cNvPr id="30725" name="TextBox 3"/>
          <p:cNvSpPr txBox="1">
            <a:spLocks noChangeArrowheads="1"/>
          </p:cNvSpPr>
          <p:nvPr/>
        </p:nvSpPr>
        <p:spPr bwMode="auto">
          <a:xfrm flipV="1">
            <a:off x="7772400" y="5791200"/>
            <a:ext cx="381000" cy="1984375"/>
          </a:xfrm>
          <a:prstGeom prst="rect">
            <a:avLst/>
          </a:prstGeom>
          <a:noFill/>
          <a:ln w="9525">
            <a:noFill/>
            <a:miter lim="800000"/>
            <a:headEnd/>
            <a:tailEnd/>
          </a:ln>
        </p:spPr>
        <p:txBody>
          <a:bodyPr>
            <a:spAutoFit/>
          </a:bodyPr>
          <a:lstStyle/>
          <a:p>
            <a:pPr eaLnBrk="0" hangingPunct="0">
              <a:buFont typeface="Arial" charset="0"/>
              <a:buChar char="•"/>
            </a:pPr>
            <a:endParaRPr lang="en-US" sz="2700" b="0">
              <a:latin typeface="Lucida Sans Unicode" charset="0"/>
            </a:endParaRPr>
          </a:p>
          <a:p>
            <a:pPr eaLnBrk="0" hangingPunct="0">
              <a:buFont typeface="Arial" charset="0"/>
              <a:buChar char="•"/>
            </a:pPr>
            <a:endParaRPr lang="en-US" b="0"/>
          </a:p>
          <a:p>
            <a:pPr eaLnBrk="0" hangingPunct="0">
              <a:buFont typeface="Arial" charset="0"/>
              <a:buChar char="•"/>
            </a:pPr>
            <a:endParaRPr lang="en-US" b="0"/>
          </a:p>
          <a:p>
            <a:pPr eaLnBrk="0" hangingPunct="0"/>
            <a:endParaRPr lang="en-US"/>
          </a:p>
          <a:p>
            <a:pPr eaLnBrk="0" hangingPunct="0"/>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long term care supports are available</a:t>
            </a:r>
          </a:p>
          <a:p>
            <a:r>
              <a:rPr lang="en-US" dirty="0" smtClean="0"/>
              <a:t>What does it take to be eligible for these supports</a:t>
            </a:r>
            <a:endParaRPr lang="en-US" dirty="0"/>
          </a:p>
        </p:txBody>
      </p:sp>
      <p:sp>
        <p:nvSpPr>
          <p:cNvPr id="3" name="Title 2"/>
          <p:cNvSpPr>
            <a:spLocks noGrp="1"/>
          </p:cNvSpPr>
          <p:nvPr>
            <p:ph type="title"/>
          </p:nvPr>
        </p:nvSpPr>
        <p:spPr/>
        <p:txBody>
          <a:bodyPr/>
          <a:lstStyle/>
          <a:p>
            <a:r>
              <a:rPr lang="en-US" dirty="0" smtClean="0"/>
              <a:t>Session Objectives</a:t>
            </a:r>
            <a:endParaRPr lang="en-US" dirty="0"/>
          </a:p>
        </p:txBody>
      </p:sp>
      <p:sp>
        <p:nvSpPr>
          <p:cNvPr id="4" name="Slide Number Placeholder 3"/>
          <p:cNvSpPr>
            <a:spLocks noGrp="1"/>
          </p:cNvSpPr>
          <p:nvPr>
            <p:ph type="sldNum" sz="quarter" idx="12"/>
          </p:nvPr>
        </p:nvSpPr>
        <p:spPr/>
        <p:txBody>
          <a:bodyPr/>
          <a:lstStyle/>
          <a:p>
            <a:pPr>
              <a:defRPr/>
            </a:pPr>
            <a:fld id="{1E316E7B-523B-4F85-A24B-DA84B63BA7D4}" type="slidenum">
              <a:rPr lang="en-US" smtClean="0"/>
              <a:pPr>
                <a:defRPr/>
              </a:pPr>
              <a:t>2</a:t>
            </a:fld>
            <a:endParaRPr lang="en-US"/>
          </a:p>
        </p:txBody>
      </p:sp>
    </p:spTree>
    <p:extLst>
      <p:ext uri="{BB962C8B-B14F-4D97-AF65-F5344CB8AC3E}">
        <p14:creationId xmlns:p14="http://schemas.microsoft.com/office/powerpoint/2010/main" val="188343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a:spLocks noGrp="1"/>
          </p:cNvSpPr>
          <p:nvPr>
            <p:ph idx="1"/>
          </p:nvPr>
        </p:nvSpPr>
        <p:spPr/>
        <p:txBody>
          <a:bodyPr/>
          <a:lstStyle/>
          <a:p>
            <a:pPr marL="0" indent="0" eaLnBrk="1" hangingPunct="1">
              <a:lnSpc>
                <a:spcPct val="90000"/>
              </a:lnSpc>
              <a:spcBef>
                <a:spcPct val="20000"/>
              </a:spcBef>
              <a:buClr>
                <a:schemeClr val="accent2"/>
              </a:buClr>
              <a:buFont typeface="Wingdings 3" charset="2"/>
              <a:buNone/>
            </a:pPr>
            <a:r>
              <a:rPr lang="en-US" sz="2800" smtClean="0"/>
              <a:t>4.  Contact information</a:t>
            </a:r>
          </a:p>
          <a:p>
            <a:pPr marL="0" indent="0" eaLnBrk="1" hangingPunct="1">
              <a:lnSpc>
                <a:spcPct val="90000"/>
              </a:lnSpc>
              <a:spcBef>
                <a:spcPct val="20000"/>
              </a:spcBef>
              <a:buClr>
                <a:schemeClr val="accent2"/>
              </a:buClr>
              <a:buFont typeface="Wingdings" charset="2"/>
              <a:buChar char="v"/>
            </a:pPr>
            <a:r>
              <a:rPr lang="en-US" sz="2800" smtClean="0"/>
              <a:t>	303-233-3363</a:t>
            </a:r>
          </a:p>
          <a:p>
            <a:pPr marL="0" indent="0" eaLnBrk="1" hangingPunct="1">
              <a:lnSpc>
                <a:spcPct val="90000"/>
              </a:lnSpc>
              <a:spcBef>
                <a:spcPct val="20000"/>
              </a:spcBef>
              <a:buClr>
                <a:schemeClr val="accent2"/>
              </a:buClr>
              <a:buFont typeface="Wingdings" charset="2"/>
              <a:buChar char="v"/>
            </a:pPr>
            <a:r>
              <a:rPr lang="en-US" sz="2800" smtClean="0"/>
              <a:t>	</a:t>
            </a:r>
            <a:r>
              <a:rPr lang="en-US" sz="2800" smtClean="0">
                <a:hlinkClick r:id="rId3"/>
              </a:rPr>
              <a:t>www.ddrcco.com</a:t>
            </a:r>
            <a:endParaRPr lang="en-US" sz="2800" smtClean="0"/>
          </a:p>
          <a:p>
            <a:pPr marL="0" indent="0" eaLnBrk="1" hangingPunct="1">
              <a:lnSpc>
                <a:spcPct val="90000"/>
              </a:lnSpc>
              <a:spcBef>
                <a:spcPct val="20000"/>
              </a:spcBef>
              <a:buClr>
                <a:schemeClr val="accent2"/>
              </a:buClr>
              <a:buFont typeface="Wingdings" charset="2"/>
              <a:buChar char="v"/>
            </a:pPr>
            <a:r>
              <a:rPr lang="en-US" sz="2800" smtClean="0"/>
              <a:t>	11177 W 8</a:t>
            </a:r>
            <a:r>
              <a:rPr lang="en-US" sz="2800" baseline="30000" smtClean="0"/>
              <a:t>th</a:t>
            </a:r>
            <a:r>
              <a:rPr lang="en-US" sz="2800" smtClean="0"/>
              <a:t> Ave, Lakewood</a:t>
            </a:r>
          </a:p>
          <a:p>
            <a:pPr marL="0" indent="0" eaLnBrk="1" hangingPunct="1"/>
            <a:endParaRPr lang="en-US" b="1" smtClean="0"/>
          </a:p>
        </p:txBody>
      </p:sp>
      <p:sp>
        <p:nvSpPr>
          <p:cNvPr id="31747" name="Slide Number Placeholder 2"/>
          <p:cNvSpPr>
            <a:spLocks noGrp="1"/>
          </p:cNvSpPr>
          <p:nvPr>
            <p:ph type="sldNum" sz="quarter" idx="12"/>
          </p:nvPr>
        </p:nvSpPr>
        <p:spPr bwMode="auto">
          <a:noFill/>
          <a:ln>
            <a:miter lim="800000"/>
            <a:headEnd/>
            <a:tailEnd/>
          </a:ln>
        </p:spPr>
        <p:txBody>
          <a:bodyPr/>
          <a:lstStyle/>
          <a:p>
            <a:fld id="{B8309772-B3AE-4147-8A87-4534E47AE08C}" type="slidenum">
              <a:rPr lang="en-US" smtClean="0"/>
              <a:pPr/>
              <a:t>20</a:t>
            </a:fld>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Community Center Board (CCB)</a:t>
            </a:r>
            <a:br>
              <a:rPr lang="en-US" dirty="0" smtClean="0">
                <a:ea typeface="+mj-ea"/>
              </a:rPr>
            </a:br>
            <a:r>
              <a:rPr lang="en-US" sz="2400" dirty="0" smtClean="0">
                <a:ea typeface="+mj-ea"/>
              </a:rPr>
              <a:t>Continued</a:t>
            </a:r>
            <a:endParaRPr lang="en-US" sz="2400" dirty="0">
              <a:ea typeface="+mj-ea"/>
            </a:endParaRPr>
          </a:p>
        </p:txBody>
      </p:sp>
      <p:pic>
        <p:nvPicPr>
          <p:cNvPr id="31749" name="Picture 2"/>
          <p:cNvPicPr>
            <a:picLocks noChangeAspect="1" noChangeArrowheads="1"/>
          </p:cNvPicPr>
          <p:nvPr/>
        </p:nvPicPr>
        <p:blipFill>
          <a:blip r:embed="rId4" cstate="print"/>
          <a:srcRect/>
          <a:stretch>
            <a:fillRect/>
          </a:stretch>
        </p:blipFill>
        <p:spPr bwMode="auto">
          <a:xfrm>
            <a:off x="5105400" y="3695700"/>
            <a:ext cx="25622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4"/>
          <p:cNvSpPr>
            <a:spLocks noGrp="1"/>
          </p:cNvSpPr>
          <p:nvPr>
            <p:ph idx="1"/>
          </p:nvPr>
        </p:nvSpPr>
        <p:spPr/>
        <p:txBody>
          <a:bodyPr/>
          <a:lstStyle/>
          <a:p>
            <a:pPr marL="533400" indent="-533400" eaLnBrk="1" hangingPunct="1">
              <a:lnSpc>
                <a:spcPct val="90000"/>
              </a:lnSpc>
              <a:spcBef>
                <a:spcPct val="20000"/>
              </a:spcBef>
              <a:buClr>
                <a:schemeClr val="accent2"/>
              </a:buClr>
              <a:buFontTx/>
              <a:buAutoNum type="arabicPeriod"/>
            </a:pPr>
            <a:r>
              <a:rPr lang="en-US" smtClean="0"/>
              <a:t>What does it take to be eligible</a:t>
            </a:r>
          </a:p>
          <a:p>
            <a:pPr marL="990600" lvl="1" indent="-533400" eaLnBrk="1" hangingPunct="1">
              <a:lnSpc>
                <a:spcPct val="90000"/>
              </a:lnSpc>
              <a:spcBef>
                <a:spcPct val="20000"/>
              </a:spcBef>
              <a:buClr>
                <a:schemeClr val="accent2"/>
              </a:buClr>
              <a:buFont typeface="Wingdings" charset="2"/>
              <a:buChar char="v"/>
            </a:pPr>
            <a:r>
              <a:rPr lang="en-US" sz="2700" smtClean="0"/>
              <a:t>Elderly, Blind &amp; Disabled (EBD)</a:t>
            </a:r>
          </a:p>
          <a:p>
            <a:pPr marL="990600" lvl="1" indent="-533400" eaLnBrk="1" hangingPunct="1">
              <a:lnSpc>
                <a:spcPct val="90000"/>
              </a:lnSpc>
              <a:spcBef>
                <a:spcPct val="20000"/>
              </a:spcBef>
              <a:buClr>
                <a:schemeClr val="accent2"/>
              </a:buClr>
              <a:buFont typeface="Wingdings" charset="2"/>
              <a:buChar char="v"/>
            </a:pPr>
            <a:r>
              <a:rPr lang="en-US" sz="2700" smtClean="0"/>
              <a:t>Mental Health</a:t>
            </a:r>
          </a:p>
          <a:p>
            <a:pPr marL="990600" lvl="1" indent="-533400" eaLnBrk="1" hangingPunct="1">
              <a:lnSpc>
                <a:spcPct val="90000"/>
              </a:lnSpc>
              <a:spcBef>
                <a:spcPct val="20000"/>
              </a:spcBef>
              <a:buClr>
                <a:schemeClr val="accent2"/>
              </a:buClr>
              <a:buFont typeface="Wingdings" charset="2"/>
              <a:buChar char="v"/>
            </a:pPr>
            <a:r>
              <a:rPr lang="en-US" sz="2700" smtClean="0"/>
              <a:t>Traumatic Brain Injury</a:t>
            </a:r>
          </a:p>
          <a:p>
            <a:pPr marL="990600" lvl="1" indent="-533400" eaLnBrk="1" hangingPunct="1">
              <a:lnSpc>
                <a:spcPct val="90000"/>
              </a:lnSpc>
              <a:spcBef>
                <a:spcPct val="20000"/>
              </a:spcBef>
              <a:buClr>
                <a:schemeClr val="accent2"/>
              </a:buClr>
              <a:buFont typeface="Wingdings" charset="2"/>
              <a:buChar char="v"/>
            </a:pPr>
            <a:r>
              <a:rPr lang="en-US" sz="2700" smtClean="0"/>
              <a:t>Person with AIDS</a:t>
            </a:r>
          </a:p>
          <a:p>
            <a:pPr marL="533400" indent="-533400" eaLnBrk="1" hangingPunct="1">
              <a:lnSpc>
                <a:spcPct val="90000"/>
              </a:lnSpc>
              <a:spcBef>
                <a:spcPct val="20000"/>
              </a:spcBef>
              <a:buClr>
                <a:schemeClr val="accent2"/>
              </a:buClr>
              <a:buFontTx/>
              <a:buAutoNum type="arabicPeriod"/>
            </a:pPr>
            <a:r>
              <a:rPr lang="en-US" smtClean="0"/>
              <a:t>What services do you provide:</a:t>
            </a:r>
          </a:p>
          <a:p>
            <a:pPr marL="533400" indent="-533400" eaLnBrk="1" hangingPunct="1">
              <a:lnSpc>
                <a:spcPct val="90000"/>
              </a:lnSpc>
              <a:spcBef>
                <a:spcPct val="20000"/>
              </a:spcBef>
              <a:buClr>
                <a:schemeClr val="accent2"/>
              </a:buClr>
              <a:buFontTx/>
              <a:buAutoNum type="arabicPeriod"/>
            </a:pPr>
            <a:r>
              <a:rPr lang="en-US" smtClean="0"/>
              <a:t>Linkages—N/A</a:t>
            </a:r>
          </a:p>
          <a:p>
            <a:pPr marL="533400" indent="-533400" eaLnBrk="1" hangingPunct="1">
              <a:lnSpc>
                <a:spcPct val="90000"/>
              </a:lnSpc>
              <a:spcBef>
                <a:spcPct val="20000"/>
              </a:spcBef>
              <a:buClr>
                <a:schemeClr val="accent2"/>
              </a:buClr>
              <a:buFontTx/>
              <a:buAutoNum type="arabicPeriod"/>
            </a:pPr>
            <a:r>
              <a:rPr lang="en-US" smtClean="0"/>
              <a:t>Contact information: </a:t>
            </a:r>
          </a:p>
          <a:p>
            <a:pPr marL="990600" lvl="1" indent="-533400" eaLnBrk="1" hangingPunct="1">
              <a:lnSpc>
                <a:spcPct val="90000"/>
              </a:lnSpc>
              <a:spcBef>
                <a:spcPct val="20000"/>
              </a:spcBef>
              <a:buClr>
                <a:schemeClr val="accent2"/>
              </a:buClr>
              <a:buFont typeface="Wingdings" charset="2"/>
              <a:buChar char="v"/>
            </a:pPr>
            <a:r>
              <a:rPr lang="en-US" sz="2700" smtClean="0"/>
              <a:t>303-271-4216</a:t>
            </a:r>
          </a:p>
          <a:p>
            <a:pPr marL="533400" indent="-533400" eaLnBrk="1" hangingPunct="1"/>
            <a:endParaRPr lang="en-US" smtClean="0"/>
          </a:p>
        </p:txBody>
      </p:sp>
      <p:sp>
        <p:nvSpPr>
          <p:cNvPr id="32771" name="Slide Number Placeholder 2"/>
          <p:cNvSpPr>
            <a:spLocks noGrp="1"/>
          </p:cNvSpPr>
          <p:nvPr>
            <p:ph type="sldNum" sz="quarter" idx="12"/>
          </p:nvPr>
        </p:nvSpPr>
        <p:spPr bwMode="auto">
          <a:noFill/>
          <a:ln>
            <a:miter lim="800000"/>
            <a:headEnd/>
            <a:tailEnd/>
          </a:ln>
        </p:spPr>
        <p:txBody>
          <a:bodyPr/>
          <a:lstStyle/>
          <a:p>
            <a:fld id="{A55C1412-A8B3-4AE0-9E3D-0237572EED29}" type="slidenum">
              <a:rPr lang="en-US" smtClean="0"/>
              <a:pPr/>
              <a:t>21</a:t>
            </a:fld>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Other Long Term Waivers to know about</a:t>
            </a:r>
            <a:endParaRPr lang="en-US" sz="2400" dirty="0">
              <a:ea typeface="+mj-ea"/>
            </a:endParaRPr>
          </a:p>
        </p:txBody>
      </p:sp>
      <p:pic>
        <p:nvPicPr>
          <p:cNvPr id="32773" name="Picture 2"/>
          <p:cNvPicPr>
            <a:picLocks noChangeAspect="1" noChangeArrowheads="1"/>
          </p:cNvPicPr>
          <p:nvPr/>
        </p:nvPicPr>
        <p:blipFill>
          <a:blip r:embed="rId3" cstate="print"/>
          <a:srcRect/>
          <a:stretch>
            <a:fillRect/>
          </a:stretch>
        </p:blipFill>
        <p:spPr bwMode="auto">
          <a:xfrm>
            <a:off x="6629400" y="3429000"/>
            <a:ext cx="1914525"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marL="0" indent="0" eaLnBrk="1" hangingPunct="1">
              <a:lnSpc>
                <a:spcPct val="90000"/>
              </a:lnSpc>
              <a:spcBef>
                <a:spcPct val="20000"/>
              </a:spcBef>
              <a:buClr>
                <a:schemeClr val="accent2"/>
              </a:buClr>
              <a:buFont typeface="Wingdings 3" charset="2"/>
              <a:buNone/>
            </a:pPr>
            <a:r>
              <a:rPr lang="en-US" sz="2400" dirty="0" smtClean="0"/>
              <a:t>1. </a:t>
            </a:r>
            <a:r>
              <a:rPr lang="en-US" dirty="0" smtClean="0"/>
              <a:t>What does it take to be eligible</a:t>
            </a:r>
          </a:p>
          <a:p>
            <a:pPr marL="712788" lvl="1" indent="-457200" eaLnBrk="1" hangingPunct="1">
              <a:lnSpc>
                <a:spcPct val="90000"/>
              </a:lnSpc>
              <a:spcBef>
                <a:spcPct val="20000"/>
              </a:spcBef>
              <a:buClr>
                <a:schemeClr val="accent2"/>
              </a:buClr>
              <a:buFont typeface="Wingdings" charset="2"/>
              <a:buChar char="v"/>
            </a:pPr>
            <a:r>
              <a:rPr lang="en-US" dirty="0" smtClean="0"/>
              <a:t>18 or older</a:t>
            </a:r>
          </a:p>
          <a:p>
            <a:pPr marL="712788" lvl="1" indent="-457200" eaLnBrk="1" hangingPunct="1">
              <a:lnSpc>
                <a:spcPct val="90000"/>
              </a:lnSpc>
              <a:spcBef>
                <a:spcPct val="20000"/>
              </a:spcBef>
              <a:buClr>
                <a:schemeClr val="accent2"/>
              </a:buClr>
              <a:buFont typeface="Wingdings" charset="2"/>
              <a:buChar char="v"/>
            </a:pPr>
            <a:r>
              <a:rPr lang="en-US" dirty="0" smtClean="0"/>
              <a:t>Health due to age or physical impairments</a:t>
            </a:r>
          </a:p>
          <a:p>
            <a:pPr marL="712788" lvl="1" indent="-457200" eaLnBrk="1" hangingPunct="1">
              <a:lnSpc>
                <a:spcPct val="90000"/>
              </a:lnSpc>
              <a:spcBef>
                <a:spcPct val="20000"/>
              </a:spcBef>
              <a:buClr>
                <a:schemeClr val="accent2"/>
              </a:buClr>
              <a:buFont typeface="Wingdings" charset="2"/>
              <a:buChar char="v"/>
            </a:pPr>
            <a:r>
              <a:rPr lang="en-US" dirty="0" smtClean="0"/>
              <a:t>Medicaid financial eligibility</a:t>
            </a:r>
          </a:p>
          <a:p>
            <a:pPr marL="712788" lvl="1" indent="-457200" eaLnBrk="1" hangingPunct="1">
              <a:lnSpc>
                <a:spcPct val="90000"/>
              </a:lnSpc>
              <a:spcBef>
                <a:spcPct val="20000"/>
              </a:spcBef>
              <a:buClr>
                <a:schemeClr val="accent2"/>
              </a:buClr>
              <a:buFont typeface="Wingdings" charset="2"/>
              <a:buChar char="v"/>
            </a:pPr>
            <a:r>
              <a:rPr lang="en-US" dirty="0" smtClean="0"/>
              <a:t>Long Term Care level of care screen </a:t>
            </a:r>
          </a:p>
          <a:p>
            <a:pPr marL="0" indent="0" eaLnBrk="1" hangingPunct="1">
              <a:lnSpc>
                <a:spcPct val="90000"/>
              </a:lnSpc>
              <a:spcBef>
                <a:spcPct val="20000"/>
              </a:spcBef>
              <a:buClr>
                <a:schemeClr val="accent2"/>
              </a:buClr>
              <a:buFont typeface="Wingdings 3" charset="2"/>
              <a:buNone/>
            </a:pPr>
            <a:r>
              <a:rPr lang="en-US" dirty="0" smtClean="0"/>
              <a:t>2.  What services do you provide:</a:t>
            </a:r>
          </a:p>
          <a:p>
            <a:pPr marL="0" indent="0" eaLnBrk="1" hangingPunct="1">
              <a:buFont typeface="Wingdings 3" charset="2"/>
              <a:buNone/>
            </a:pPr>
            <a:r>
              <a:rPr lang="en-US" dirty="0" smtClean="0"/>
              <a:t> </a:t>
            </a:r>
            <a:r>
              <a:rPr lang="en-US" sz="2400" dirty="0" smtClean="0"/>
              <a:t>Home health services		Homemaker services</a:t>
            </a:r>
          </a:p>
          <a:p>
            <a:pPr marL="0" indent="0" eaLnBrk="1" hangingPunct="1">
              <a:buFont typeface="Wingdings 3" charset="2"/>
              <a:buNone/>
            </a:pPr>
            <a:r>
              <a:rPr lang="en-US" sz="2400" dirty="0" smtClean="0"/>
              <a:t>Adult day care 			Personal care</a:t>
            </a:r>
          </a:p>
          <a:p>
            <a:pPr marL="0" indent="0" eaLnBrk="1" hangingPunct="1">
              <a:buFont typeface="Wingdings 3" charset="2"/>
              <a:buNone/>
            </a:pPr>
            <a:r>
              <a:rPr lang="en-US" sz="2400" smtClean="0"/>
              <a:t>Alternative care facilities		Respite care</a:t>
            </a:r>
          </a:p>
          <a:p>
            <a:pPr marL="0" indent="0" eaLnBrk="1" hangingPunct="1">
              <a:buFont typeface="Wingdings 3" charset="2"/>
              <a:buNone/>
            </a:pPr>
            <a:r>
              <a:rPr lang="en-US" sz="2400" dirty="0" smtClean="0"/>
              <a:t>Electronic monitoring		Home modifications</a:t>
            </a:r>
          </a:p>
          <a:p>
            <a:pPr marL="0" indent="0" eaLnBrk="1" hangingPunct="1">
              <a:lnSpc>
                <a:spcPct val="90000"/>
              </a:lnSpc>
              <a:spcBef>
                <a:spcPct val="20000"/>
              </a:spcBef>
              <a:buClr>
                <a:schemeClr val="accent2"/>
              </a:buClr>
              <a:buFont typeface="Wingdings" charset="2"/>
              <a:buChar char="v"/>
            </a:pPr>
            <a:endParaRPr lang="en-US" dirty="0" smtClean="0"/>
          </a:p>
        </p:txBody>
      </p:sp>
      <p:sp>
        <p:nvSpPr>
          <p:cNvPr id="33795" name="Slide Number Placeholder 2"/>
          <p:cNvSpPr>
            <a:spLocks noGrp="1"/>
          </p:cNvSpPr>
          <p:nvPr>
            <p:ph type="sldNum" sz="quarter" idx="12"/>
          </p:nvPr>
        </p:nvSpPr>
        <p:spPr bwMode="auto">
          <a:noFill/>
          <a:ln>
            <a:miter lim="800000"/>
            <a:headEnd/>
            <a:tailEnd/>
          </a:ln>
        </p:spPr>
        <p:txBody>
          <a:bodyPr/>
          <a:lstStyle/>
          <a:p>
            <a:fld id="{B7BCB34F-BFA6-462E-8FB3-7C6B15873309}" type="slidenum">
              <a:rPr lang="en-US" smtClean="0"/>
              <a:pPr/>
              <a:t>22</a:t>
            </a:fld>
            <a:endParaRPr lang="en-US" smtClean="0"/>
          </a:p>
        </p:txBody>
      </p:sp>
      <p:sp>
        <p:nvSpPr>
          <p:cNvPr id="4" name="Title 3"/>
          <p:cNvSpPr>
            <a:spLocks noGrp="1"/>
          </p:cNvSpPr>
          <p:nvPr>
            <p:ph type="title"/>
          </p:nvPr>
        </p:nvSpPr>
        <p:spPr/>
        <p:txBody>
          <a:bodyPr/>
          <a:lstStyle/>
          <a:p>
            <a:pPr eaLnBrk="1" fontAlgn="auto" hangingPunct="1">
              <a:spcAft>
                <a:spcPts val="0"/>
              </a:spcAft>
              <a:defRPr/>
            </a:pPr>
            <a:r>
              <a:rPr lang="en-US" sz="3700" dirty="0" smtClean="0">
                <a:ea typeface="+mj-ea"/>
              </a:rPr>
              <a:t>Elderly, Blind &amp; Disabled - EBD</a:t>
            </a:r>
            <a:endParaRPr lang="en-US" sz="3700" dirty="0">
              <a:ea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marL="0" indent="0" eaLnBrk="1" hangingPunct="1">
              <a:lnSpc>
                <a:spcPct val="90000"/>
              </a:lnSpc>
              <a:spcBef>
                <a:spcPct val="20000"/>
              </a:spcBef>
              <a:buClr>
                <a:schemeClr val="accent2"/>
              </a:buClr>
              <a:buFont typeface="Wingdings 3" charset="2"/>
              <a:buNone/>
            </a:pPr>
            <a:r>
              <a:rPr lang="en-US" smtClean="0"/>
              <a:t>3. Linkages—N/A</a:t>
            </a:r>
          </a:p>
          <a:p>
            <a:pPr marL="0" indent="0" eaLnBrk="1" hangingPunct="1">
              <a:lnSpc>
                <a:spcPct val="90000"/>
              </a:lnSpc>
              <a:spcBef>
                <a:spcPct val="20000"/>
              </a:spcBef>
              <a:buClr>
                <a:schemeClr val="accent2"/>
              </a:buClr>
              <a:buFont typeface="Wingdings 3" charset="2"/>
              <a:buNone/>
            </a:pPr>
            <a:r>
              <a:rPr lang="en-US" smtClean="0"/>
              <a:t>4. Contact information: </a:t>
            </a:r>
          </a:p>
          <a:p>
            <a:pPr marL="990600" lvl="1" indent="-533400" eaLnBrk="1" hangingPunct="1">
              <a:lnSpc>
                <a:spcPct val="90000"/>
              </a:lnSpc>
              <a:spcBef>
                <a:spcPct val="20000"/>
              </a:spcBef>
              <a:buClr>
                <a:schemeClr val="accent2"/>
              </a:buClr>
              <a:buFont typeface="Wingdings" charset="2"/>
              <a:buChar char="v"/>
            </a:pPr>
            <a:r>
              <a:rPr lang="en-US" sz="2800" smtClean="0"/>
              <a:t>Located in the Human Services building </a:t>
            </a:r>
            <a:br>
              <a:rPr lang="en-US" sz="2800" smtClean="0"/>
            </a:br>
            <a:r>
              <a:rPr lang="en-US" sz="2800" smtClean="0"/>
              <a:t>900 Jefferson County Parkway</a:t>
            </a:r>
            <a:br>
              <a:rPr lang="en-US" sz="2800" smtClean="0"/>
            </a:br>
            <a:r>
              <a:rPr lang="en-US" sz="2800" smtClean="0"/>
              <a:t>Golden, Colorado  80401</a:t>
            </a:r>
            <a:br>
              <a:rPr lang="en-US" sz="2800" smtClean="0"/>
            </a:br>
            <a:r>
              <a:rPr lang="en-US" sz="2800" smtClean="0"/>
              <a:t>Phone: 303.271.4707 </a:t>
            </a:r>
            <a:br>
              <a:rPr lang="en-US" sz="2800" smtClean="0"/>
            </a:br>
            <a:r>
              <a:rPr lang="en-US" sz="2800" smtClean="0"/>
              <a:t>Fax: 303.271.4635</a:t>
            </a:r>
            <a:br>
              <a:rPr lang="en-US" sz="2800" smtClean="0"/>
            </a:br>
            <a:r>
              <a:rPr lang="en-US" sz="2800" smtClean="0"/>
              <a:t>Email: </a:t>
            </a:r>
            <a:r>
              <a:rPr lang="en-US" sz="2800" smtClean="0">
                <a:hlinkClick r:id="rId2"/>
              </a:rPr>
              <a:t>ltc@jeffco.us</a:t>
            </a:r>
            <a:endParaRPr lang="en-US" sz="2800" smtClean="0"/>
          </a:p>
          <a:p>
            <a:pPr marL="990600" lvl="1" indent="-533400" eaLnBrk="1" hangingPunct="1">
              <a:lnSpc>
                <a:spcPct val="90000"/>
              </a:lnSpc>
              <a:spcBef>
                <a:spcPct val="20000"/>
              </a:spcBef>
              <a:buClr>
                <a:schemeClr val="accent2"/>
              </a:buClr>
              <a:buFont typeface="Wingdings" charset="2"/>
              <a:buChar char="v"/>
            </a:pPr>
            <a:endParaRPr lang="en-US" sz="2700" smtClean="0"/>
          </a:p>
          <a:p>
            <a:pPr marL="0" indent="0" eaLnBrk="1" hangingPunct="1"/>
            <a:endParaRPr lang="en-US" smtClean="0"/>
          </a:p>
        </p:txBody>
      </p:sp>
      <p:sp>
        <p:nvSpPr>
          <p:cNvPr id="34819" name="Slide Number Placeholder 2"/>
          <p:cNvSpPr>
            <a:spLocks noGrp="1"/>
          </p:cNvSpPr>
          <p:nvPr>
            <p:ph type="sldNum" sz="quarter" idx="12"/>
          </p:nvPr>
        </p:nvSpPr>
        <p:spPr bwMode="auto">
          <a:noFill/>
          <a:ln>
            <a:miter lim="800000"/>
            <a:headEnd/>
            <a:tailEnd/>
          </a:ln>
        </p:spPr>
        <p:txBody>
          <a:bodyPr/>
          <a:lstStyle/>
          <a:p>
            <a:fld id="{0BAF2E56-88E8-448A-9E56-F73350C012D0}" type="slidenum">
              <a:rPr lang="en-US" smtClean="0"/>
              <a:pPr/>
              <a:t>23</a:t>
            </a:fld>
            <a:endParaRPr lang="en-US" smtClean="0"/>
          </a:p>
        </p:txBody>
      </p:sp>
      <p:sp>
        <p:nvSpPr>
          <p:cNvPr id="4" name="Title 3"/>
          <p:cNvSpPr>
            <a:spLocks noGrp="1"/>
          </p:cNvSpPr>
          <p:nvPr>
            <p:ph type="title"/>
          </p:nvPr>
        </p:nvSpPr>
        <p:spPr/>
        <p:txBody>
          <a:bodyPr>
            <a:normAutofit fontScale="90000"/>
          </a:bodyPr>
          <a:lstStyle/>
          <a:p>
            <a:pPr eaLnBrk="1" fontAlgn="auto" hangingPunct="1">
              <a:spcAft>
                <a:spcPts val="0"/>
              </a:spcAft>
              <a:defRPr/>
            </a:pPr>
            <a:r>
              <a:rPr lang="en-US" sz="4400" dirty="0">
                <a:ea typeface="+mj-ea"/>
              </a:rPr>
              <a:t>Elderly, Blind &amp; Disabled - EBD</a:t>
            </a:r>
            <a:endParaRPr lang="en-US" dirty="0">
              <a:ea typeface="+mj-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3"/>
          <p:cNvSpPr>
            <a:spLocks noGrp="1"/>
          </p:cNvSpPr>
          <p:nvPr>
            <p:ph idx="1"/>
          </p:nvPr>
        </p:nvSpPr>
        <p:spPr/>
        <p:txBody>
          <a:bodyPr/>
          <a:lstStyle/>
          <a:p>
            <a:pPr marL="533400" indent="-533400" eaLnBrk="1" hangingPunct="1">
              <a:lnSpc>
                <a:spcPct val="80000"/>
              </a:lnSpc>
              <a:buFontTx/>
              <a:buAutoNum type="arabicPeriod"/>
            </a:pPr>
            <a:r>
              <a:rPr lang="en-US" sz="2500" smtClean="0"/>
              <a:t>What does it take to be eligible</a:t>
            </a:r>
          </a:p>
          <a:p>
            <a:pPr marL="990600" lvl="1" indent="-533400" eaLnBrk="1" hangingPunct="1">
              <a:lnSpc>
                <a:spcPct val="80000"/>
              </a:lnSpc>
              <a:buFont typeface="Wingdings" charset="2"/>
              <a:buChar char="v"/>
            </a:pPr>
            <a:r>
              <a:rPr lang="en-US" sz="2500" smtClean="0"/>
              <a:t>Mental health needs and Medicaid</a:t>
            </a:r>
          </a:p>
          <a:p>
            <a:pPr marL="533400" indent="-533400" eaLnBrk="1" hangingPunct="1">
              <a:lnSpc>
                <a:spcPct val="80000"/>
              </a:lnSpc>
              <a:buFontTx/>
              <a:buAutoNum type="arabicPeriod"/>
            </a:pPr>
            <a:r>
              <a:rPr lang="en-US" sz="2500" smtClean="0"/>
              <a:t>What services do you provide-individual therapy, medication management, group therapy, clubhouse, drop-in, vocational support, transition support</a:t>
            </a:r>
          </a:p>
          <a:p>
            <a:pPr marL="533400" indent="-533400" eaLnBrk="1" hangingPunct="1">
              <a:lnSpc>
                <a:spcPct val="80000"/>
              </a:lnSpc>
              <a:buFontTx/>
              <a:buAutoNum type="arabicPeriod"/>
            </a:pPr>
            <a:r>
              <a:rPr lang="en-US" sz="2500" smtClean="0"/>
              <a:t>Linkages</a:t>
            </a:r>
          </a:p>
          <a:p>
            <a:pPr marL="533400" indent="-533400" eaLnBrk="1" hangingPunct="1">
              <a:lnSpc>
                <a:spcPct val="80000"/>
              </a:lnSpc>
              <a:buFont typeface="Wingdings" charset="2"/>
              <a:buChar char="v"/>
            </a:pPr>
            <a:r>
              <a:rPr lang="en-US" sz="2500" smtClean="0"/>
              <a:t>	Community agencies as needed</a:t>
            </a:r>
          </a:p>
          <a:p>
            <a:pPr marL="533400" indent="-533400" eaLnBrk="1" hangingPunct="1">
              <a:lnSpc>
                <a:spcPct val="80000"/>
              </a:lnSpc>
              <a:buFont typeface="Wingdings 3" charset="2"/>
              <a:buAutoNum type="arabicPeriod" startAt="4"/>
            </a:pPr>
            <a:r>
              <a:rPr lang="en-US" sz="2500" smtClean="0"/>
              <a:t>Contact information</a:t>
            </a:r>
          </a:p>
          <a:p>
            <a:pPr marL="990600" lvl="1" indent="-533400" eaLnBrk="1" hangingPunct="1">
              <a:lnSpc>
                <a:spcPct val="80000"/>
              </a:lnSpc>
              <a:buFont typeface="Wingdings" charset="2"/>
              <a:buChar char="v"/>
            </a:pPr>
            <a:r>
              <a:rPr lang="en-US" sz="2500" smtClean="0"/>
              <a:t>JCMH 303-425-0300</a:t>
            </a:r>
          </a:p>
          <a:p>
            <a:pPr marL="990600" lvl="1" indent="-533400" eaLnBrk="1" hangingPunct="1">
              <a:lnSpc>
                <a:spcPct val="80000"/>
              </a:lnSpc>
              <a:buFont typeface="Wingdings" charset="2"/>
              <a:buChar char="v"/>
            </a:pPr>
            <a:r>
              <a:rPr lang="en-US" sz="2500" smtClean="0"/>
              <a:t>The ROAD 303-432-5850 or </a:t>
            </a:r>
            <a:r>
              <a:rPr lang="en-US" sz="2500" smtClean="0">
                <a:hlinkClick r:id="rId3"/>
              </a:rPr>
              <a:t>www.theroad4youth.org</a:t>
            </a:r>
            <a:endParaRPr lang="en-US" sz="2500" smtClean="0"/>
          </a:p>
          <a:p>
            <a:pPr marL="990600" lvl="1" indent="-533400" eaLnBrk="1" hangingPunct="1">
              <a:lnSpc>
                <a:spcPct val="80000"/>
              </a:lnSpc>
              <a:buFont typeface="Wingdings" charset="2"/>
              <a:buChar char="v"/>
            </a:pPr>
            <a:r>
              <a:rPr lang="en-US" sz="2500" smtClean="0"/>
              <a:t>The Summit Center 303-432-5800</a:t>
            </a:r>
          </a:p>
          <a:p>
            <a:pPr marL="990600" lvl="1" indent="-533400" eaLnBrk="1" hangingPunct="1">
              <a:lnSpc>
                <a:spcPct val="80000"/>
              </a:lnSpc>
              <a:buFont typeface="Verdana" charset="0"/>
              <a:buNone/>
            </a:pPr>
            <a:endParaRPr lang="en-US" sz="1900" smtClean="0"/>
          </a:p>
        </p:txBody>
      </p:sp>
      <p:sp>
        <p:nvSpPr>
          <p:cNvPr id="35843" name="Slide Number Placeholder 2"/>
          <p:cNvSpPr>
            <a:spLocks noGrp="1"/>
          </p:cNvSpPr>
          <p:nvPr>
            <p:ph type="sldNum" sz="quarter" idx="12"/>
          </p:nvPr>
        </p:nvSpPr>
        <p:spPr bwMode="auto">
          <a:noFill/>
          <a:ln>
            <a:miter lim="800000"/>
            <a:headEnd/>
            <a:tailEnd/>
          </a:ln>
        </p:spPr>
        <p:txBody>
          <a:bodyPr/>
          <a:lstStyle/>
          <a:p>
            <a:fld id="{25AFF99E-2A33-4680-93A5-733A08AFF16B}" type="slidenum">
              <a:rPr lang="en-US" smtClean="0"/>
              <a:pPr/>
              <a:t>24</a:t>
            </a:fld>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Mental Health-JCMH</a:t>
            </a:r>
            <a:endParaRPr lang="en-US" dirty="0">
              <a:ea typeface="+mj-ea"/>
            </a:endParaRPr>
          </a:p>
        </p:txBody>
      </p:sp>
      <p:pic>
        <p:nvPicPr>
          <p:cNvPr id="35845" name="Picture 2"/>
          <p:cNvPicPr>
            <a:picLocks noChangeAspect="1" noChangeArrowheads="1"/>
          </p:cNvPicPr>
          <p:nvPr/>
        </p:nvPicPr>
        <p:blipFill>
          <a:blip r:embed="rId4" cstate="print"/>
          <a:srcRect/>
          <a:stretch>
            <a:fillRect/>
          </a:stretch>
        </p:blipFill>
        <p:spPr bwMode="auto">
          <a:xfrm>
            <a:off x="7086600" y="3733800"/>
            <a:ext cx="1600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3"/>
          <p:cNvSpPr>
            <a:spLocks noGrp="1"/>
          </p:cNvSpPr>
          <p:nvPr>
            <p:ph idx="1"/>
          </p:nvPr>
        </p:nvSpPr>
        <p:spPr/>
        <p:txBody>
          <a:bodyPr/>
          <a:lstStyle/>
          <a:p>
            <a:pPr eaLnBrk="1" hangingPunct="1"/>
            <a:r>
              <a:rPr lang="en-US" smtClean="0"/>
              <a:t>My child will have a good life after high school  if……</a:t>
            </a:r>
          </a:p>
          <a:p>
            <a:pPr eaLnBrk="1" hangingPunct="1"/>
            <a:endParaRPr lang="en-US" smtClean="0"/>
          </a:p>
        </p:txBody>
      </p:sp>
      <p:sp>
        <p:nvSpPr>
          <p:cNvPr id="13315" name="Slide Number Placeholder 2"/>
          <p:cNvSpPr>
            <a:spLocks noGrp="1"/>
          </p:cNvSpPr>
          <p:nvPr>
            <p:ph type="sldNum" sz="quarter" idx="12"/>
          </p:nvPr>
        </p:nvSpPr>
        <p:spPr bwMode="auto">
          <a:noFill/>
          <a:ln>
            <a:miter lim="800000"/>
            <a:headEnd/>
            <a:tailEnd/>
          </a:ln>
        </p:spPr>
        <p:txBody>
          <a:bodyPr/>
          <a:lstStyle/>
          <a:p>
            <a:fld id="{F8851992-D760-41C0-8BAF-AC09F235E301}" type="slidenum">
              <a:rPr lang="en-US" smtClean="0"/>
              <a:pPr/>
              <a:t>3</a:t>
            </a:fld>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Reflection-make it personal</a:t>
            </a:r>
            <a:endParaRPr lang="en-US" dirty="0">
              <a:ea typeface="+mj-ea"/>
            </a:endParaRPr>
          </a:p>
        </p:txBody>
      </p:sp>
      <p:pic>
        <p:nvPicPr>
          <p:cNvPr id="13317" name="Picture 2"/>
          <p:cNvPicPr>
            <a:picLocks noChangeAspect="1" noChangeArrowheads="1"/>
          </p:cNvPicPr>
          <p:nvPr/>
        </p:nvPicPr>
        <p:blipFill>
          <a:blip r:embed="rId3" cstate="print"/>
          <a:srcRect/>
          <a:stretch>
            <a:fillRect/>
          </a:stretch>
        </p:blipFill>
        <p:spPr bwMode="auto">
          <a:xfrm>
            <a:off x="3200400" y="28194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pPr eaLnBrk="1" hangingPunct="1"/>
            <a:endParaRPr lang="en-US" smtClean="0"/>
          </a:p>
          <a:p>
            <a:pPr eaLnBrk="1" hangingPunct="1">
              <a:buFont typeface="Wingdings 3" charset="2"/>
              <a:buNone/>
            </a:pPr>
            <a:r>
              <a:rPr lang="en-US" smtClean="0"/>
              <a:t>Entitlement vs. Eligibility</a:t>
            </a:r>
          </a:p>
          <a:p>
            <a:pPr eaLnBrk="1" hangingPunct="1">
              <a:buFont typeface="Wingdings 3" charset="2"/>
              <a:buNone/>
            </a:pPr>
            <a:r>
              <a:rPr lang="en-US" smtClean="0"/>
              <a:t/>
            </a:r>
            <a:br>
              <a:rPr lang="en-US" smtClean="0"/>
            </a:br>
            <a:r>
              <a:rPr lang="en-US" smtClean="0"/>
              <a:t>What are you entitled to now?</a:t>
            </a:r>
          </a:p>
          <a:p>
            <a:pPr eaLnBrk="1" hangingPunct="1">
              <a:buFont typeface="Wingdings 3" charset="2"/>
              <a:buNone/>
            </a:pPr>
            <a:r>
              <a:rPr lang="en-US" smtClean="0"/>
              <a:t/>
            </a:r>
            <a:br>
              <a:rPr lang="en-US" smtClean="0"/>
            </a:br>
            <a:r>
              <a:rPr lang="en-US" smtClean="0"/>
              <a:t>What will you seek eligibility for?</a:t>
            </a:r>
          </a:p>
        </p:txBody>
      </p:sp>
      <p:sp>
        <p:nvSpPr>
          <p:cNvPr id="14339" name="Slide Number Placeholder 1"/>
          <p:cNvSpPr>
            <a:spLocks noGrp="1"/>
          </p:cNvSpPr>
          <p:nvPr>
            <p:ph type="sldNum" sz="quarter" idx="12"/>
          </p:nvPr>
        </p:nvSpPr>
        <p:spPr bwMode="auto">
          <a:noFill/>
          <a:ln>
            <a:miter lim="800000"/>
            <a:headEnd/>
            <a:tailEnd/>
          </a:ln>
        </p:spPr>
        <p:txBody>
          <a:bodyPr/>
          <a:lstStyle/>
          <a:p>
            <a:fld id="{3A0B02B6-16EF-49E4-9161-CF9CFFBC2086}" type="slidenum">
              <a:rPr lang="en-US" smtClean="0"/>
              <a:pPr/>
              <a:t>4</a:t>
            </a:fld>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Government Long Term Care </a:t>
            </a:r>
            <a:br>
              <a:rPr lang="en-US" dirty="0" smtClean="0">
                <a:ea typeface="+mj-ea"/>
              </a:rPr>
            </a:br>
            <a:r>
              <a:rPr lang="en-US" sz="3100" dirty="0" smtClean="0">
                <a:ea typeface="+mj-ea"/>
              </a:rPr>
              <a:t>(community is next session)</a:t>
            </a:r>
            <a:endParaRPr lang="en-US" sz="3100" dirty="0">
              <a:ea typeface="+mj-ea"/>
            </a:endParaRPr>
          </a:p>
        </p:txBody>
      </p:sp>
      <p:pic>
        <p:nvPicPr>
          <p:cNvPr id="14341" name="Picture 2"/>
          <p:cNvPicPr>
            <a:picLocks noChangeAspect="1" noChangeArrowheads="1"/>
          </p:cNvPicPr>
          <p:nvPr/>
        </p:nvPicPr>
        <p:blipFill>
          <a:blip r:embed="rId2" cstate="print"/>
          <a:srcRect/>
          <a:stretch>
            <a:fillRect/>
          </a:stretch>
        </p:blipFill>
        <p:spPr bwMode="auto">
          <a:xfrm>
            <a:off x="6324600" y="3276600"/>
            <a:ext cx="2381250" cy="3048000"/>
          </a:xfrm>
          <a:prstGeom prst="rect">
            <a:avLst/>
          </a:prstGeom>
          <a:noFill/>
          <a:ln w="9525">
            <a:noFill/>
            <a:miter lim="800000"/>
            <a:headEnd/>
            <a:tailEnd/>
          </a:ln>
        </p:spPr>
      </p:pic>
      <p:pic>
        <p:nvPicPr>
          <p:cNvPr id="14342" name="Picture 3"/>
          <p:cNvPicPr>
            <a:picLocks noChangeAspect="1" noChangeArrowheads="1"/>
          </p:cNvPicPr>
          <p:nvPr/>
        </p:nvPicPr>
        <p:blipFill>
          <a:blip r:embed="rId3" cstate="print"/>
          <a:srcRect/>
          <a:stretch>
            <a:fillRect/>
          </a:stretch>
        </p:blipFill>
        <p:spPr bwMode="auto">
          <a:xfrm>
            <a:off x="5943600" y="9906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ea typeface="+mj-ea"/>
              </a:rPr>
              <a:t>Entitlement v/ Eligibility</a:t>
            </a:r>
            <a:endParaRPr lang="en-US" dirty="0">
              <a:ea typeface="+mj-ea"/>
            </a:endParaRPr>
          </a:p>
        </p:txBody>
      </p:sp>
      <p:sp>
        <p:nvSpPr>
          <p:cNvPr id="15363" name="Text Placeholder 3"/>
          <p:cNvSpPr>
            <a:spLocks noGrp="1"/>
          </p:cNvSpPr>
          <p:nvPr>
            <p:ph type="body" idx="1"/>
          </p:nvPr>
        </p:nvSpPr>
        <p:spPr/>
        <p:txBody>
          <a:bodyPr/>
          <a:lstStyle/>
          <a:p>
            <a:pPr eaLnBrk="1" hangingPunct="1"/>
            <a:r>
              <a:rPr lang="en-US" smtClean="0"/>
              <a:t>Entitlement</a:t>
            </a:r>
          </a:p>
        </p:txBody>
      </p:sp>
      <p:sp>
        <p:nvSpPr>
          <p:cNvPr id="15364" name="Text Placeholder 5"/>
          <p:cNvSpPr>
            <a:spLocks noGrp="1"/>
          </p:cNvSpPr>
          <p:nvPr>
            <p:ph type="body" sz="half" idx="3"/>
          </p:nvPr>
        </p:nvSpPr>
        <p:spPr>
          <a:xfrm>
            <a:off x="4645025" y="5410200"/>
            <a:ext cx="4041775" cy="762000"/>
          </a:xfrm>
        </p:spPr>
        <p:txBody>
          <a:bodyPr/>
          <a:lstStyle/>
          <a:p>
            <a:pPr eaLnBrk="1" hangingPunct="1"/>
            <a:r>
              <a:rPr lang="en-US" smtClean="0"/>
              <a:t>Eligibility</a:t>
            </a:r>
          </a:p>
        </p:txBody>
      </p:sp>
      <p:sp>
        <p:nvSpPr>
          <p:cNvPr id="15365" name="Content Placeholder 4"/>
          <p:cNvSpPr>
            <a:spLocks noGrp="1"/>
          </p:cNvSpPr>
          <p:nvPr>
            <p:ph sz="quarter" idx="2"/>
          </p:nvPr>
        </p:nvSpPr>
        <p:spPr>
          <a:xfrm>
            <a:off x="457200" y="1444625"/>
            <a:ext cx="4040188" cy="3941763"/>
          </a:xfrm>
          <a:ln>
            <a:prstDash val="solid"/>
          </a:ln>
        </p:spPr>
        <p:txBody>
          <a:bodyPr/>
          <a:lstStyle/>
          <a:p>
            <a:pPr eaLnBrk="1" hangingPunct="1">
              <a:lnSpc>
                <a:spcPct val="90000"/>
              </a:lnSpc>
            </a:pPr>
            <a:r>
              <a:rPr lang="en-US" smtClean="0"/>
              <a:t>System is required to find and serve you</a:t>
            </a:r>
          </a:p>
          <a:p>
            <a:pPr eaLnBrk="1" hangingPunct="1">
              <a:lnSpc>
                <a:spcPct val="90000"/>
              </a:lnSpc>
            </a:pPr>
            <a:r>
              <a:rPr lang="en-US" smtClean="0"/>
              <a:t>Immediate/timelines of services</a:t>
            </a:r>
          </a:p>
          <a:p>
            <a:pPr eaLnBrk="1" hangingPunct="1">
              <a:lnSpc>
                <a:spcPct val="90000"/>
              </a:lnSpc>
            </a:pPr>
            <a:r>
              <a:rPr lang="en-US" smtClean="0"/>
              <a:t>‘Comprehensive’ in terms of scope</a:t>
            </a:r>
          </a:p>
          <a:p>
            <a:pPr eaLnBrk="1" hangingPunct="1">
              <a:lnSpc>
                <a:spcPct val="90000"/>
              </a:lnSpc>
            </a:pPr>
            <a:r>
              <a:rPr lang="en-US" smtClean="0"/>
              <a:t>Expectation of needs being met (flow downstream)</a:t>
            </a:r>
          </a:p>
          <a:p>
            <a:pPr eaLnBrk="1" hangingPunct="1">
              <a:lnSpc>
                <a:spcPct val="90000"/>
              </a:lnSpc>
            </a:pPr>
            <a:r>
              <a:rPr lang="en-US" smtClean="0"/>
              <a:t>No fees</a:t>
            </a:r>
          </a:p>
          <a:p>
            <a:pPr eaLnBrk="1" hangingPunct="1">
              <a:lnSpc>
                <a:spcPct val="90000"/>
              </a:lnSpc>
            </a:pPr>
            <a:endParaRPr lang="en-US" smtClean="0"/>
          </a:p>
        </p:txBody>
      </p:sp>
      <p:sp>
        <p:nvSpPr>
          <p:cNvPr id="15366" name="Content Placeholder 6"/>
          <p:cNvSpPr>
            <a:spLocks noGrp="1"/>
          </p:cNvSpPr>
          <p:nvPr>
            <p:ph sz="quarter" idx="4"/>
          </p:nvPr>
        </p:nvSpPr>
        <p:spPr>
          <a:xfrm>
            <a:off x="4645025" y="1444625"/>
            <a:ext cx="4041775" cy="3941763"/>
          </a:xfrm>
          <a:ln>
            <a:prstDash val="solid"/>
          </a:ln>
        </p:spPr>
        <p:txBody>
          <a:bodyPr/>
          <a:lstStyle/>
          <a:p>
            <a:pPr eaLnBrk="1" hangingPunct="1">
              <a:spcBef>
                <a:spcPct val="0"/>
              </a:spcBef>
            </a:pPr>
            <a:r>
              <a:rPr lang="en-US" smtClean="0"/>
              <a:t>You seek out and APPLY for services</a:t>
            </a:r>
          </a:p>
          <a:p>
            <a:pPr eaLnBrk="1" hangingPunct="1">
              <a:spcBef>
                <a:spcPct val="0"/>
              </a:spcBef>
            </a:pPr>
            <a:r>
              <a:rPr lang="en-US" smtClean="0"/>
              <a:t>Referrals, documentation is the burden of applicant</a:t>
            </a:r>
          </a:p>
          <a:p>
            <a:pPr eaLnBrk="1" hangingPunct="1">
              <a:spcBef>
                <a:spcPct val="0"/>
              </a:spcBef>
            </a:pPr>
            <a:r>
              <a:rPr lang="en-US" smtClean="0"/>
              <a:t>Waiting lists</a:t>
            </a:r>
          </a:p>
          <a:p>
            <a:pPr eaLnBrk="1" hangingPunct="1">
              <a:spcBef>
                <a:spcPct val="0"/>
              </a:spcBef>
            </a:pPr>
            <a:r>
              <a:rPr lang="en-US" smtClean="0"/>
              <a:t>‘Fighting for your rights’</a:t>
            </a:r>
          </a:p>
          <a:p>
            <a:pPr eaLnBrk="1" hangingPunct="1">
              <a:spcBef>
                <a:spcPct val="0"/>
              </a:spcBef>
            </a:pPr>
            <a:r>
              <a:rPr lang="en-US" smtClean="0"/>
              <a:t>Fees possible</a:t>
            </a:r>
          </a:p>
          <a:p>
            <a:pPr eaLnBrk="1" hangingPunct="1">
              <a:spcBef>
                <a:spcPct val="0"/>
              </a:spcBef>
            </a:pPr>
            <a:endParaRPr lang="en-US" smtClean="0"/>
          </a:p>
        </p:txBody>
      </p:sp>
      <p:sp>
        <p:nvSpPr>
          <p:cNvPr id="15367" name="Slide Number Placeholder 1"/>
          <p:cNvSpPr>
            <a:spLocks noGrp="1"/>
          </p:cNvSpPr>
          <p:nvPr>
            <p:ph type="sldNum" sz="quarter" idx="12"/>
          </p:nvPr>
        </p:nvSpPr>
        <p:spPr bwMode="auto">
          <a:noFill/>
          <a:ln>
            <a:miter lim="800000"/>
            <a:headEnd/>
            <a:tailEnd/>
          </a:ln>
        </p:spPr>
        <p:txBody>
          <a:bodyPr/>
          <a:lstStyle/>
          <a:p>
            <a:fld id="{43227205-A0EA-4A7A-8087-0CEFAE3A7F00}"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5"/>
          <p:cNvSpPr>
            <a:spLocks noGrp="1"/>
          </p:cNvSpPr>
          <p:nvPr>
            <p:ph idx="1"/>
          </p:nvPr>
        </p:nvSpPr>
        <p:spPr>
          <a:xfrm>
            <a:off x="457200" y="1481138"/>
            <a:ext cx="8229600" cy="4919662"/>
          </a:xfrm>
        </p:spPr>
        <p:txBody>
          <a:bodyPr/>
          <a:lstStyle/>
          <a:p>
            <a:pPr marL="109538" indent="0" eaLnBrk="1" hangingPunct="1">
              <a:buFont typeface="Wingdings 3" charset="2"/>
              <a:buNone/>
            </a:pPr>
            <a:r>
              <a:rPr lang="en-US" smtClean="0"/>
              <a:t>AREAS of support (covered tonight):</a:t>
            </a:r>
          </a:p>
          <a:p>
            <a:pPr marL="109538" indent="0" eaLnBrk="1" hangingPunct="1">
              <a:buFont typeface="Wingdings" charset="2"/>
              <a:buChar char="v"/>
            </a:pPr>
            <a:r>
              <a:rPr lang="en-US" smtClean="0"/>
              <a:t>Guardianship/court appointment legal 	decision</a:t>
            </a:r>
          </a:p>
          <a:p>
            <a:pPr marL="109538" indent="0" eaLnBrk="1" hangingPunct="1">
              <a:buFont typeface="Wingdings" charset="2"/>
              <a:buChar char="v"/>
            </a:pPr>
            <a:r>
              <a:rPr lang="en-US" smtClean="0"/>
              <a:t>Social Security Income—	www.socialsecurity.gov</a:t>
            </a:r>
          </a:p>
          <a:p>
            <a:pPr marL="109538" indent="0" eaLnBrk="1" hangingPunct="1">
              <a:buFont typeface="Wingdings" charset="2"/>
              <a:buChar char="v"/>
            </a:pPr>
            <a:r>
              <a:rPr lang="en-US" smtClean="0"/>
              <a:t> Community Center Boards (CCBs)</a:t>
            </a:r>
          </a:p>
          <a:p>
            <a:pPr marL="109538" indent="0" eaLnBrk="1" hangingPunct="1">
              <a:buFont typeface="Wingdings" charset="2"/>
              <a:buChar char="v"/>
            </a:pPr>
            <a:r>
              <a:rPr lang="en-US" smtClean="0"/>
              <a:t> Mental Health (Jefferson Center for Mental      Health-JCMH) </a:t>
            </a:r>
          </a:p>
          <a:p>
            <a:pPr marL="109538" indent="0" eaLnBrk="1" hangingPunct="1">
              <a:buFont typeface="Wingdings" charset="2"/>
              <a:buChar char="v"/>
            </a:pPr>
            <a:r>
              <a:rPr lang="en-US" smtClean="0"/>
              <a:t>Long Term Care Options (Medicaid waivers)</a:t>
            </a:r>
          </a:p>
          <a:p>
            <a:pPr marL="109538" indent="0" eaLnBrk="1" hangingPunct="1"/>
            <a:endParaRPr lang="en-US" smtClean="0"/>
          </a:p>
          <a:p>
            <a:pPr marL="109538" indent="0" eaLnBrk="1" hangingPunct="1"/>
            <a:endParaRPr lang="en-US" smtClean="0"/>
          </a:p>
        </p:txBody>
      </p:sp>
      <p:sp>
        <p:nvSpPr>
          <p:cNvPr id="16387" name="Slide Number Placeholder 1"/>
          <p:cNvSpPr>
            <a:spLocks noGrp="1"/>
          </p:cNvSpPr>
          <p:nvPr>
            <p:ph type="sldNum" sz="quarter" idx="12"/>
          </p:nvPr>
        </p:nvSpPr>
        <p:spPr bwMode="auto">
          <a:noFill/>
          <a:ln>
            <a:miter lim="800000"/>
            <a:headEnd/>
            <a:tailEnd/>
          </a:ln>
        </p:spPr>
        <p:txBody>
          <a:bodyPr/>
          <a:lstStyle/>
          <a:p>
            <a:fld id="{87DD3F95-0181-4A4C-8490-6BE9B99FA02F}" type="slidenum">
              <a:rPr lang="en-US" smtClean="0"/>
              <a:pPr/>
              <a:t>6</a:t>
            </a:fld>
            <a:endParaRPr lang="en-US" smtClean="0"/>
          </a:p>
        </p:txBody>
      </p:sp>
      <p:sp>
        <p:nvSpPr>
          <p:cNvPr id="3" name="Title 2"/>
          <p:cNvSpPr>
            <a:spLocks noGrp="1"/>
          </p:cNvSpPr>
          <p:nvPr>
            <p:ph type="title"/>
          </p:nvPr>
        </p:nvSpPr>
        <p:spPr>
          <a:xfrm>
            <a:off x="457200" y="381000"/>
            <a:ext cx="8229600" cy="1143000"/>
          </a:xfrm>
        </p:spPr>
        <p:txBody>
          <a:bodyPr/>
          <a:lstStyle/>
          <a:p>
            <a:pPr eaLnBrk="1" fontAlgn="auto" hangingPunct="1">
              <a:spcAft>
                <a:spcPts val="0"/>
              </a:spcAft>
              <a:defRPr/>
            </a:pPr>
            <a:r>
              <a:rPr lang="en-US" dirty="0" smtClean="0">
                <a:ea typeface="+mj-ea"/>
              </a:rPr>
              <a:t>Government &amp; Long Term Care</a:t>
            </a:r>
            <a:endParaRPr lang="en-US" dirty="0">
              <a:ea typeface="+mj-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p:cNvSpPr>
            <a:spLocks noGrp="1"/>
          </p:cNvSpPr>
          <p:nvPr>
            <p:ph idx="1"/>
          </p:nvPr>
        </p:nvSpPr>
        <p:spPr/>
        <p:txBody>
          <a:bodyPr/>
          <a:lstStyle/>
          <a:p>
            <a:pPr marL="392113" lvl="1" indent="0" eaLnBrk="1" hangingPunct="1">
              <a:lnSpc>
                <a:spcPct val="90000"/>
              </a:lnSpc>
              <a:buFont typeface="Verdana" charset="0"/>
              <a:buNone/>
            </a:pPr>
            <a:r>
              <a:rPr lang="en-US" sz="2700" smtClean="0"/>
              <a:t>Every individual becomes an adult with all adult responsibilities on their 18</a:t>
            </a:r>
            <a:r>
              <a:rPr lang="en-US" sz="2700" baseline="30000" smtClean="0"/>
              <a:t>th</a:t>
            </a:r>
            <a:r>
              <a:rPr lang="en-US" sz="2700" smtClean="0"/>
              <a:t> birthday.</a:t>
            </a:r>
          </a:p>
          <a:p>
            <a:pPr marL="392113" lvl="1" indent="0" eaLnBrk="1" hangingPunct="1">
              <a:lnSpc>
                <a:spcPct val="90000"/>
              </a:lnSpc>
              <a:buFont typeface="Wingdings" charset="2"/>
              <a:buChar char="v"/>
            </a:pPr>
            <a:r>
              <a:rPr lang="en-US" sz="2700" smtClean="0"/>
              <a:t> Finances</a:t>
            </a:r>
          </a:p>
          <a:p>
            <a:pPr marL="392113" lvl="1" indent="0" eaLnBrk="1" hangingPunct="1">
              <a:lnSpc>
                <a:spcPct val="90000"/>
              </a:lnSpc>
              <a:buFont typeface="Wingdings" charset="2"/>
              <a:buChar char="v"/>
            </a:pPr>
            <a:r>
              <a:rPr lang="en-US" sz="2700" smtClean="0"/>
              <a:t> Legal</a:t>
            </a:r>
          </a:p>
          <a:p>
            <a:pPr marL="392113" lvl="1" indent="0" eaLnBrk="1" hangingPunct="1">
              <a:lnSpc>
                <a:spcPct val="90000"/>
              </a:lnSpc>
              <a:buFont typeface="Wingdings" charset="2"/>
              <a:buChar char="v"/>
            </a:pPr>
            <a:r>
              <a:rPr lang="en-US" sz="2700" smtClean="0"/>
              <a:t> Medical/health</a:t>
            </a:r>
          </a:p>
          <a:p>
            <a:pPr marL="392113" lvl="1" indent="0" eaLnBrk="1" hangingPunct="1">
              <a:lnSpc>
                <a:spcPct val="90000"/>
              </a:lnSpc>
              <a:buFont typeface="Wingdings" charset="2"/>
              <a:buChar char="v"/>
            </a:pPr>
            <a:r>
              <a:rPr lang="en-US" sz="2700" smtClean="0"/>
              <a:t> Selective services (military draft),    identification</a:t>
            </a:r>
          </a:p>
          <a:p>
            <a:pPr marL="392113" lvl="1" indent="0" eaLnBrk="1" hangingPunct="1">
              <a:lnSpc>
                <a:spcPct val="90000"/>
              </a:lnSpc>
              <a:buFont typeface="Wingdings" charset="2"/>
              <a:buChar char="v"/>
            </a:pPr>
            <a:r>
              <a:rPr lang="en-US" sz="2700" smtClean="0"/>
              <a:t> Living arrangements and caregivers</a:t>
            </a:r>
          </a:p>
          <a:p>
            <a:pPr marL="392113" lvl="1" indent="0" eaLnBrk="1" hangingPunct="1">
              <a:lnSpc>
                <a:spcPct val="90000"/>
              </a:lnSpc>
              <a:buFont typeface="Wingdings" charset="2"/>
              <a:buChar char="v"/>
            </a:pPr>
            <a:r>
              <a:rPr lang="en-US" sz="2700" smtClean="0"/>
              <a:t> Education and training</a:t>
            </a:r>
          </a:p>
          <a:p>
            <a:pPr marL="392113" lvl="1" indent="0" eaLnBrk="1" hangingPunct="1">
              <a:lnSpc>
                <a:spcPct val="90000"/>
              </a:lnSpc>
              <a:buFont typeface="Wingdings" charset="2"/>
              <a:buChar char="v"/>
            </a:pPr>
            <a:r>
              <a:rPr lang="en-US" sz="2700" smtClean="0"/>
              <a:t> Personal needs, preferences, and desires</a:t>
            </a:r>
          </a:p>
          <a:p>
            <a:pPr marL="392113" lvl="1" indent="0" eaLnBrk="1" hangingPunct="1">
              <a:lnSpc>
                <a:spcPct val="90000"/>
              </a:lnSpc>
              <a:buFont typeface="Wingdings" charset="2"/>
              <a:buChar char="v"/>
            </a:pPr>
            <a:r>
              <a:rPr lang="en-US" sz="2700" smtClean="0"/>
              <a:t> Recreation and leisure time</a:t>
            </a:r>
          </a:p>
          <a:p>
            <a:pPr eaLnBrk="1" hangingPunct="1">
              <a:lnSpc>
                <a:spcPct val="90000"/>
              </a:lnSpc>
            </a:pPr>
            <a:endParaRPr lang="en-US" smtClean="0"/>
          </a:p>
        </p:txBody>
      </p:sp>
      <p:sp>
        <p:nvSpPr>
          <p:cNvPr id="17411" name="Slide Number Placeholder 2"/>
          <p:cNvSpPr>
            <a:spLocks noGrp="1"/>
          </p:cNvSpPr>
          <p:nvPr>
            <p:ph type="sldNum" sz="quarter" idx="12"/>
          </p:nvPr>
        </p:nvSpPr>
        <p:spPr bwMode="auto">
          <a:noFill/>
          <a:ln>
            <a:miter lim="800000"/>
            <a:headEnd/>
            <a:tailEnd/>
          </a:ln>
        </p:spPr>
        <p:txBody>
          <a:bodyPr/>
          <a:lstStyle/>
          <a:p>
            <a:fld id="{37CD3757-A49F-479D-A3BD-4A1F57033120}" type="slidenum">
              <a:rPr lang="en-US" smtClean="0"/>
              <a:pPr/>
              <a:t>7</a:t>
            </a:fld>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Legal Options: </a:t>
            </a:r>
            <a:r>
              <a:rPr lang="en-US" sz="2600" dirty="0" smtClean="0">
                <a:ea typeface="+mj-ea"/>
              </a:rPr>
              <a:t>Healthcare proxy, powers of attorney, guardianship, options when a person turns 18</a:t>
            </a:r>
            <a:endParaRPr lang="en-US" sz="2600" dirty="0">
              <a:ea typeface="+mj-ea"/>
            </a:endParaRPr>
          </a:p>
        </p:txBody>
      </p:sp>
      <p:sp>
        <p:nvSpPr>
          <p:cNvPr id="17413" name="TextBox 3"/>
          <p:cNvSpPr txBox="1">
            <a:spLocks noChangeArrowheads="1"/>
          </p:cNvSpPr>
          <p:nvPr/>
        </p:nvSpPr>
        <p:spPr bwMode="auto">
          <a:xfrm>
            <a:off x="533400" y="1828800"/>
            <a:ext cx="8077200" cy="461963"/>
          </a:xfrm>
          <a:prstGeom prst="rect">
            <a:avLst/>
          </a:prstGeom>
          <a:noFill/>
          <a:ln w="9525">
            <a:noFill/>
            <a:miter lim="800000"/>
            <a:headEnd/>
            <a:tailEnd/>
          </a:ln>
        </p:spPr>
        <p:txBody>
          <a:bodyPr>
            <a:spAutoFit/>
          </a:bodyPr>
          <a:lstStyle/>
          <a:p>
            <a:pPr eaLnBrk="0" hangingPunct="0"/>
            <a:r>
              <a:rPr lang="en-US" b="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marL="623888" indent="-514350" eaLnBrk="1" hangingPunct="1">
              <a:buFont typeface="Lucida Sans Unicode" charset="0"/>
              <a:buAutoNum type="arabicPeriod"/>
            </a:pPr>
            <a:r>
              <a:rPr lang="en-US" smtClean="0"/>
              <a:t>What does it take to be eligible</a:t>
            </a:r>
          </a:p>
          <a:p>
            <a:pPr marL="623888" indent="-514350" eaLnBrk="1" hangingPunct="1">
              <a:buFont typeface="Lucida Sans Unicode" charset="0"/>
              <a:buAutoNum type="arabicPeriod"/>
            </a:pPr>
            <a:r>
              <a:rPr lang="en-US" smtClean="0"/>
              <a:t>What services do you provide</a:t>
            </a:r>
          </a:p>
          <a:p>
            <a:pPr marL="623888" indent="-514350" eaLnBrk="1" hangingPunct="1">
              <a:buFont typeface="Lucida Sans Unicode" charset="0"/>
              <a:buAutoNum type="arabicPeriod"/>
            </a:pPr>
            <a:r>
              <a:rPr lang="en-US" smtClean="0"/>
              <a:t>Linkages</a:t>
            </a:r>
          </a:p>
          <a:p>
            <a:pPr marL="623888" indent="-514350" eaLnBrk="1" hangingPunct="1">
              <a:buFont typeface="Lucida Sans Unicode" charset="0"/>
              <a:buAutoNum type="arabicPeriod"/>
            </a:pPr>
            <a:r>
              <a:rPr lang="en-US" smtClean="0"/>
              <a:t>Contact Information</a:t>
            </a:r>
          </a:p>
          <a:p>
            <a:pPr marL="623888" indent="-514350" eaLnBrk="1" hangingPunct="1"/>
            <a:endParaRPr lang="en-US" smtClean="0"/>
          </a:p>
        </p:txBody>
      </p:sp>
      <p:sp>
        <p:nvSpPr>
          <p:cNvPr id="18435" name="Slide Number Placeholder 2"/>
          <p:cNvSpPr>
            <a:spLocks noGrp="1"/>
          </p:cNvSpPr>
          <p:nvPr>
            <p:ph type="sldNum" sz="quarter" idx="12"/>
          </p:nvPr>
        </p:nvSpPr>
        <p:spPr bwMode="auto">
          <a:noFill/>
          <a:ln>
            <a:miter lim="800000"/>
            <a:headEnd/>
            <a:tailEnd/>
          </a:ln>
        </p:spPr>
        <p:txBody>
          <a:bodyPr/>
          <a:lstStyle/>
          <a:p>
            <a:fld id="{BD550159-493C-4D0E-843B-3895B6DA333C}" type="slidenum">
              <a:rPr lang="en-US" smtClean="0"/>
              <a:pPr/>
              <a:t>8</a:t>
            </a:fld>
            <a:endParaRPr lang="en-US" smtClean="0"/>
          </a:p>
        </p:txBody>
      </p:sp>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Ask these 4 questions for each Agency</a:t>
            </a:r>
            <a:endParaRPr lang="en-US" dirty="0">
              <a:ea typeface="+mj-ea"/>
            </a:endParaRPr>
          </a:p>
        </p:txBody>
      </p:sp>
      <p:pic>
        <p:nvPicPr>
          <p:cNvPr id="18437" name="Picture 2"/>
          <p:cNvPicPr>
            <a:picLocks noChangeAspect="1" noChangeArrowheads="1"/>
          </p:cNvPicPr>
          <p:nvPr/>
        </p:nvPicPr>
        <p:blipFill>
          <a:blip r:embed="rId2" cstate="print"/>
          <a:srcRect/>
          <a:stretch>
            <a:fillRect/>
          </a:stretch>
        </p:blipFill>
        <p:spPr bwMode="auto">
          <a:xfrm>
            <a:off x="4495800" y="3505200"/>
            <a:ext cx="3381375"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p:txBody>
          <a:bodyPr/>
          <a:lstStyle/>
          <a:p>
            <a:pPr marL="514350" indent="-514350" eaLnBrk="1" hangingPunct="1">
              <a:lnSpc>
                <a:spcPct val="90000"/>
              </a:lnSpc>
              <a:spcBef>
                <a:spcPct val="20000"/>
              </a:spcBef>
              <a:buClr>
                <a:schemeClr val="accent2"/>
              </a:buClr>
              <a:buFont typeface="Lucida Sans Unicode" charset="0"/>
              <a:buAutoNum type="arabicPeriod"/>
            </a:pPr>
            <a:r>
              <a:rPr lang="en-US" smtClean="0"/>
              <a:t>What does it take to be eligible?</a:t>
            </a:r>
          </a:p>
          <a:p>
            <a:pPr marL="598488" lvl="1" indent="-342900" eaLnBrk="1" hangingPunct="1">
              <a:lnSpc>
                <a:spcPct val="90000"/>
              </a:lnSpc>
              <a:spcBef>
                <a:spcPct val="20000"/>
              </a:spcBef>
              <a:buClr>
                <a:schemeClr val="accent2"/>
              </a:buClr>
              <a:buFont typeface="Wingdings" charset="2"/>
              <a:buChar char="v"/>
            </a:pPr>
            <a:r>
              <a:rPr lang="en-US" smtClean="0"/>
              <a:t>Are you a person with a need for legal representation or inability to represent yourself with relevant </a:t>
            </a:r>
          </a:p>
          <a:p>
            <a:pPr marL="514350" indent="-514350" eaLnBrk="1" hangingPunct="1">
              <a:lnSpc>
                <a:spcPct val="90000"/>
              </a:lnSpc>
              <a:spcBef>
                <a:spcPct val="20000"/>
              </a:spcBef>
              <a:buClr>
                <a:schemeClr val="accent2"/>
              </a:buClr>
              <a:buFont typeface="Lucida Sans Unicode" charset="0"/>
              <a:buAutoNum type="arabicPeriod"/>
            </a:pPr>
            <a:r>
              <a:rPr lang="en-US" smtClean="0"/>
              <a:t>What services do you provide-N/A</a:t>
            </a:r>
          </a:p>
          <a:p>
            <a:pPr marL="514350" indent="-514350" eaLnBrk="1" hangingPunct="1">
              <a:lnSpc>
                <a:spcPct val="90000"/>
              </a:lnSpc>
              <a:spcBef>
                <a:spcPct val="20000"/>
              </a:spcBef>
              <a:buClr>
                <a:schemeClr val="accent2"/>
              </a:buClr>
              <a:buFont typeface="Lucida Sans Unicode" charset="0"/>
              <a:buAutoNum type="arabicPeriod"/>
            </a:pPr>
            <a:r>
              <a:rPr lang="en-US" smtClean="0"/>
              <a:t>Linkages –N/A</a:t>
            </a:r>
          </a:p>
          <a:p>
            <a:pPr marL="514350" indent="-514350" eaLnBrk="1" hangingPunct="1">
              <a:lnSpc>
                <a:spcPct val="90000"/>
              </a:lnSpc>
              <a:spcBef>
                <a:spcPct val="20000"/>
              </a:spcBef>
              <a:buClr>
                <a:schemeClr val="accent2"/>
              </a:buClr>
              <a:buFont typeface="Lucida Sans Unicode" charset="0"/>
              <a:buAutoNum type="arabicPeriod"/>
            </a:pPr>
            <a:r>
              <a:rPr lang="en-US" smtClean="0"/>
              <a:t>Contact information</a:t>
            </a:r>
          </a:p>
          <a:p>
            <a:pPr marL="598488" lvl="1" indent="-342900" eaLnBrk="1" hangingPunct="1">
              <a:buFont typeface="Wingdings" charset="2"/>
              <a:buChar char="v"/>
            </a:pPr>
            <a:r>
              <a:rPr lang="en-US" smtClean="0"/>
              <a:t>There is a training through DDRC &amp; The Arc that covers this topic: </a:t>
            </a:r>
          </a:p>
          <a:p>
            <a:pPr marL="598488" lvl="1" indent="-342900" eaLnBrk="1" hangingPunct="1">
              <a:buFont typeface="Wingdings" charset="2"/>
              <a:buChar char="v"/>
            </a:pPr>
            <a:r>
              <a:rPr lang="en-US" smtClean="0"/>
              <a:t> </a:t>
            </a:r>
            <a:r>
              <a:rPr lang="en-US" smtClean="0">
                <a:hlinkClick r:id="rId3"/>
              </a:rPr>
              <a:t>www.ddrcco.com</a:t>
            </a:r>
            <a:r>
              <a:rPr lang="en-US" smtClean="0"/>
              <a:t>       303-233-3363</a:t>
            </a:r>
          </a:p>
          <a:p>
            <a:pPr marL="514350" indent="-514350" eaLnBrk="1" hangingPunct="1"/>
            <a:endParaRPr lang="en-US" smtClean="0"/>
          </a:p>
        </p:txBody>
      </p:sp>
      <p:sp>
        <p:nvSpPr>
          <p:cNvPr id="19459" name="Slide Number Placeholder 2"/>
          <p:cNvSpPr>
            <a:spLocks noGrp="1"/>
          </p:cNvSpPr>
          <p:nvPr>
            <p:ph type="sldNum" sz="quarter" idx="12"/>
          </p:nvPr>
        </p:nvSpPr>
        <p:spPr bwMode="auto">
          <a:noFill/>
          <a:ln>
            <a:miter lim="800000"/>
            <a:headEnd/>
            <a:tailEnd/>
          </a:ln>
        </p:spPr>
        <p:txBody>
          <a:bodyPr/>
          <a:lstStyle/>
          <a:p>
            <a:fld id="{352213F4-3B20-443F-9392-905AB7AFF7E6}" type="slidenum">
              <a:rPr lang="en-US" smtClean="0"/>
              <a:pPr/>
              <a:t>9</a:t>
            </a:fld>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Legal Options: </a:t>
            </a:r>
            <a:r>
              <a:rPr lang="en-US" sz="2600" dirty="0" smtClean="0">
                <a:ea typeface="+mj-ea"/>
              </a:rPr>
              <a:t>Healthcare proxy, powers of attorney, guardianship, options when a person turns 18</a:t>
            </a:r>
            <a:endParaRPr lang="en-US" sz="2600" dirty="0">
              <a:ea typeface="+mj-ea"/>
            </a:endParaRPr>
          </a:p>
        </p:txBody>
      </p:sp>
      <p:sp>
        <p:nvSpPr>
          <p:cNvPr id="19461" name="TextBox 3"/>
          <p:cNvSpPr txBox="1">
            <a:spLocks noChangeArrowheads="1"/>
          </p:cNvSpPr>
          <p:nvPr/>
        </p:nvSpPr>
        <p:spPr bwMode="auto">
          <a:xfrm flipV="1">
            <a:off x="3886200" y="2290763"/>
            <a:ext cx="4724400" cy="461962"/>
          </a:xfrm>
          <a:prstGeom prst="rect">
            <a:avLst/>
          </a:prstGeom>
          <a:noFill/>
          <a:ln w="9525">
            <a:noFill/>
            <a:miter lim="800000"/>
            <a:headEnd/>
            <a:tailEnd/>
          </a:ln>
        </p:spPr>
        <p:txBody>
          <a:bodyPr>
            <a:spAutoFit/>
          </a:bodyPr>
          <a:lstStyle/>
          <a:p>
            <a:pPr eaLnBrk="0" hangingPunct="0"/>
            <a:r>
              <a:rPr lang="en-US"/>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TAG_VCONFIG" val="PD94bWwgdmVyc2lvbj0iMS4wIiBlbmNvZGluZz0iVVRGLTgiPz4NCjxjb25maWd1cmF0aW9uPg0KCTxicmFuZGluZz4NCgkJPHVpZm9udCBuYW1lPSJGT05UX05PVEVTX1RFWFQiIHZhbHVlPSJBcmlhbCwxNCxmYWxzZSxmYWxzZSxmYWxzZSIvPg0KCTwvYnJhbmRpbmc+DQoJPGNvbG9ycz4NCgkJPHVpY29sb3IgbmFtZT0icHJpbWFyeSIgdmFsdWU9IjB4MDAwMDAwIi8+DQoJCTx1aWNvbG9yIG5hbWU9Imdsb3ciIHZhbHVlPSIweEZGMDAwMCIvPg0KCQk8dWljb2xvciBuYW1lPSJ0ZXh0IiB2YWx1ZT0iMHhGRkZGRkYiLz4NCgkJPHVpY29sb3IgbmFtZT0ibGlnaHQiIHZhbHVlPSIweDRFNUQ2MCIvPg0KCQk8dWljb2xvciBuYW1lPSJzaGFkb3ciIHZhbHVlPSIweDAwMDAwMCIvPg0KCQk8dWljb2xvciBuYW1lPSJiYWNrZ3JvdW5kIiB2YWx1ZT0iMHhGRjAwMDAiLz4NCgk8L2NvbG9ycz4NCgk8bGF5b3V0Pg0KCQk8dWlzaG93IG5hbWU9InByZXNlbnRhdGlvbnRpdGxlIiB2YWx1ZT0idHJ1ZSIvPg0KCQk8dWlzaG93IG5hbWU9InByZXNlbnRlcnBob3RvIiB2YWx1ZT0idHJ1ZSIvPg0KCQk8dWlzaG93IG5hbWU9InByZXNlbnRlcm5hbWUiIHZhbHVlPSJ0cnVlIi8+DQoJCTx1aXNob3cgbmFtZT0icHJlc2VudGVydGl0bGUiIHZhbHVlPSJ0cnVlIi8+DQoJCTx1aXNob3cgbmFtZT0icHJlc2VudGVyZW1haWwiIHZhbHVlPSJmYWxzZSIvPg0KCQk8dWlzaG93IG5hbWU9InByZXNlbnRlcmJpbyIgdmFsdWU9InRydWUiLz4NCgkJPHVpc2hvdyBuYW1lPSJjb21wYW55bG9nbyIgdmFsdWU9ImZhbHNlIi8+DQoJCTx1aXNob3cgbmFtZT0ic2lkZWJhciIgdmFsdWU9InRydWUiLz4NCgkJPHVpc2hvdyBuYW1lPSJvdXRsaW5lIiB2YWx1ZT0iZmFsc2UiLz4NCgkJPHVpc2hvdyBuYW1lPSJ0aHVtYm5haWwiIHZhbHVlPSJ0cnVlIi8+DQoJCTx1aXNob3cgbmFtZT0ibm90ZXMiIHZhbHVlPSJ0cnVlIi8+DQoJCTx1aXNob3cgbmFtZT0ic2VhcmNoIiB2YWx1ZT0idHJ1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7.0&quot;&gt;&lt;object type=&quot;1&quot; unique_id=&quot;10001&quot;&gt;&lt;property id=&quot;20139&quot; value=&quot;%n. %s&quot;/&gt;&lt;property id=&quot;20141&quot; value=&quot;Life After High School Presentation&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1&quot; value=&quot;e-Colorado&quot;/&gt;&lt;property id=&quot;20192&quot; value=&quot;http://connect.e-colorado.org&quot;/&gt;&lt;property id=&quot;20193&quot; value=&quot;0&quot;/&gt;&lt;property id=&quot;20224&quot; value=&quot;C:\Documents and Settings\pikep\My Documents\My Adobe Presentations\life after high school&quot;/&gt;&lt;property id=&quot;20250&quot; value=&quot;0&quot;/&gt;&lt;property id=&quot;20251&quot; value=&quot;0&quot;/&gt;&lt;property id=&quot;20259&quot; value=&quot;1&quot;/&gt;&lt;property id=&quot;20262&quot; value=&quot;71271&quot;/&gt;&lt;property id=&quot;20501&quot; value=&quot;G:\dd demo (PIPP)\third series\Final powerpoints\z Peter\&quot;/&gt;&lt;object type=&quot;8&quot; unique_id=&quot;10002&quot;&gt;&lt;/object&gt;&lt;object type=&quot;2&quot; unique_id=&quot;10003&quot;&gt;&lt;object type=&quot;3&quot; unique_id=&quot;10004&quot;&gt;&lt;property id=&quot;20148&quot; value=&quot;5&quot;/&gt;&lt;property id=&quot;20300&quot; value=&quot;Slide 1 - &amp;quot;Life After High School&amp;#x0D;&amp;#x0A;Using Your IEP to Plan for Your Future After High School  &amp;quot;&quot;/&gt;&lt;property id=&quot;20303&quot; value=&quot;-1&quot;/&gt;&lt;property id=&quot;20307&quot; value=&quot;256&quot;/&gt;&lt;property id=&quot;20309&quot; value=&quot;-1&quot;/&gt;&lt;/object&gt;&lt;object type=&quot;3&quot; unique_id=&quot;10005&quot;&gt;&lt;property id=&quot;20148&quot; value=&quot;5&quot;/&gt;&lt;property id=&quot;20300&quot; value=&quot;Slide 3 - &amp;quot;Session Objectives – Life After High School&amp;quot;&quot;/&gt;&lt;property id=&quot;20303&quot; value=&quot;-1&quot;/&gt;&lt;property id=&quot;20307&quot; value=&quot;257&quot;/&gt;&lt;property id=&quot;20309&quot; value=&quot;-1&quot;/&gt;&lt;/object&gt;&lt;object type=&quot;3&quot; unique_id=&quot;10275&quot;&gt;&lt;property id=&quot;20148&quot; value=&quot;5&quot;/&gt;&lt;property id=&quot;20300&quot; value=&quot;Slide 24 - &amp;quot;Contact Information&amp;quot;&quot;/&gt;&lt;property id=&quot;20303&quot; value=&quot;-1&quot;/&gt;&lt;property id=&quot;20307&quot; value=&quot;273&quot;/&gt;&lt;property id=&quot;20309&quot; value=&quot;-1&quot;/&gt;&lt;/object&gt;&lt;object type=&quot;3&quot; unique_id=&quot;10438&quot;&gt;&lt;property id=&quot;20148&quot; value=&quot;5&quot;/&gt;&lt;property id=&quot;20300&quot; value=&quot;Slide 15 - &amp;quot;Jo Lynn Osborne&amp;quot;&quot;/&gt;&lt;property id=&quot;20303&quot; value=&quot;-1&quot;/&gt;&lt;property id=&quot;20307&quot; value=&quot;274&quot;/&gt;&lt;property id=&quot;20309&quot; value=&quot;-1&quot;/&gt;&lt;/object&gt;&lt;object type=&quot;3&quot; unique_id=&quot;10439&quot;&gt;&lt;property id=&quot;20148&quot; value=&quot;5&quot;/&gt;&lt;property id=&quot;20300&quot; value=&quot;Slide 16 - &amp;quot;Family and Youth Tips&amp;quot;&quot;/&gt;&lt;property id=&quot;20303&quot; value=&quot;-1&quot;/&gt;&lt;property id=&quot;20307&quot; value=&quot;275&quot;/&gt;&lt;property id=&quot;20309&quot; value=&quot;-1&quot;/&gt;&lt;/object&gt;&lt;object type=&quot;3&quot; unique_id=&quot;10440&quot;&gt;&lt;property id=&quot;20148&quot; value=&quot;5&quot;/&gt;&lt;property id=&quot;20300&quot; value=&quot;Slide 17 - &amp;quot;Family and Youth Tips&amp;quot;&quot;/&gt;&lt;property id=&quot;20303&quot; value=&quot;-1&quot;/&gt;&lt;property id=&quot;20307&quot; value=&quot;276&quot;/&gt;&lt;property id=&quot;20309&quot; value=&quot;-1&quot;/&gt;&lt;/object&gt;&lt;object type=&quot;3&quot; unique_id=&quot;10441&quot;&gt;&lt;property id=&quot;20148&quot; value=&quot;5&quot;/&gt;&lt;property id=&quot;20300&quot; value=&quot;Slide 18 - &amp;quot;Family and Youth Tips&amp;quot;&quot;/&gt;&lt;property id=&quot;20303&quot; value=&quot;-1&quot;/&gt;&lt;property id=&quot;20307&quot; value=&quot;277&quot;/&gt;&lt;property id=&quot;20309&quot; value=&quot;-1&quot;/&gt;&lt;/object&gt;&lt;object type=&quot;3&quot; unique_id=&quot;10442&quot;&gt;&lt;property id=&quot;20148&quot; value=&quot;5&quot;/&gt;&lt;property id=&quot;20300&quot; value=&quot;Slide 19 - &amp;quot;Valorie,&amp;#x0D;&amp;#x0A;&amp;#x0D;&amp;#x0A;Former JeffCo Transition Services student&amp;quot;&quot;/&gt;&lt;property id=&quot;20301&quot; value=&quot;Valorie, Former JeffCo Transition School Student&quot;/&gt;&lt;property id=&quot;20303&quot; value=&quot;-1&quot;/&gt;&lt;property id=&quot;20307&quot; value=&quot;278&quot;/&gt;&lt;property id=&quot;20309&quot; value=&quot;-1&quot;/&gt;&lt;/object&gt;&lt;object type=&quot;3&quot; unique_id=&quot;10443&quot;&gt;&lt;property id=&quot;20148&quot; value=&quot;5&quot;/&gt;&lt;property id=&quot;20300&quot; value=&quot;Slide 20 - &amp;quot;Questions By Youth For Youth&amp;quot;&quot;/&gt;&lt;property id=&quot;20303&quot; value=&quot;-1&quot;/&gt;&lt;property id=&quot;20307&quot; value=&quot;279&quot;/&gt;&lt;property id=&quot;20309&quot; value=&quot;-1&quot;/&gt;&lt;/object&gt;&lt;object type=&quot;3&quot; unique_id=&quot;10664&quot;&gt;&lt;property id=&quot;20148&quot; value=&quot;5&quot;/&gt;&lt;property id=&quot;20300&quot; value=&quot;Slide 4 - &amp;quot;Jim Panzer&amp;quot;&quot;/&gt;&lt;property id=&quot;20303&quot; value=&quot;-1&quot;/&gt;&lt;property id=&quot;20307&quot; value=&quot;280&quot;/&gt;&lt;property id=&quot;20309&quot; value=&quot;-1&quot;/&gt;&lt;/object&gt;&lt;object type=&quot;3&quot; unique_id=&quot;10665&quot;&gt;&lt;property id=&quot;20148&quot; value=&quot;5&quot;/&gt;&lt;property id=&quot;20300&quot; value=&quot;Slide 5 - &amp;quot;Transition Services&amp;quot;&quot;/&gt;&lt;property id=&quot;20303&quot; value=&quot;-1&quot;/&gt;&lt;property id=&quot;20307&quot; value=&quot;281&quot;/&gt;&lt;property id=&quot;20309&quot; value=&quot;-1&quot;/&gt;&lt;/object&gt;&lt;object type=&quot;3&quot; unique_id=&quot;10666&quot;&gt;&lt;property id=&quot;20148&quot; value=&quot;5&quot;/&gt;&lt;property id=&quot;20300&quot; value=&quot;Slide 6 - &amp;quot;Why Are Transition Services Required?&amp;quot;&quot;/&gt;&lt;property id=&quot;20303&quot; value=&quot;-1&quot;/&gt;&lt;property id=&quot;20307&quot; value=&quot;282&quot;/&gt;&lt;property id=&quot;20309&quot; value=&quot;-1&quot;/&gt;&lt;/object&gt;&lt;object type=&quot;3&quot; unique_id=&quot;10668&quot;&gt;&lt;property id=&quot;20148&quot; value=&quot;5&quot;/&gt;&lt;property id=&quot;20300&quot; value=&quot;Slide 7 - &amp;quot;IDEA 2004 requires&amp;quot;&quot;/&gt;&lt;property id=&quot;20303&quot; value=&quot;-1&quot;/&gt;&lt;property id=&quot;20307&quot; value=&quot;284&quot;/&gt;&lt;property id=&quot;20309&quot; value=&quot;-1&quot;/&gt;&lt;/object&gt;&lt;object type=&quot;3&quot; unique_id=&quot;10669&quot;&gt;&lt;property id=&quot;20148&quot; value=&quot;5&quot;/&gt;&lt;property id=&quot;20300&quot; value=&quot;Slide 10 - &amp;quot;Transition Assessment Tools &amp;quot;&quot;/&gt;&lt;property id=&quot;20303&quot; value=&quot;-1&quot;/&gt;&lt;property id=&quot;20307&quot; value=&quot;285&quot;/&gt;&lt;property id=&quot;20309&quot; value=&quot;-1&quot;/&gt;&lt;/object&gt;&lt;object type=&quot;3&quot; unique_id=&quot;10671&quot;&gt;&lt;property id=&quot;20148&quot; value=&quot;5&quot;/&gt;&lt;property id=&quot;20300&quot; value=&quot;Slide 13 - &amp;quot;JeffCo School - Tips for Transition&amp;quot;&quot;/&gt;&lt;property id=&quot;20303&quot; value=&quot;-1&quot;/&gt;&lt;property id=&quot;20307&quot; value=&quot;287&quot;/&gt;&lt;property id=&quot;20309&quot; value=&quot;-1&quot;/&gt;&lt;/object&gt;&lt;object type=&quot;3&quot; unique_id=&quot;10672&quot;&gt;&lt;property id=&quot;20148&quot; value=&quot;5&quot;/&gt;&lt;property id=&quot;20300&quot; value=&quot;Slide 14 - &amp;quot;JeffCo School - Tips for Transition&amp;quot;&quot;/&gt;&lt;property id=&quot;20303&quot; value=&quot;-1&quot;/&gt;&lt;property id=&quot;20307&quot; value=&quot;288&quot;/&gt;&lt;property id=&quot;20309&quot; value=&quot;-1&quot;/&gt;&lt;/object&gt;&lt;object type=&quot;3&quot; unique_id=&quot;10843&quot;&gt;&lt;property id=&quot;20148&quot; value=&quot;5&quot;/&gt;&lt;property id=&quot;20300&quot; value=&quot;Slide 2 - &amp;quot;PIPP Session Design&amp;quot;&quot;/&gt;&lt;property id=&quot;20303&quot; value=&quot;-1&quot;/&gt;&lt;property id=&quot;20307&quot; value=&quot;299&quot;/&gt;&lt;property id=&quot;20309&quot; value=&quot;-1&quot;/&gt;&lt;/object&gt;&lt;object type=&quot;3&quot; unique_id=&quot;10844&quot;&gt;&lt;property id=&quot;20148&quot; value=&quot;5&quot;/&gt;&lt;property id=&quot;20300&quot; value=&quot;Slide 8 - &amp;quot;Measurable Post School Goals&amp;quot;&quot;/&gt;&lt;property id=&quot;20303&quot; value=&quot;-1&quot;/&gt;&lt;property id=&quot;20307&quot; value=&quot;290&quot;/&gt;&lt;property id=&quot;20309&quot; value=&quot;-1&quot;/&gt;&lt;/object&gt;&lt;object type=&quot;3&quot; unique_id=&quot;10845&quot;&gt;&lt;property id=&quot;20148&quot; value=&quot;5&quot;/&gt;&lt;property id=&quot;20300&quot; value=&quot;Slide 9 - &amp;quot;Examples &amp;quot;&quot;/&gt;&lt;property id=&quot;20303&quot; value=&quot;-1&quot;/&gt;&lt;property id=&quot;20307&quot; value=&quot;291&quot;/&gt;&lt;property id=&quot;20309&quot; value=&quot;-1&quot;/&gt;&lt;/object&gt;&lt;object type=&quot;3&quot; unique_id=&quot;10846&quot;&gt;&lt;property id=&quot;20148&quot; value=&quot;5&quot;/&gt;&lt;property id=&quot;20300&quot; value=&quot;Slide 11 - &amp;quot;Transition Services&amp;quot;&quot;/&gt;&lt;property id=&quot;20303&quot; value=&quot;-1&quot;/&gt;&lt;property id=&quot;20307&quot; value=&quot;292&quot;/&gt;&lt;property id=&quot;20309&quot; value=&quot;-1&quot;/&gt;&lt;/object&gt;&lt;object type=&quot;3&quot; unique_id=&quot;10847&quot;&gt;&lt;property id=&quot;20148&quot; value=&quot;5&quot;/&gt;&lt;property id=&quot;20300&quot; value=&quot;Slide 12 - &amp;quot;One More Thing&amp;quot;&quot;/&gt;&lt;property id=&quot;20303&quot; value=&quot;-1&quot;/&gt;&lt;property id=&quot;20307&quot; value=&quot;293&quot;/&gt;&lt;property id=&quot;20309&quot; value=&quot;-1&quot;/&gt;&lt;/object&gt;&lt;object type=&quot;3&quot; unique_id=&quot;10952&quot;&gt;&lt;property id=&quot;20148&quot; value=&quot;5&quot;/&gt;&lt;property id=&quot;20300&quot; value=&quot;Slide 21&quot;/&gt;&lt;property id=&quot;20303&quot; value=&quot;-1&quot;/&gt;&lt;property id=&quot;20307&quot; value=&quot;300&quot;/&gt;&lt;property id=&quot;20309&quot; value=&quot;-1&quot;/&gt;&lt;/object&gt;&lt;object type=&quot;3&quot; unique_id=&quot;10953&quot;&gt;&lt;property id=&quot;20148&quot; value=&quot;5&quot;/&gt;&lt;property id=&quot;20300&quot; value=&quot;Slide 22 - &amp;quot;Jefferson County Workforce Center&amp;quot;&quot;/&gt;&lt;property id=&quot;20303&quot; value=&quot;-1&quot;/&gt;&lt;property id=&quot;20307&quot; value=&quot;301&quot;/&gt;&lt;property id=&quot;20309&quot; value=&quot;-1&quot;/&gt;&lt;/object&gt;&lt;object type=&quot;3&quot; unique_id=&quot;10954&quot;&gt;&lt;property id=&quot;20148&quot; value=&quot;5&quot;/&gt;&lt;property id=&quot;20300&quot; value=&quot;Slide 23 - &amp;quot;Jefferson County Workforce Center&amp;quot;&quot;/&gt;&lt;property id=&quot;20303&quot; value=&quot;-1&quot;/&gt;&lt;property id=&quot;20307&quot; value=&quot;302&quot;/&gt;&lt;property id=&quot;20309&quot; value=&quot;-1&quot;/&gt;&lt;/object&gt;&lt;/object&gt;&lt;object type=&quot;10&quot; unique_id=&quot;10947&quot;&gt;&lt;object type=&quot;11&quot; unique_id=&quot;10948&quot;&gt;&lt;property id=&quot;20180&quot; value=&quot;0&quot;/&gt;&lt;property id=&quot;20181&quot; value=&quot;1&quot;/&gt;&lt;property id=&quot;20182&quot; value=&quot;0&quot;/&gt;&lt;property id=&quot;20183&quot; value=&quot;1&quot;/&gt;&lt;/object&gt;&lt;object type=&quot;12&quot; unique_id=&quot;10950&quot;&gt;&lt;/object&gt;&lt;object type=&quot;13&quot; unique_id=&quot;13708&quot;&gt;&lt;/object&gt;&lt;/object&gt;&lt;object type=&quot;4&quot; unique_id=&quot;1094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G:\dd demo (PIPP)\third series\Recordings\Life After High School\Slides 1-3 Peter\slide 2.wav"/>
  <p:tag name="PPSNARRATION" val="2,1873558623,G:\dd demo (PIPP)\third series\Final powerpoints\Life After High School 2-10-2009_pptx\Life After High School 8-20-2009_pptx\audio\Life After High School 8-20-2009 FINAL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PROPS" val="G:\dd demo (PIPP)\third series\Recordings\Medicaid\bobbi audio\bb11.wav"/>
  <p:tag name="PPSNARRATION" val="19,687707173,G:\dd demo (PIPP)\third series\Final powerpoints\medicaid final 4-7-2009\FINAL Medicaid with audio\UPDATED medicaid final 4-7-2009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PROPS" val="G:\dd demo (PIPP)\third series\Recordings\Medicaid\bobbi audio\bb24.wav"/>
  <p:tag name="PPSNARRATION" val="32,687707173,G:\dd demo (PIPP)\third series\Final powerpoints\medicaid final 4-7-2009\FINAL Medicaid with audio\UPDATED medicaid final 4-7-2009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G:\dd demo (PIPP)\third series\Recordings\Medicaid\bobbi audio\bb26.wav"/>
  <p:tag name="PPSNARRATION" val="34,687707173,G:\dd demo (PIPP)\third series\Final powerpoints\medicaid final 4-7-2009\FINAL Medicaid with audio\UPDATED medicaid final 4-7-2009_pptx\Media.ppc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4337</TotalTime>
  <Words>1282</Words>
  <Application>Microsoft Office PowerPoint</Application>
  <PresentationFormat>On-screen Show (4:3)</PresentationFormat>
  <Paragraphs>266</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Lucida Sans Unicode</vt:lpstr>
      <vt:lpstr>Verdana</vt:lpstr>
      <vt:lpstr>Wingdings</vt:lpstr>
      <vt:lpstr>Wingdings 2</vt:lpstr>
      <vt:lpstr>Wingdings 3</vt:lpstr>
      <vt:lpstr>Concourse</vt:lpstr>
      <vt:lpstr>Adult Life:  Accessing Long Term Care Supports in the Government Systems</vt:lpstr>
      <vt:lpstr>Session Objectives</vt:lpstr>
      <vt:lpstr>Reflection-make it personal</vt:lpstr>
      <vt:lpstr>Government Long Term Care  (community is next session)</vt:lpstr>
      <vt:lpstr>Entitlement v/ Eligibility</vt:lpstr>
      <vt:lpstr>Government &amp; Long Term Care</vt:lpstr>
      <vt:lpstr>Legal Options: Healthcare proxy, powers of attorney, guardianship, options when a person turns 18</vt:lpstr>
      <vt:lpstr>Ask these 4 questions for each Agency</vt:lpstr>
      <vt:lpstr>Legal Options: Healthcare proxy, powers of attorney, guardianship, options when a person turns 18</vt:lpstr>
      <vt:lpstr>Social Security Income (SSI)</vt:lpstr>
      <vt:lpstr>Community Center Board (CCB)  Developmental Disabilities Resource Center (DDRC)    Jeffco, Clear Creek, Summit and Gilpin Counties</vt:lpstr>
      <vt:lpstr>Community Center Board (CCB)  Developmental Disabilities Resource Center (DDRC)</vt:lpstr>
      <vt:lpstr>Resource Coordination/ Case Manager Responsibilities </vt:lpstr>
      <vt:lpstr>HCBS-SLS Medicaid Benefits Supports Individuals in their home</vt:lpstr>
      <vt:lpstr>HCBS-DD Medicaid Benefits Comprehensive Residential &amp; Day Services </vt:lpstr>
      <vt:lpstr>Family Support Services</vt:lpstr>
      <vt:lpstr>Community Center Board (CCB) Continued</vt:lpstr>
      <vt:lpstr>What is the Self-Determination Initiative at DDRC?</vt:lpstr>
      <vt:lpstr>Self-Determination Initiative </vt:lpstr>
      <vt:lpstr>Community Center Board (CCB) Continued</vt:lpstr>
      <vt:lpstr>Other Long Term Waivers to know about</vt:lpstr>
      <vt:lpstr>Elderly, Blind &amp; Disabled - EBD</vt:lpstr>
      <vt:lpstr>Elderly, Blind &amp; Disabled - EBD</vt:lpstr>
      <vt:lpstr>Mental Health-JCMH</vt:lpstr>
    </vt:vector>
  </TitlesOfParts>
  <Company>UCDHSC WIN Partners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After High School Using Your IEP to Plan for Your Future After High School</dc:title>
  <dc:creator>Peter Pike</dc:creator>
  <cp:lastModifiedBy>Eryn Hoerig</cp:lastModifiedBy>
  <cp:revision>285</cp:revision>
  <dcterms:created xsi:type="dcterms:W3CDTF">2013-08-09T03:45:10Z</dcterms:created>
  <dcterms:modified xsi:type="dcterms:W3CDTF">2019-05-07T19:47:56Z</dcterms:modified>
</cp:coreProperties>
</file>