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74" r:id="rId7"/>
    <p:sldId id="260" r:id="rId8"/>
    <p:sldId id="261" r:id="rId9"/>
    <p:sldId id="262" r:id="rId10"/>
    <p:sldId id="263" r:id="rId11"/>
    <p:sldId id="264" r:id="rId12"/>
    <p:sldId id="265" r:id="rId13"/>
    <p:sldId id="269" r:id="rId14"/>
    <p:sldId id="275" r:id="rId15"/>
    <p:sldId id="270" r:id="rId16"/>
    <p:sldId id="271"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0FED5E-2F7E-0A67-B848-DFF77FC8012B}" v="180" dt="2024-03-14T14:39:34.669"/>
    <p1510:client id="{B9671EB2-D2B0-449A-A56C-46D1F0156467}" v="2" dt="2024-03-14T14:53:51.5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28764-9F8D-48EF-3EF3-BDCDAC7A0B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AC8909-0B6C-A3D1-946D-D6BC4932C0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37F011-4172-0E50-55C9-4CEAFE0FE9C2}"/>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5" name="Footer Placeholder 4">
            <a:extLst>
              <a:ext uri="{FF2B5EF4-FFF2-40B4-BE49-F238E27FC236}">
                <a16:creationId xmlns:a16="http://schemas.microsoft.com/office/drawing/2014/main" id="{CD8157A9-4650-0160-D917-FA14F6D866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6DA27-388D-7677-2BAD-8DCBED501813}"/>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1399031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00D51-C532-28F5-70A6-07C50FB91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736C72-5AE8-CCBE-9191-DA68F05A7D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B86290-29D9-142B-4908-2FD7C3F56C2E}"/>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5" name="Footer Placeholder 4">
            <a:extLst>
              <a:ext uri="{FF2B5EF4-FFF2-40B4-BE49-F238E27FC236}">
                <a16:creationId xmlns:a16="http://schemas.microsoft.com/office/drawing/2014/main" id="{7FD5A36E-2444-8BE4-C643-47EF3A1F41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0D7612-DE46-4DE9-CFAC-3D6DDA7EC5E9}"/>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1807727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07CDEB-EB23-F517-6D85-7F2AF78913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A5C3F6-C685-86B9-1D20-B7062CA865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D2CBD8-1F2F-1D47-0568-EF37065B39AD}"/>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5" name="Footer Placeholder 4">
            <a:extLst>
              <a:ext uri="{FF2B5EF4-FFF2-40B4-BE49-F238E27FC236}">
                <a16:creationId xmlns:a16="http://schemas.microsoft.com/office/drawing/2014/main" id="{CD69262B-468D-CB9D-55F7-ADB4021455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C8571-8E3E-B490-A642-C7F85715CF49}"/>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3021876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E0E1D-0698-EF75-250F-C9227DF3ED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75ACCA-CD5E-4821-B0E1-96D28DEA95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A0DCB0-B92D-AFFD-CF37-E515D80F6F7B}"/>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5" name="Footer Placeholder 4">
            <a:extLst>
              <a:ext uri="{FF2B5EF4-FFF2-40B4-BE49-F238E27FC236}">
                <a16:creationId xmlns:a16="http://schemas.microsoft.com/office/drawing/2014/main" id="{3C4AE5FA-7A2A-99FA-0C5A-416112AC12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A307DC-9547-01E4-EC22-86B667D68098}"/>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4033783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A5FFC-152E-348D-8696-A4EACBA0DC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7C1BD3-1FE5-E4CA-C6F6-089075218F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B8A834-2264-5FFD-AEF4-67AF3BBC90F2}"/>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5" name="Footer Placeholder 4">
            <a:extLst>
              <a:ext uri="{FF2B5EF4-FFF2-40B4-BE49-F238E27FC236}">
                <a16:creationId xmlns:a16="http://schemas.microsoft.com/office/drawing/2014/main" id="{E7F4A5EF-CB95-97C6-4A10-3B1F61C7AA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0BE7BB-1F9B-7FEE-98A7-0C6897AF328F}"/>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2286684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83A9-E128-904A-4DE7-8B3473AE8F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EBD940-0F7A-C813-C4CD-83651A6EF3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FD6407-AA5F-74B1-2F09-F1D9362CAB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7BCA9C-296A-55E2-C7C6-910F876C5436}"/>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6" name="Footer Placeholder 5">
            <a:extLst>
              <a:ext uri="{FF2B5EF4-FFF2-40B4-BE49-F238E27FC236}">
                <a16:creationId xmlns:a16="http://schemas.microsoft.com/office/drawing/2014/main" id="{B5D88FAB-05A4-060B-DE50-05F1C77182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E83DC-D7FB-9E1F-5C5E-CB56BD85960A}"/>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381758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FE6E4-CAEB-47A4-8C7A-4762D05E98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47F61C-95AE-1857-C656-B7D5A826B7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0A94FB-EB54-312C-4948-6555A1F156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845E6D-0402-C824-A9F6-6C1AAD4A90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4911B8-3EB6-D0D7-4B94-9063A78402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6534EC-C3EE-BBDC-0C0E-41583C4ECF1F}"/>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8" name="Footer Placeholder 7">
            <a:extLst>
              <a:ext uri="{FF2B5EF4-FFF2-40B4-BE49-F238E27FC236}">
                <a16:creationId xmlns:a16="http://schemas.microsoft.com/office/drawing/2014/main" id="{7B4846DB-37E1-F0CC-6E54-5F04CF08B3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B7C789-D251-8751-AE53-505C58C2F630}"/>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3967161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18B9C-45E9-0D95-475F-5144367110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FB7183-6E3A-D42F-ACC9-F7BF95AF1386}"/>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4" name="Footer Placeholder 3">
            <a:extLst>
              <a:ext uri="{FF2B5EF4-FFF2-40B4-BE49-F238E27FC236}">
                <a16:creationId xmlns:a16="http://schemas.microsoft.com/office/drawing/2014/main" id="{AA0326A0-F069-1900-D2DE-0169E9FB20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AF7EC4-F1BA-4213-5771-FD263E2D47B7}"/>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2310592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5A3C1499-D67A-BED3-8353-9DE0F9A0DF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9000" y="4927600"/>
            <a:ext cx="2255096" cy="1756156"/>
          </a:xfrm>
          <a:prstGeom prst="rect">
            <a:avLst/>
          </a:prstGeom>
        </p:spPr>
      </p:pic>
    </p:spTree>
    <p:extLst>
      <p:ext uri="{BB962C8B-B14F-4D97-AF65-F5344CB8AC3E}">
        <p14:creationId xmlns:p14="http://schemas.microsoft.com/office/powerpoint/2010/main" val="2748308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1B8FD-55FC-9F4D-39C0-120CEC566E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78DF11-4875-A5E9-CC09-9369C5BBF2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36E00E-6CD9-04BA-4E04-FD70270286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F20403-F3CF-730A-0C39-A13D8B817B9B}"/>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6" name="Footer Placeholder 5">
            <a:extLst>
              <a:ext uri="{FF2B5EF4-FFF2-40B4-BE49-F238E27FC236}">
                <a16:creationId xmlns:a16="http://schemas.microsoft.com/office/drawing/2014/main" id="{2CC387DF-C490-DD2C-21C4-067B086999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D536C-856D-9841-A470-1C3177B582A3}"/>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2459827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A9183-3F59-A56A-75CE-A1AD7C6E79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84F56B-2956-70F9-EBCE-1BFB193354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3FC388-16B2-E0CE-1709-8CF97C9B8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0482D7-B204-2A7E-760F-7A24A28CFF0A}"/>
              </a:ext>
            </a:extLst>
          </p:cNvPr>
          <p:cNvSpPr>
            <a:spLocks noGrp="1"/>
          </p:cNvSpPr>
          <p:nvPr>
            <p:ph type="dt" sz="half" idx="10"/>
          </p:nvPr>
        </p:nvSpPr>
        <p:spPr/>
        <p:txBody>
          <a:bodyPr/>
          <a:lstStyle/>
          <a:p>
            <a:fld id="{A1D94510-5CAE-4D9E-99B5-B28C14EE31C2}" type="datetimeFigureOut">
              <a:rPr lang="en-US" smtClean="0"/>
              <a:t>3/14/2024</a:t>
            </a:fld>
            <a:endParaRPr lang="en-US"/>
          </a:p>
        </p:txBody>
      </p:sp>
      <p:sp>
        <p:nvSpPr>
          <p:cNvPr id="6" name="Footer Placeholder 5">
            <a:extLst>
              <a:ext uri="{FF2B5EF4-FFF2-40B4-BE49-F238E27FC236}">
                <a16:creationId xmlns:a16="http://schemas.microsoft.com/office/drawing/2014/main" id="{0F7A62A7-0EBB-BAD3-15DE-A8C5989AA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D05B3E-25F4-7734-30BF-B00CC97E14BF}"/>
              </a:ext>
            </a:extLst>
          </p:cNvPr>
          <p:cNvSpPr>
            <a:spLocks noGrp="1"/>
          </p:cNvSpPr>
          <p:nvPr>
            <p:ph type="sldNum" sz="quarter" idx="12"/>
          </p:nvPr>
        </p:nvSpPr>
        <p:spPr/>
        <p:txBody>
          <a:bodyPr/>
          <a:lstStyle/>
          <a:p>
            <a:fld id="{F5232C16-93B1-493D-860C-04298CA14E6E}" type="slidenum">
              <a:rPr lang="en-US" smtClean="0"/>
              <a:t>‹#›</a:t>
            </a:fld>
            <a:endParaRPr lang="en-US"/>
          </a:p>
        </p:txBody>
      </p:sp>
    </p:spTree>
    <p:extLst>
      <p:ext uri="{BB962C8B-B14F-4D97-AF65-F5344CB8AC3E}">
        <p14:creationId xmlns:p14="http://schemas.microsoft.com/office/powerpoint/2010/main" val="3821589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5C5C1E-AE98-C332-42FD-876C6DABFE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987E4D-C2B8-1A98-768E-9D9F5F57C3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47EE58-45A8-96D7-EAA4-1B93119171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94510-5CAE-4D9E-99B5-B28C14EE31C2}" type="datetimeFigureOut">
              <a:rPr lang="en-US" smtClean="0"/>
              <a:t>3/14/2024</a:t>
            </a:fld>
            <a:endParaRPr lang="en-US"/>
          </a:p>
        </p:txBody>
      </p:sp>
      <p:sp>
        <p:nvSpPr>
          <p:cNvPr id="5" name="Footer Placeholder 4">
            <a:extLst>
              <a:ext uri="{FF2B5EF4-FFF2-40B4-BE49-F238E27FC236}">
                <a16:creationId xmlns:a16="http://schemas.microsoft.com/office/drawing/2014/main" id="{F2942174-6540-0120-B19A-1253CB88AA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526C18A-B9D2-6969-B02F-7B090AF633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32C16-93B1-493D-860C-04298CA14E6E}" type="slidenum">
              <a:rPr lang="en-US" smtClean="0"/>
              <a:t>‹#›</a:t>
            </a:fld>
            <a:endParaRPr lang="en-US"/>
          </a:p>
        </p:txBody>
      </p:sp>
    </p:spTree>
    <p:extLst>
      <p:ext uri="{BB962C8B-B14F-4D97-AF65-F5344CB8AC3E}">
        <p14:creationId xmlns:p14="http://schemas.microsoft.com/office/powerpoint/2010/main" val="1626956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GTDdMaJXCRQ&amp;t=1s"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publicdomainpictures.net/en/view-image.php?image=127836&amp;picture=global-people" TargetMode="External"/><Relationship Id="rId7" Type="http://schemas.openxmlformats.org/officeDocument/2006/relationships/hyperlink" Target="https://pixabay.com/en/maps-country-america-states-land-812736/"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www.sourcewatch.org/index.php?title=File:Colorado_state_flag.png" TargetMode="External"/><Relationship Id="rId4" Type="http://schemas.openxmlformats.org/officeDocument/2006/relationships/image" Target="../media/image5.pn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s://www.sabeusa.org/meet-sabe/"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sabeusa.org/meet-sabe/"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espeakforourselves.com/"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en/day-calender-week-organizer-42975/" TargetMode="External"/><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0CBD4D-6549-27EF-48F0-97923249D385}"/>
              </a:ext>
            </a:extLst>
          </p:cNvPr>
          <p:cNvSpPr>
            <a:spLocks noGrp="1"/>
          </p:cNvSpPr>
          <p:nvPr>
            <p:ph type="ctrTitle"/>
          </p:nvPr>
        </p:nvSpPr>
        <p:spPr>
          <a:xfrm>
            <a:off x="5093520" y="2744662"/>
            <a:ext cx="6589707" cy="2387600"/>
          </a:xfrm>
        </p:spPr>
        <p:txBody>
          <a:bodyPr>
            <a:normAutofit/>
          </a:bodyPr>
          <a:lstStyle/>
          <a:p>
            <a:pPr algn="r"/>
            <a:r>
              <a:rPr lang="en-US">
                <a:solidFill>
                  <a:srgbClr val="FFFFFF"/>
                </a:solidFill>
              </a:rPr>
              <a:t>Self-Advocacy</a:t>
            </a:r>
          </a:p>
        </p:txBody>
      </p:sp>
      <p:sp>
        <p:nvSpPr>
          <p:cNvPr id="3" name="Subtitle 2">
            <a:extLst>
              <a:ext uri="{FF2B5EF4-FFF2-40B4-BE49-F238E27FC236}">
                <a16:creationId xmlns:a16="http://schemas.microsoft.com/office/drawing/2014/main" id="{AE938F24-CEAC-F047-4531-17B23EB673DB}"/>
              </a:ext>
            </a:extLst>
          </p:cNvPr>
          <p:cNvSpPr>
            <a:spLocks noGrp="1"/>
          </p:cNvSpPr>
          <p:nvPr>
            <p:ph type="subTitle" idx="1"/>
          </p:nvPr>
        </p:nvSpPr>
        <p:spPr>
          <a:xfrm>
            <a:off x="5093520" y="5224337"/>
            <a:ext cx="6589707" cy="1329443"/>
          </a:xfrm>
        </p:spPr>
        <p:txBody>
          <a:bodyPr vert="horz" lIns="91440" tIns="45720" rIns="91440" bIns="45720" rtlCol="0" anchor="t">
            <a:normAutofit/>
          </a:bodyPr>
          <a:lstStyle/>
          <a:p>
            <a:pPr algn="r"/>
            <a:r>
              <a:rPr lang="en-US" dirty="0">
                <a:solidFill>
                  <a:srgbClr val="FFFFFF"/>
                </a:solidFill>
              </a:rPr>
              <a:t>An Introduction</a:t>
            </a:r>
          </a:p>
        </p:txBody>
      </p:sp>
      <p:cxnSp>
        <p:nvCxnSpPr>
          <p:cNvPr id="32" name="Straight Connector 31">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4" name="Freeform: Shape 33">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42" name="Arc 41">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53754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C6F9D9D-B6B8-3947-BE9D-7CBACF9CB98B}"/>
              </a:ext>
            </a:extLst>
          </p:cNvPr>
          <p:cNvSpPr txBox="1"/>
          <p:nvPr/>
        </p:nvSpPr>
        <p:spPr>
          <a:xfrm>
            <a:off x="1115568" y="548640"/>
            <a:ext cx="10168128" cy="117957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kern="1200">
                <a:solidFill>
                  <a:schemeClr val="tx1"/>
                </a:solidFill>
                <a:latin typeface="+mj-lt"/>
                <a:ea typeface="+mj-ea"/>
                <a:cs typeface="+mj-cs"/>
              </a:rPr>
              <a:t>Local: People First of Jefferson County</a:t>
            </a:r>
          </a:p>
        </p:txBody>
      </p:sp>
      <p:sp>
        <p:nvSpPr>
          <p:cNvPr id="15" name="Rectangle 14">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TextBox 3">
            <a:extLst>
              <a:ext uri="{FF2B5EF4-FFF2-40B4-BE49-F238E27FC236}">
                <a16:creationId xmlns:a16="http://schemas.microsoft.com/office/drawing/2014/main" id="{28724841-9257-FA88-0FA3-6310273E7C92}"/>
              </a:ext>
            </a:extLst>
          </p:cNvPr>
          <p:cNvSpPr txBox="1"/>
          <p:nvPr/>
        </p:nvSpPr>
        <p:spPr>
          <a:xfrm>
            <a:off x="566928" y="2313010"/>
            <a:ext cx="10168128" cy="3695020"/>
          </a:xfrm>
          <a:prstGeom prst="rect">
            <a:avLst/>
          </a:prstGeom>
        </p:spPr>
        <p:txBody>
          <a:bodyPr vert="horz" lIns="91440" tIns="45720" rIns="91440" bIns="45720" rtlCol="0">
            <a:normAutofit/>
          </a:bodyPr>
          <a:lstStyle/>
          <a:p>
            <a:pPr>
              <a:lnSpc>
                <a:spcPct val="90000"/>
              </a:lnSpc>
              <a:spcAft>
                <a:spcPts val="600"/>
              </a:spcAft>
            </a:pPr>
            <a:r>
              <a:rPr lang="en-US" sz="2200"/>
              <a:t>People First of Jefferson County is a group of self-advocates and Arc advisors that meets the first Wednesday of every month. This group is a local chapter of Speaking For Ourselves – Colorado, which holds quarterly meetings around the state. Members of both groups focus on making positive changes in our community and beyond, becoming stronger self-advocates, and supporting each other. We share fellowship within our chapter and with other chapters around the state. No matter how serious the topic, we always incorporate fun things.</a:t>
            </a:r>
          </a:p>
          <a:p>
            <a:pPr>
              <a:lnSpc>
                <a:spcPct val="90000"/>
              </a:lnSpc>
              <a:spcAft>
                <a:spcPts val="600"/>
              </a:spcAft>
            </a:pPr>
            <a:endParaRPr lang="en-US" sz="2200"/>
          </a:p>
          <a:p>
            <a:pPr>
              <a:lnSpc>
                <a:spcPct val="90000"/>
              </a:lnSpc>
              <a:spcAft>
                <a:spcPts val="600"/>
              </a:spcAft>
            </a:pPr>
            <a:r>
              <a:rPr lang="en-US" sz="2200"/>
              <a:t>People First meetings are held the first Wednesday of every month from 5:30 – 6:30 PM at The Arc's office in Lakewood. </a:t>
            </a:r>
          </a:p>
        </p:txBody>
      </p:sp>
      <p:sp>
        <p:nvSpPr>
          <p:cNvPr id="3" name="TextBox 2">
            <a:extLst>
              <a:ext uri="{FF2B5EF4-FFF2-40B4-BE49-F238E27FC236}">
                <a16:creationId xmlns:a16="http://schemas.microsoft.com/office/drawing/2014/main" id="{9A05DE4B-F28D-8662-0D4A-5A28D3644BCB}"/>
              </a:ext>
            </a:extLst>
          </p:cNvPr>
          <p:cNvSpPr txBox="1"/>
          <p:nvPr/>
        </p:nvSpPr>
        <p:spPr>
          <a:xfrm>
            <a:off x="3428874" y="5971349"/>
            <a:ext cx="5334251" cy="461665"/>
          </a:xfrm>
          <a:prstGeom prst="rect">
            <a:avLst/>
          </a:prstGeom>
          <a:noFill/>
        </p:spPr>
        <p:txBody>
          <a:bodyPr wrap="square" rtlCol="0">
            <a:spAutoFit/>
          </a:bodyPr>
          <a:lstStyle/>
          <a:p>
            <a:r>
              <a:rPr lang="en-US" sz="2400">
                <a:hlinkClick r:id="rId2"/>
              </a:rPr>
              <a:t>Video: People First of Jefferson County!</a:t>
            </a:r>
            <a:endParaRPr lang="en-US" sz="2400"/>
          </a:p>
        </p:txBody>
      </p:sp>
    </p:spTree>
    <p:extLst>
      <p:ext uri="{BB962C8B-B14F-4D97-AF65-F5344CB8AC3E}">
        <p14:creationId xmlns:p14="http://schemas.microsoft.com/office/powerpoint/2010/main" val="2527436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9" name="Freeform: Shape 8">
            <a:extLst>
              <a:ext uri="{FF2B5EF4-FFF2-40B4-BE49-F238E27FC236}">
                <a16:creationId xmlns:a16="http://schemas.microsoft.com/office/drawing/2014/main" id="{072DC3EE-C469-49E0-A83D-CA3BE525C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4774" y="0"/>
            <a:ext cx="9547224" cy="6858000"/>
          </a:xfrm>
          <a:custGeom>
            <a:avLst/>
            <a:gdLst>
              <a:gd name="connsiteX0" fmla="*/ 7924201 w 9547224"/>
              <a:gd name="connsiteY0" fmla="*/ 0 h 6858000"/>
              <a:gd name="connsiteX1" fmla="*/ 6830968 w 9547224"/>
              <a:gd name="connsiteY1" fmla="*/ 0 h 6858000"/>
              <a:gd name="connsiteX2" fmla="*/ 6514769 w 9547224"/>
              <a:gd name="connsiteY2" fmla="*/ 0 h 6858000"/>
              <a:gd name="connsiteX3" fmla="*/ 6050802 w 9547224"/>
              <a:gd name="connsiteY3" fmla="*/ 0 h 6858000"/>
              <a:gd name="connsiteX4" fmla="*/ 4341273 w 9547224"/>
              <a:gd name="connsiteY4" fmla="*/ 0 h 6858000"/>
              <a:gd name="connsiteX5" fmla="*/ 0 w 9547224"/>
              <a:gd name="connsiteY5" fmla="*/ 0 h 6858000"/>
              <a:gd name="connsiteX6" fmla="*/ 0 w 9547224"/>
              <a:gd name="connsiteY6" fmla="*/ 6858000 h 6858000"/>
              <a:gd name="connsiteX7" fmla="*/ 4341273 w 9547224"/>
              <a:gd name="connsiteY7" fmla="*/ 6858000 h 6858000"/>
              <a:gd name="connsiteX8" fmla="*/ 6050802 w 9547224"/>
              <a:gd name="connsiteY8" fmla="*/ 6858000 h 6858000"/>
              <a:gd name="connsiteX9" fmla="*/ 6514769 w 9547224"/>
              <a:gd name="connsiteY9" fmla="*/ 6858000 h 6858000"/>
              <a:gd name="connsiteX10" fmla="*/ 6830968 w 9547224"/>
              <a:gd name="connsiteY10" fmla="*/ 6858000 h 6858000"/>
              <a:gd name="connsiteX11" fmla="*/ 7044470 w 9547224"/>
              <a:gd name="connsiteY11" fmla="*/ 6858000 h 6858000"/>
              <a:gd name="connsiteX12" fmla="*/ 7156226 w 9547224"/>
              <a:gd name="connsiteY12" fmla="*/ 6780599 h 6858000"/>
              <a:gd name="connsiteX13" fmla="*/ 7672874 w 9547224"/>
              <a:gd name="connsiteY13" fmla="*/ 6374814 h 6858000"/>
              <a:gd name="connsiteX14" fmla="*/ 9547224 w 9547224"/>
              <a:gd name="connsiteY14" fmla="*/ 3621656 h 6858000"/>
              <a:gd name="connsiteX15" fmla="*/ 7946325 w 9547224"/>
              <a:gd name="connsiteY15"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47224" h="6858000">
                <a:moveTo>
                  <a:pt x="7924201" y="0"/>
                </a:moveTo>
                <a:lnTo>
                  <a:pt x="6830968" y="0"/>
                </a:lnTo>
                <a:lnTo>
                  <a:pt x="6514769" y="0"/>
                </a:lnTo>
                <a:lnTo>
                  <a:pt x="6050802" y="0"/>
                </a:lnTo>
                <a:lnTo>
                  <a:pt x="4341273" y="0"/>
                </a:lnTo>
                <a:lnTo>
                  <a:pt x="0" y="0"/>
                </a:lnTo>
                <a:lnTo>
                  <a:pt x="0" y="6858000"/>
                </a:lnTo>
                <a:lnTo>
                  <a:pt x="4341273" y="6858000"/>
                </a:lnTo>
                <a:lnTo>
                  <a:pt x="6050802" y="6858000"/>
                </a:lnTo>
                <a:lnTo>
                  <a:pt x="6514769" y="6858000"/>
                </a:lnTo>
                <a:lnTo>
                  <a:pt x="6830968" y="6858000"/>
                </a:lnTo>
                <a:lnTo>
                  <a:pt x="7044470" y="6858000"/>
                </a:lnTo>
                <a:lnTo>
                  <a:pt x="7156226" y="6780599"/>
                </a:lnTo>
                <a:cubicBezTo>
                  <a:pt x="7330044" y="6653108"/>
                  <a:pt x="7500671" y="6515397"/>
                  <a:pt x="7672874" y="6374814"/>
                </a:cubicBezTo>
                <a:cubicBezTo>
                  <a:pt x="8618499" y="5602839"/>
                  <a:pt x="9547224" y="4969131"/>
                  <a:pt x="9547224" y="3621656"/>
                </a:cubicBezTo>
                <a:cubicBezTo>
                  <a:pt x="9547224" y="2093192"/>
                  <a:pt x="8973488" y="754641"/>
                  <a:pt x="7946325"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212206"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551"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2" name="IMG_8943 (1)">
            <a:hlinkClick r:id="" action="ppaction://media"/>
            <a:extLst>
              <a:ext uri="{FF2B5EF4-FFF2-40B4-BE49-F238E27FC236}">
                <a16:creationId xmlns:a16="http://schemas.microsoft.com/office/drawing/2014/main" id="{F3293DCA-3C71-B4BC-D2CD-8F250B724B2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58057" y="1078173"/>
            <a:ext cx="2625487" cy="4667534"/>
          </a:xfrm>
          <a:prstGeom prst="roundRect">
            <a:avLst/>
          </a:prstGeom>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TextBox 2">
            <a:extLst>
              <a:ext uri="{FF2B5EF4-FFF2-40B4-BE49-F238E27FC236}">
                <a16:creationId xmlns:a16="http://schemas.microsoft.com/office/drawing/2014/main" id="{A2E63D9C-74D3-0A0C-F799-3AB97D1AFF74}"/>
              </a:ext>
            </a:extLst>
          </p:cNvPr>
          <p:cNvSpPr txBox="1"/>
          <p:nvPr/>
        </p:nvSpPr>
        <p:spPr>
          <a:xfrm>
            <a:off x="2807292" y="2775426"/>
            <a:ext cx="3550763" cy="954107"/>
          </a:xfrm>
          <a:prstGeom prst="rect">
            <a:avLst/>
          </a:prstGeom>
          <a:noFill/>
        </p:spPr>
        <p:txBody>
          <a:bodyPr wrap="square" rtlCol="0">
            <a:spAutoFit/>
          </a:bodyPr>
          <a:lstStyle/>
          <a:p>
            <a:r>
              <a:rPr lang="en-US" sz="2800"/>
              <a:t>Why should someone join People First? </a:t>
            </a:r>
          </a:p>
        </p:txBody>
      </p:sp>
    </p:spTree>
    <p:extLst>
      <p:ext uri="{BB962C8B-B14F-4D97-AF65-F5344CB8AC3E}">
        <p14:creationId xmlns:p14="http://schemas.microsoft.com/office/powerpoint/2010/main" val="40884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F35238-0696-CF31-E33A-65392EEE4A48}"/>
              </a:ext>
            </a:extLst>
          </p:cNvPr>
          <p:cNvSpPr txBox="1"/>
          <p:nvPr/>
        </p:nvSpPr>
        <p:spPr>
          <a:xfrm>
            <a:off x="1917069" y="1373861"/>
            <a:ext cx="2858131" cy="1223885"/>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600" b="1" dirty="0">
                <a:solidFill>
                  <a:schemeClr val="tx2"/>
                </a:solidFill>
                <a:latin typeface="+mj-lt"/>
                <a:ea typeface="+mj-ea"/>
                <a:cs typeface="+mj-cs"/>
              </a:rPr>
              <a:t>Coffee House</a:t>
            </a:r>
          </a:p>
        </p:txBody>
      </p:sp>
      <p:pic>
        <p:nvPicPr>
          <p:cNvPr id="7" name="Picture 6">
            <a:extLst>
              <a:ext uri="{FF2B5EF4-FFF2-40B4-BE49-F238E27FC236}">
                <a16:creationId xmlns:a16="http://schemas.microsoft.com/office/drawing/2014/main" id="{028F833D-7285-8B45-5ECD-A5501A9FE66D}"/>
              </a:ext>
            </a:extLst>
          </p:cNvPr>
          <p:cNvPicPr>
            <a:picLocks noChangeAspect="1"/>
          </p:cNvPicPr>
          <p:nvPr/>
        </p:nvPicPr>
        <p:blipFill rotWithShape="1">
          <a:blip r:embed="rId2"/>
          <a:srcRect r="6280" b="-3"/>
          <a:stretch/>
        </p:blipFill>
        <p:spPr>
          <a:xfrm>
            <a:off x="1198811" y="2596244"/>
            <a:ext cx="4072052" cy="2896687"/>
          </a:xfrm>
          <a:prstGeom prst="rect">
            <a:avLst/>
          </a:prstGeom>
        </p:spPr>
      </p:pic>
      <p:sp>
        <p:nvSpPr>
          <p:cNvPr id="43" name="Freeform: Shape 42">
            <a:extLst>
              <a:ext uri="{FF2B5EF4-FFF2-40B4-BE49-F238E27FC236}">
                <a16:creationId xmlns:a16="http://schemas.microsoft.com/office/drawing/2014/main" id="{58054DD6-8DE2-074B-62B8-32AC6C22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848033" flipH="1" flipV="1">
            <a:off x="1243029" y="5501617"/>
            <a:ext cx="1070405" cy="1450463"/>
          </a:xfrm>
          <a:custGeom>
            <a:avLst/>
            <a:gdLst>
              <a:gd name="connsiteX0" fmla="*/ 974798 w 1281265"/>
              <a:gd name="connsiteY0" fmla="*/ 452924 h 1736191"/>
              <a:gd name="connsiteX1" fmla="*/ 934779 w 1281265"/>
              <a:gd name="connsiteY1" fmla="*/ 588093 h 1736191"/>
              <a:gd name="connsiteX2" fmla="*/ 793350 w 1281265"/>
              <a:gd name="connsiteY2" fmla="*/ 775628 h 1736191"/>
              <a:gd name="connsiteX3" fmla="*/ 613766 w 1281265"/>
              <a:gd name="connsiteY3" fmla="*/ 927442 h 1736191"/>
              <a:gd name="connsiteX4" fmla="*/ 394938 w 1281265"/>
              <a:gd name="connsiteY4" fmla="*/ 1043594 h 1736191"/>
              <a:gd name="connsiteX5" fmla="*/ 503851 w 1281265"/>
              <a:gd name="connsiteY5" fmla="*/ 1057134 h 1736191"/>
              <a:gd name="connsiteX6" fmla="*/ 847580 w 1281265"/>
              <a:gd name="connsiteY6" fmla="*/ 1058303 h 1736191"/>
              <a:gd name="connsiteX7" fmla="*/ 1103383 w 1281265"/>
              <a:gd name="connsiteY7" fmla="*/ 1118765 h 1736191"/>
              <a:gd name="connsiteX8" fmla="*/ 1267884 w 1281265"/>
              <a:gd name="connsiteY8" fmla="*/ 1193181 h 1736191"/>
              <a:gd name="connsiteX9" fmla="*/ 1251180 w 1281265"/>
              <a:gd name="connsiteY9" fmla="*/ 1242894 h 1736191"/>
              <a:gd name="connsiteX10" fmla="*/ 1089430 w 1281265"/>
              <a:gd name="connsiteY10" fmla="*/ 1346663 h 1736191"/>
              <a:gd name="connsiteX11" fmla="*/ 833627 w 1281265"/>
              <a:gd name="connsiteY11" fmla="*/ 1411776 h 1736191"/>
              <a:gd name="connsiteX12" fmla="*/ 630748 w 1281265"/>
              <a:gd name="connsiteY12" fmla="*/ 1403558 h 1736191"/>
              <a:gd name="connsiteX13" fmla="*/ 402438 w 1281265"/>
              <a:gd name="connsiteY13" fmla="*/ 1335731 h 1736191"/>
              <a:gd name="connsiteX14" fmla="*/ 238254 w 1281265"/>
              <a:gd name="connsiteY14" fmla="*/ 1246461 h 1736191"/>
              <a:gd name="connsiteX15" fmla="*/ 219248 w 1281265"/>
              <a:gd name="connsiteY15" fmla="*/ 1280150 h 1736191"/>
              <a:gd name="connsiteX16" fmla="*/ 304417 w 1281265"/>
              <a:gd name="connsiteY16" fmla="*/ 1554126 h 1736191"/>
              <a:gd name="connsiteX17" fmla="*/ 369421 w 1281265"/>
              <a:gd name="connsiteY17" fmla="*/ 1712992 h 1736191"/>
              <a:gd name="connsiteX18" fmla="*/ 380239 w 1281265"/>
              <a:gd name="connsiteY18" fmla="*/ 1736191 h 1736191"/>
              <a:gd name="connsiteX19" fmla="*/ 17087 w 1281265"/>
              <a:gd name="connsiteY19" fmla="*/ 1315482 h 1736191"/>
              <a:gd name="connsiteX20" fmla="*/ 11579 w 1281265"/>
              <a:gd name="connsiteY20" fmla="*/ 1282436 h 1736191"/>
              <a:gd name="connsiteX21" fmla="*/ 122 w 1281265"/>
              <a:gd name="connsiteY21" fmla="*/ 1068989 h 1736191"/>
              <a:gd name="connsiteX22" fmla="*/ 127810 w 1281265"/>
              <a:gd name="connsiteY22" fmla="*/ 418465 h 1736191"/>
              <a:gd name="connsiteX23" fmla="*/ 316215 w 1281265"/>
              <a:gd name="connsiteY23" fmla="*/ 110299 h 1736191"/>
              <a:gd name="connsiteX24" fmla="*/ 424172 w 1281265"/>
              <a:gd name="connsiteY24" fmla="*/ 0 h 1736191"/>
              <a:gd name="connsiteX25" fmla="*/ 500398 w 1281265"/>
              <a:gd name="connsiteY25" fmla="*/ 212304 h 1736191"/>
              <a:gd name="connsiteX26" fmla="*/ 495849 w 1281265"/>
              <a:gd name="connsiteY26" fmla="*/ 433541 h 1736191"/>
              <a:gd name="connsiteX27" fmla="*/ 382617 w 1281265"/>
              <a:gd name="connsiteY27" fmla="*/ 643062 h 1736191"/>
              <a:gd name="connsiteX28" fmla="*/ 384199 w 1281265"/>
              <a:gd name="connsiteY28" fmla="*/ 671236 h 1736191"/>
              <a:gd name="connsiteX29" fmla="*/ 651923 w 1281265"/>
              <a:gd name="connsiteY29" fmla="*/ 520055 h 1736191"/>
              <a:gd name="connsiteX30" fmla="*/ 966741 w 1281265"/>
              <a:gd name="connsiteY30" fmla="*/ 448391 h 1736191"/>
              <a:gd name="connsiteX31" fmla="*/ 974798 w 1281265"/>
              <a:gd name="connsiteY31" fmla="*/ 452924 h 173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81265" h="1736191">
                <a:moveTo>
                  <a:pt x="974798" y="452924"/>
                </a:moveTo>
                <a:cubicBezTo>
                  <a:pt x="987560" y="471248"/>
                  <a:pt x="960064" y="540371"/>
                  <a:pt x="934779" y="588093"/>
                </a:cubicBezTo>
                <a:cubicBezTo>
                  <a:pt x="905880" y="642632"/>
                  <a:pt x="846852" y="719070"/>
                  <a:pt x="793350" y="775628"/>
                </a:cubicBezTo>
                <a:cubicBezTo>
                  <a:pt x="739848" y="832186"/>
                  <a:pt x="680168" y="882781"/>
                  <a:pt x="613766" y="927442"/>
                </a:cubicBezTo>
                <a:cubicBezTo>
                  <a:pt x="547364" y="972104"/>
                  <a:pt x="401032" y="1036208"/>
                  <a:pt x="394938" y="1043594"/>
                </a:cubicBezTo>
                <a:cubicBezTo>
                  <a:pt x="388843" y="1050981"/>
                  <a:pt x="428411" y="1054682"/>
                  <a:pt x="503851" y="1057134"/>
                </a:cubicBezTo>
                <a:cubicBezTo>
                  <a:pt x="579292" y="1059585"/>
                  <a:pt x="747659" y="1048031"/>
                  <a:pt x="847580" y="1058303"/>
                </a:cubicBezTo>
                <a:cubicBezTo>
                  <a:pt x="947502" y="1068575"/>
                  <a:pt x="1033333" y="1096286"/>
                  <a:pt x="1103383" y="1118765"/>
                </a:cubicBezTo>
                <a:cubicBezTo>
                  <a:pt x="1173434" y="1141245"/>
                  <a:pt x="1243251" y="1172493"/>
                  <a:pt x="1267884" y="1193181"/>
                </a:cubicBezTo>
                <a:cubicBezTo>
                  <a:pt x="1292517" y="1213869"/>
                  <a:pt x="1280922" y="1217313"/>
                  <a:pt x="1251180" y="1242894"/>
                </a:cubicBezTo>
                <a:cubicBezTo>
                  <a:pt x="1221438" y="1268474"/>
                  <a:pt x="1159023" y="1318516"/>
                  <a:pt x="1089430" y="1346663"/>
                </a:cubicBezTo>
                <a:cubicBezTo>
                  <a:pt x="1019838" y="1374810"/>
                  <a:pt x="910074" y="1402294"/>
                  <a:pt x="833627" y="1411776"/>
                </a:cubicBezTo>
                <a:cubicBezTo>
                  <a:pt x="757179" y="1421259"/>
                  <a:pt x="702613" y="1416233"/>
                  <a:pt x="630748" y="1403558"/>
                </a:cubicBezTo>
                <a:cubicBezTo>
                  <a:pt x="558884" y="1390884"/>
                  <a:pt x="467853" y="1361913"/>
                  <a:pt x="402438" y="1335731"/>
                </a:cubicBezTo>
                <a:cubicBezTo>
                  <a:pt x="337022" y="1309548"/>
                  <a:pt x="264452" y="1265478"/>
                  <a:pt x="238254" y="1246461"/>
                </a:cubicBezTo>
                <a:cubicBezTo>
                  <a:pt x="212056" y="1227445"/>
                  <a:pt x="208221" y="1228872"/>
                  <a:pt x="219248" y="1280150"/>
                </a:cubicBezTo>
                <a:cubicBezTo>
                  <a:pt x="230275" y="1331427"/>
                  <a:pt x="268407" y="1460370"/>
                  <a:pt x="304417" y="1554126"/>
                </a:cubicBezTo>
                <a:cubicBezTo>
                  <a:pt x="322423" y="1601004"/>
                  <a:pt x="345848" y="1659429"/>
                  <a:pt x="369421" y="1712992"/>
                </a:cubicBezTo>
                <a:lnTo>
                  <a:pt x="380239" y="1736191"/>
                </a:lnTo>
                <a:lnTo>
                  <a:pt x="17087" y="1315482"/>
                </a:lnTo>
                <a:lnTo>
                  <a:pt x="11579" y="1282436"/>
                </a:lnTo>
                <a:cubicBezTo>
                  <a:pt x="2805" y="1214071"/>
                  <a:pt x="-728" y="1145365"/>
                  <a:pt x="122" y="1068989"/>
                </a:cubicBezTo>
                <a:cubicBezTo>
                  <a:pt x="6514" y="856242"/>
                  <a:pt x="61094" y="575244"/>
                  <a:pt x="127810" y="418465"/>
                </a:cubicBezTo>
                <a:cubicBezTo>
                  <a:pt x="194527" y="261686"/>
                  <a:pt x="266821" y="180044"/>
                  <a:pt x="316215" y="110299"/>
                </a:cubicBezTo>
                <a:cubicBezTo>
                  <a:pt x="365609" y="40555"/>
                  <a:pt x="397528" y="16938"/>
                  <a:pt x="424172" y="0"/>
                </a:cubicBezTo>
                <a:cubicBezTo>
                  <a:pt x="467021" y="73752"/>
                  <a:pt x="485201" y="134308"/>
                  <a:pt x="500398" y="212304"/>
                </a:cubicBezTo>
                <a:cubicBezTo>
                  <a:pt x="512682" y="305545"/>
                  <a:pt x="512876" y="350209"/>
                  <a:pt x="495849" y="433541"/>
                </a:cubicBezTo>
                <a:cubicBezTo>
                  <a:pt x="478492" y="518491"/>
                  <a:pt x="401225" y="603446"/>
                  <a:pt x="382617" y="643062"/>
                </a:cubicBezTo>
                <a:cubicBezTo>
                  <a:pt x="364008" y="682678"/>
                  <a:pt x="339315" y="691737"/>
                  <a:pt x="384199" y="671236"/>
                </a:cubicBezTo>
                <a:cubicBezTo>
                  <a:pt x="429083" y="650735"/>
                  <a:pt x="554833" y="557196"/>
                  <a:pt x="651923" y="520055"/>
                </a:cubicBezTo>
                <a:cubicBezTo>
                  <a:pt x="749013" y="482915"/>
                  <a:pt x="938020" y="445721"/>
                  <a:pt x="966741" y="448391"/>
                </a:cubicBezTo>
                <a:cubicBezTo>
                  <a:pt x="970331" y="448725"/>
                  <a:pt x="972976" y="450307"/>
                  <a:pt x="974798" y="452924"/>
                </a:cubicBezTo>
                <a:close/>
              </a:path>
            </a:pathLst>
          </a:cu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4627B5EF-A8E7-5A80-E246-2563BAD3F26A}"/>
              </a:ext>
            </a:extLst>
          </p:cNvPr>
          <p:cNvSpPr txBox="1"/>
          <p:nvPr/>
        </p:nvSpPr>
        <p:spPr>
          <a:xfrm>
            <a:off x="6096000" y="1137575"/>
            <a:ext cx="5029200" cy="4653625"/>
          </a:xfrm>
          <a:prstGeom prst="rect">
            <a:avLst/>
          </a:prstGeom>
        </p:spPr>
        <p:txBody>
          <a:bodyPr vert="horz" lIns="91440" tIns="45720" rIns="91440" bIns="45720" rtlCol="0">
            <a:normAutofit/>
          </a:bodyPr>
          <a:lstStyle/>
          <a:p>
            <a:pPr>
              <a:lnSpc>
                <a:spcPct val="90000"/>
              </a:lnSpc>
              <a:spcAft>
                <a:spcPts val="600"/>
              </a:spcAft>
            </a:pPr>
            <a:r>
              <a:rPr lang="en-US" sz="2400">
                <a:solidFill>
                  <a:schemeClr val="tx2"/>
                </a:solidFill>
              </a:rPr>
              <a:t>Coffee House is a monthly social gathering that takes place at Panera Bread in Belmar (650 S. Wadsworth Blvd, Lakewood) every third Thursday of the month. It’s one of those occasions where everyone is welcome and pretty much everybody knows your name. Come and make new friends, mingle with people of all abilities, and promote inclusion in our community.</a:t>
            </a:r>
          </a:p>
        </p:txBody>
      </p:sp>
      <p:grpSp>
        <p:nvGrpSpPr>
          <p:cNvPr id="44" name="Group 43">
            <a:extLst>
              <a:ext uri="{FF2B5EF4-FFF2-40B4-BE49-F238E27FC236}">
                <a16:creationId xmlns:a16="http://schemas.microsoft.com/office/drawing/2014/main" id="{79DB8ECF-24CF-0B0C-6000-F258D6533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90" y="6047182"/>
            <a:ext cx="351313" cy="359331"/>
            <a:chOff x="9531159" y="5820063"/>
            <a:chExt cx="351313" cy="359331"/>
          </a:xfrm>
        </p:grpSpPr>
        <p:sp>
          <p:nvSpPr>
            <p:cNvPr id="20" name="Freeform: Shape 19">
              <a:extLst>
                <a:ext uri="{FF2B5EF4-FFF2-40B4-BE49-F238E27FC236}">
                  <a16:creationId xmlns:a16="http://schemas.microsoft.com/office/drawing/2014/main" id="{55A92D62-49C5-5B1E-D516-5F720C5C0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0478977">
              <a:off x="9531160" y="5820063"/>
              <a:ext cx="351312" cy="354664"/>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760044"/>
                <a:gd name="connsiteY0" fmla="*/ 300 h 4964247"/>
                <a:gd name="connsiteX1" fmla="*/ 3813909 w 4760044"/>
                <a:gd name="connsiteY1" fmla="*/ 619239 h 4964247"/>
                <a:gd name="connsiteX2" fmla="*/ 4735908 w 4760044"/>
                <a:gd name="connsiteY2" fmla="*/ 1906206 h 4964247"/>
                <a:gd name="connsiteX3" fmla="*/ 4451030 w 4760044"/>
                <a:gd name="connsiteY3" fmla="*/ 3809387 h 4964247"/>
                <a:gd name="connsiteX4" fmla="*/ 3419865 w 4760044"/>
                <a:gd name="connsiteY4" fmla="*/ 4845155 h 4964247"/>
                <a:gd name="connsiteX5" fmla="*/ 1074535 w 4760044"/>
                <a:gd name="connsiteY5" fmla="*/ 4657536 h 4964247"/>
                <a:gd name="connsiteX6" fmla="*/ 33359 w 4760044"/>
                <a:gd name="connsiteY6" fmla="*/ 2995965 h 4964247"/>
                <a:gd name="connsiteX7" fmla="*/ 592137 w 4760044"/>
                <a:gd name="connsiteY7" fmla="*/ 806156 h 4964247"/>
                <a:gd name="connsiteX8" fmla="*/ 2649000 w 4760044"/>
                <a:gd name="connsiteY8" fmla="*/ 300 h 4964247"/>
                <a:gd name="connsiteX0" fmla="*/ 2649000 w 4849477"/>
                <a:gd name="connsiteY0" fmla="*/ -2 h 4963945"/>
                <a:gd name="connsiteX1" fmla="*/ 4735908 w 4849477"/>
                <a:gd name="connsiteY1" fmla="*/ 1905904 h 4963945"/>
                <a:gd name="connsiteX2" fmla="*/ 4451030 w 4849477"/>
                <a:gd name="connsiteY2" fmla="*/ 3809085 h 4963945"/>
                <a:gd name="connsiteX3" fmla="*/ 3419865 w 4849477"/>
                <a:gd name="connsiteY3" fmla="*/ 4844853 h 4963945"/>
                <a:gd name="connsiteX4" fmla="*/ 1074535 w 4849477"/>
                <a:gd name="connsiteY4" fmla="*/ 4657234 h 4963945"/>
                <a:gd name="connsiteX5" fmla="*/ 33359 w 4849477"/>
                <a:gd name="connsiteY5" fmla="*/ 2995663 h 4963945"/>
                <a:gd name="connsiteX6" fmla="*/ 592137 w 4849477"/>
                <a:gd name="connsiteY6" fmla="*/ 805854 h 4963945"/>
                <a:gd name="connsiteX7" fmla="*/ 2649000 w 4849477"/>
                <a:gd name="connsiteY7" fmla="*/ -2 h 4963945"/>
                <a:gd name="connsiteX0" fmla="*/ 2649000 w 4859466"/>
                <a:gd name="connsiteY0" fmla="*/ -2 h 5536260"/>
                <a:gd name="connsiteX1" fmla="*/ 4735908 w 4859466"/>
                <a:gd name="connsiteY1" fmla="*/ 1905904 h 5536260"/>
                <a:gd name="connsiteX2" fmla="*/ 4451030 w 4859466"/>
                <a:gd name="connsiteY2" fmla="*/ 3809085 h 5536260"/>
                <a:gd name="connsiteX3" fmla="*/ 3067466 w 4859466"/>
                <a:gd name="connsiteY3" fmla="*/ 5491001 h 5536260"/>
                <a:gd name="connsiteX4" fmla="*/ 1074535 w 4859466"/>
                <a:gd name="connsiteY4" fmla="*/ 4657234 h 5536260"/>
                <a:gd name="connsiteX5" fmla="*/ 33359 w 4859466"/>
                <a:gd name="connsiteY5" fmla="*/ 2995663 h 5536260"/>
                <a:gd name="connsiteX6" fmla="*/ 592137 w 4859466"/>
                <a:gd name="connsiteY6" fmla="*/ 805854 h 5536260"/>
                <a:gd name="connsiteX7" fmla="*/ 2649000 w 4859466"/>
                <a:gd name="connsiteY7" fmla="*/ -2 h 5536260"/>
                <a:gd name="connsiteX0" fmla="*/ 2780481 w 4861205"/>
                <a:gd name="connsiteY0" fmla="*/ -2 h 5864449"/>
                <a:gd name="connsiteX1" fmla="*/ 4737647 w 4861205"/>
                <a:gd name="connsiteY1" fmla="*/ 2234093 h 5864449"/>
                <a:gd name="connsiteX2" fmla="*/ 4452769 w 4861205"/>
                <a:gd name="connsiteY2" fmla="*/ 4137274 h 5864449"/>
                <a:gd name="connsiteX3" fmla="*/ 3069205 w 4861205"/>
                <a:gd name="connsiteY3" fmla="*/ 5819190 h 5864449"/>
                <a:gd name="connsiteX4" fmla="*/ 1076274 w 4861205"/>
                <a:gd name="connsiteY4" fmla="*/ 4985423 h 5864449"/>
                <a:gd name="connsiteX5" fmla="*/ 35098 w 4861205"/>
                <a:gd name="connsiteY5" fmla="*/ 3323852 h 5864449"/>
                <a:gd name="connsiteX6" fmla="*/ 593876 w 4861205"/>
                <a:gd name="connsiteY6" fmla="*/ 1134043 h 5864449"/>
                <a:gd name="connsiteX7" fmla="*/ 2780481 w 4861205"/>
                <a:gd name="connsiteY7" fmla="*/ -2 h 5864449"/>
                <a:gd name="connsiteX0" fmla="*/ 2289077 w 4369801"/>
                <a:gd name="connsiteY0" fmla="*/ -2 h 5893101"/>
                <a:gd name="connsiteX1" fmla="*/ 4246243 w 4369801"/>
                <a:gd name="connsiteY1" fmla="*/ 2234093 h 5893101"/>
                <a:gd name="connsiteX2" fmla="*/ 3961365 w 4369801"/>
                <a:gd name="connsiteY2" fmla="*/ 4137274 h 5893101"/>
                <a:gd name="connsiteX3" fmla="*/ 2577801 w 4369801"/>
                <a:gd name="connsiteY3" fmla="*/ 5819190 h 5893101"/>
                <a:gd name="connsiteX4" fmla="*/ 584870 w 4369801"/>
                <a:gd name="connsiteY4" fmla="*/ 4985423 h 5893101"/>
                <a:gd name="connsiteX5" fmla="*/ 102472 w 4369801"/>
                <a:gd name="connsiteY5" fmla="*/ 1134043 h 5893101"/>
                <a:gd name="connsiteX6" fmla="*/ 2289077 w 4369801"/>
                <a:gd name="connsiteY6" fmla="*/ -2 h 5893101"/>
                <a:gd name="connsiteX0" fmla="*/ 2352777 w 4433501"/>
                <a:gd name="connsiteY0" fmla="*/ -2 h 5854124"/>
                <a:gd name="connsiteX1" fmla="*/ 4309943 w 4433501"/>
                <a:gd name="connsiteY1" fmla="*/ 2234093 h 5854124"/>
                <a:gd name="connsiteX2" fmla="*/ 4025065 w 4433501"/>
                <a:gd name="connsiteY2" fmla="*/ 4137274 h 5854124"/>
                <a:gd name="connsiteX3" fmla="*/ 2641501 w 4433501"/>
                <a:gd name="connsiteY3" fmla="*/ 5819190 h 5854124"/>
                <a:gd name="connsiteX4" fmla="*/ 430809 w 4433501"/>
                <a:gd name="connsiteY4" fmla="*/ 4389642 h 5854124"/>
                <a:gd name="connsiteX5" fmla="*/ 166172 w 4433501"/>
                <a:gd name="connsiteY5" fmla="*/ 1134043 h 5854124"/>
                <a:gd name="connsiteX6" fmla="*/ 2352777 w 4433501"/>
                <a:gd name="connsiteY6" fmla="*/ -2 h 5854124"/>
                <a:gd name="connsiteX0" fmla="*/ 2193618 w 4274342"/>
                <a:gd name="connsiteY0" fmla="*/ -2 h 5850779"/>
                <a:gd name="connsiteX1" fmla="*/ 4150784 w 4274342"/>
                <a:gd name="connsiteY1" fmla="*/ 2234093 h 5850779"/>
                <a:gd name="connsiteX2" fmla="*/ 3865906 w 4274342"/>
                <a:gd name="connsiteY2" fmla="*/ 4137274 h 5850779"/>
                <a:gd name="connsiteX3" fmla="*/ 2482342 w 4274342"/>
                <a:gd name="connsiteY3" fmla="*/ 5819190 h 5850779"/>
                <a:gd name="connsiteX4" fmla="*/ 271650 w 4274342"/>
                <a:gd name="connsiteY4" fmla="*/ 4389642 h 5850779"/>
                <a:gd name="connsiteX5" fmla="*/ 247914 w 4274342"/>
                <a:gd name="connsiteY5" fmla="*/ 1846756 h 5850779"/>
                <a:gd name="connsiteX6" fmla="*/ 2193618 w 4274342"/>
                <a:gd name="connsiteY6" fmla="*/ -2 h 5850779"/>
                <a:gd name="connsiteX0" fmla="*/ 1967294 w 4267345"/>
                <a:gd name="connsiteY0" fmla="*/ -3 h 5416782"/>
                <a:gd name="connsiteX1" fmla="*/ 4137681 w 4267345"/>
                <a:gd name="connsiteY1" fmla="*/ 1800096 h 5416782"/>
                <a:gd name="connsiteX2" fmla="*/ 3852803 w 4267345"/>
                <a:gd name="connsiteY2" fmla="*/ 3703277 h 5416782"/>
                <a:gd name="connsiteX3" fmla="*/ 2469239 w 4267345"/>
                <a:gd name="connsiteY3" fmla="*/ 5385193 h 5416782"/>
                <a:gd name="connsiteX4" fmla="*/ 258547 w 4267345"/>
                <a:gd name="connsiteY4" fmla="*/ 3955645 h 5416782"/>
                <a:gd name="connsiteX5" fmla="*/ 234811 w 4267345"/>
                <a:gd name="connsiteY5" fmla="*/ 1412759 h 5416782"/>
                <a:gd name="connsiteX6" fmla="*/ 1967294 w 4267345"/>
                <a:gd name="connsiteY6" fmla="*/ -3 h 5416782"/>
                <a:gd name="connsiteX0" fmla="*/ 1967294 w 3964997"/>
                <a:gd name="connsiteY0" fmla="*/ -3 h 5416782"/>
                <a:gd name="connsiteX1" fmla="*/ 3668011 w 3964997"/>
                <a:gd name="connsiteY1" fmla="*/ 1478862 h 5416782"/>
                <a:gd name="connsiteX2" fmla="*/ 3852803 w 3964997"/>
                <a:gd name="connsiteY2" fmla="*/ 3703277 h 5416782"/>
                <a:gd name="connsiteX3" fmla="*/ 2469239 w 3964997"/>
                <a:gd name="connsiteY3" fmla="*/ 5385193 h 5416782"/>
                <a:gd name="connsiteX4" fmla="*/ 258547 w 3964997"/>
                <a:gd name="connsiteY4" fmla="*/ 3955645 h 5416782"/>
                <a:gd name="connsiteX5" fmla="*/ 234811 w 3964997"/>
                <a:gd name="connsiteY5" fmla="*/ 1412759 h 5416782"/>
                <a:gd name="connsiteX6" fmla="*/ 1967294 w 3964997"/>
                <a:gd name="connsiteY6" fmla="*/ -3 h 541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997" h="5416782">
                  <a:moveTo>
                    <a:pt x="1967294" y="-3"/>
                  </a:moveTo>
                  <a:cubicBezTo>
                    <a:pt x="2657922" y="183339"/>
                    <a:pt x="3353760" y="861649"/>
                    <a:pt x="3668011" y="1478862"/>
                  </a:cubicBezTo>
                  <a:cubicBezTo>
                    <a:pt x="3982262" y="2096075"/>
                    <a:pt x="4052598" y="3052222"/>
                    <a:pt x="3852803" y="3703277"/>
                  </a:cubicBezTo>
                  <a:cubicBezTo>
                    <a:pt x="3653008" y="4354332"/>
                    <a:pt x="2782065" y="5270224"/>
                    <a:pt x="2469239" y="5385193"/>
                  </a:cubicBezTo>
                  <a:cubicBezTo>
                    <a:pt x="1758393" y="5606258"/>
                    <a:pt x="630952" y="4617717"/>
                    <a:pt x="258547" y="3955645"/>
                  </a:cubicBezTo>
                  <a:cubicBezTo>
                    <a:pt x="-113858" y="3293573"/>
                    <a:pt x="-49980" y="2072034"/>
                    <a:pt x="234811" y="1412759"/>
                  </a:cubicBezTo>
                  <a:cubicBezTo>
                    <a:pt x="519602" y="753484"/>
                    <a:pt x="1314621" y="30745"/>
                    <a:pt x="1967294" y="-3"/>
                  </a:cubicBez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Shape 44">
              <a:extLst>
                <a:ext uri="{FF2B5EF4-FFF2-40B4-BE49-F238E27FC236}">
                  <a16:creationId xmlns:a16="http://schemas.microsoft.com/office/drawing/2014/main" id="{E0D52FED-BF86-00F5-4DF8-BAB2037EAC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0478977">
              <a:off x="9531159" y="5824730"/>
              <a:ext cx="351312" cy="354664"/>
            </a:xfrm>
            <a:custGeom>
              <a:avLst/>
              <a:gdLst>
                <a:gd name="connsiteX0" fmla="*/ 2531073 w 4828010"/>
                <a:gd name="connsiteY0" fmla="*/ 0 h 4873559"/>
                <a:gd name="connsiteX1" fmla="*/ 3937963 w 4828010"/>
                <a:gd name="connsiteY1" fmla="*/ 437433 h 4873559"/>
                <a:gd name="connsiteX2" fmla="*/ 4806231 w 4828010"/>
                <a:gd name="connsiteY2" fmla="*/ 1773180 h 4873559"/>
                <a:gd name="connsiteX3" fmla="*/ 4448644 w 4828010"/>
                <a:gd name="connsiteY3" fmla="*/ 3933235 h 4873559"/>
                <a:gd name="connsiteX4" fmla="*/ 3192542 w 4828010"/>
                <a:gd name="connsiteY4" fmla="*/ 4716168 h 4873559"/>
                <a:gd name="connsiteX5" fmla="*/ 937448 w 4828010"/>
                <a:gd name="connsiteY5" fmla="*/ 4547691 h 4873559"/>
                <a:gd name="connsiteX6" fmla="*/ 12348 w 4828010"/>
                <a:gd name="connsiteY6" fmla="*/ 3026750 h 4873559"/>
                <a:gd name="connsiteX7" fmla="*/ 553508 w 4828010"/>
                <a:gd name="connsiteY7" fmla="*/ 740383 h 4873559"/>
                <a:gd name="connsiteX8" fmla="*/ 2531073 w 4828010"/>
                <a:gd name="connsiteY8" fmla="*/ 0 h 4873559"/>
                <a:gd name="connsiteX0" fmla="*/ 2531073 w 4828010"/>
                <a:gd name="connsiteY0" fmla="*/ 0 h 4853896"/>
                <a:gd name="connsiteX1" fmla="*/ 3937963 w 4828010"/>
                <a:gd name="connsiteY1" fmla="*/ 437433 h 4853896"/>
                <a:gd name="connsiteX2" fmla="*/ 4806231 w 4828010"/>
                <a:gd name="connsiteY2" fmla="*/ 1773180 h 4853896"/>
                <a:gd name="connsiteX3" fmla="*/ 4448644 w 4828010"/>
                <a:gd name="connsiteY3" fmla="*/ 3933235 h 4853896"/>
                <a:gd name="connsiteX4" fmla="*/ 3192542 w 4828010"/>
                <a:gd name="connsiteY4" fmla="*/ 4716168 h 4853896"/>
                <a:gd name="connsiteX5" fmla="*/ 1075671 w 4828010"/>
                <a:gd name="connsiteY5" fmla="*/ 4473263 h 4853896"/>
                <a:gd name="connsiteX6" fmla="*/ 12348 w 4828010"/>
                <a:gd name="connsiteY6" fmla="*/ 3026750 h 4853896"/>
                <a:gd name="connsiteX7" fmla="*/ 553508 w 4828010"/>
                <a:gd name="connsiteY7" fmla="*/ 740383 h 4853896"/>
                <a:gd name="connsiteX8" fmla="*/ 2531073 w 4828010"/>
                <a:gd name="connsiteY8" fmla="*/ 0 h 4853896"/>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531073 w 4828010"/>
                <a:gd name="connsiteY0" fmla="*/ 0 h 4852652"/>
                <a:gd name="connsiteX1" fmla="*/ 3937963 w 4828010"/>
                <a:gd name="connsiteY1" fmla="*/ 437433 h 4852652"/>
                <a:gd name="connsiteX2" fmla="*/ 4806231 w 4828010"/>
                <a:gd name="connsiteY2" fmla="*/ 1773180 h 4852652"/>
                <a:gd name="connsiteX3" fmla="*/ 4448644 w 4828010"/>
                <a:gd name="connsiteY3" fmla="*/ 3933235 h 4852652"/>
                <a:gd name="connsiteX4" fmla="*/ 3192542 w 4828010"/>
                <a:gd name="connsiteY4" fmla="*/ 4716168 h 4852652"/>
                <a:gd name="connsiteX5" fmla="*/ 1160732 w 4828010"/>
                <a:gd name="connsiteY5" fmla="*/ 4467947 h 4852652"/>
                <a:gd name="connsiteX6" fmla="*/ 12348 w 4828010"/>
                <a:gd name="connsiteY6" fmla="*/ 3026750 h 4852652"/>
                <a:gd name="connsiteX7" fmla="*/ 553508 w 4828010"/>
                <a:gd name="connsiteY7" fmla="*/ 740383 h 4852652"/>
                <a:gd name="connsiteX8" fmla="*/ 2531073 w 4828010"/>
                <a:gd name="connsiteY8" fmla="*/ 0 h 485265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60239 w 4757176"/>
                <a:gd name="connsiteY0" fmla="*/ 0 h 4850182"/>
                <a:gd name="connsiteX1" fmla="*/ 3867129 w 4757176"/>
                <a:gd name="connsiteY1" fmla="*/ 437433 h 4850182"/>
                <a:gd name="connsiteX2" fmla="*/ 4735397 w 4757176"/>
                <a:gd name="connsiteY2" fmla="*/ 1773180 h 4850182"/>
                <a:gd name="connsiteX3" fmla="*/ 4377810 w 4757176"/>
                <a:gd name="connsiteY3" fmla="*/ 3933235 h 4850182"/>
                <a:gd name="connsiteX4" fmla="*/ 3121708 w 4757176"/>
                <a:gd name="connsiteY4" fmla="*/ 4716168 h 4850182"/>
                <a:gd name="connsiteX5" fmla="*/ 1089898 w 4757176"/>
                <a:gd name="connsiteY5" fmla="*/ 4467947 h 4850182"/>
                <a:gd name="connsiteX6" fmla="*/ 15942 w 4757176"/>
                <a:gd name="connsiteY6" fmla="*/ 3101178 h 4850182"/>
                <a:gd name="connsiteX7" fmla="*/ 482674 w 4757176"/>
                <a:gd name="connsiteY7" fmla="*/ 740383 h 4850182"/>
                <a:gd name="connsiteX8" fmla="*/ 2460239 w 4757176"/>
                <a:gd name="connsiteY8" fmla="*/ 0 h 4850182"/>
                <a:gd name="connsiteX0" fmla="*/ 2484014 w 4780951"/>
                <a:gd name="connsiteY0" fmla="*/ 0 h 4850182"/>
                <a:gd name="connsiteX1" fmla="*/ 3890904 w 4780951"/>
                <a:gd name="connsiteY1" fmla="*/ 437433 h 4850182"/>
                <a:gd name="connsiteX2" fmla="*/ 4759172 w 4780951"/>
                <a:gd name="connsiteY2" fmla="*/ 1773180 h 4850182"/>
                <a:gd name="connsiteX3" fmla="*/ 4401585 w 4780951"/>
                <a:gd name="connsiteY3" fmla="*/ 3933235 h 4850182"/>
                <a:gd name="connsiteX4" fmla="*/ 3145483 w 4780951"/>
                <a:gd name="connsiteY4" fmla="*/ 4716168 h 4850182"/>
                <a:gd name="connsiteX5" fmla="*/ 1113673 w 4780951"/>
                <a:gd name="connsiteY5" fmla="*/ 4467947 h 4850182"/>
                <a:gd name="connsiteX6" fmla="*/ 39717 w 4780951"/>
                <a:gd name="connsiteY6" fmla="*/ 3101178 h 4850182"/>
                <a:gd name="connsiteX7" fmla="*/ 506449 w 4780951"/>
                <a:gd name="connsiteY7" fmla="*/ 740383 h 4850182"/>
                <a:gd name="connsiteX8" fmla="*/ 2484014 w 4780951"/>
                <a:gd name="connsiteY8" fmla="*/ 0 h 4850182"/>
                <a:gd name="connsiteX0" fmla="*/ 2484014 w 4780127"/>
                <a:gd name="connsiteY0" fmla="*/ 0 h 4850182"/>
                <a:gd name="connsiteX1" fmla="*/ 3890904 w 4780127"/>
                <a:gd name="connsiteY1" fmla="*/ 437433 h 4850182"/>
                <a:gd name="connsiteX2" fmla="*/ 4759172 w 4780127"/>
                <a:gd name="connsiteY2" fmla="*/ 1773180 h 4850182"/>
                <a:gd name="connsiteX3" fmla="*/ 4390953 w 4780127"/>
                <a:gd name="connsiteY3" fmla="*/ 3805644 h 4850182"/>
                <a:gd name="connsiteX4" fmla="*/ 3145483 w 4780127"/>
                <a:gd name="connsiteY4" fmla="*/ 4716168 h 4850182"/>
                <a:gd name="connsiteX5" fmla="*/ 1113673 w 4780127"/>
                <a:gd name="connsiteY5" fmla="*/ 4467947 h 4850182"/>
                <a:gd name="connsiteX6" fmla="*/ 39717 w 4780127"/>
                <a:gd name="connsiteY6" fmla="*/ 3101178 h 4850182"/>
                <a:gd name="connsiteX7" fmla="*/ 506449 w 4780127"/>
                <a:gd name="connsiteY7" fmla="*/ 740383 h 4850182"/>
                <a:gd name="connsiteX8" fmla="*/ 2484014 w 4780127"/>
                <a:gd name="connsiteY8" fmla="*/ 0 h 4850182"/>
                <a:gd name="connsiteX0" fmla="*/ 2484014 w 4778010"/>
                <a:gd name="connsiteY0" fmla="*/ 0 h 4846926"/>
                <a:gd name="connsiteX1" fmla="*/ 3890904 w 4778010"/>
                <a:gd name="connsiteY1" fmla="*/ 437433 h 4846926"/>
                <a:gd name="connsiteX2" fmla="*/ 4759172 w 4778010"/>
                <a:gd name="connsiteY2" fmla="*/ 1773180 h 4846926"/>
                <a:gd name="connsiteX3" fmla="*/ 4390953 w 4778010"/>
                <a:gd name="connsiteY3" fmla="*/ 3805644 h 4846926"/>
                <a:gd name="connsiteX4" fmla="*/ 3343914 w 4778010"/>
                <a:gd name="connsiteY4" fmla="*/ 4712128 h 4846926"/>
                <a:gd name="connsiteX5" fmla="*/ 1113673 w 4778010"/>
                <a:gd name="connsiteY5" fmla="*/ 4467947 h 4846926"/>
                <a:gd name="connsiteX6" fmla="*/ 39717 w 4778010"/>
                <a:gd name="connsiteY6" fmla="*/ 3101178 h 4846926"/>
                <a:gd name="connsiteX7" fmla="*/ 506449 w 4778010"/>
                <a:gd name="connsiteY7" fmla="*/ 740383 h 4846926"/>
                <a:gd name="connsiteX8" fmla="*/ 2484014 w 4778010"/>
                <a:gd name="connsiteY8" fmla="*/ 0 h 4846926"/>
                <a:gd name="connsiteX0" fmla="*/ 2484014 w 4782503"/>
                <a:gd name="connsiteY0" fmla="*/ 0 h 4846926"/>
                <a:gd name="connsiteX1" fmla="*/ 3890904 w 4782503"/>
                <a:gd name="connsiteY1" fmla="*/ 437433 h 4846926"/>
                <a:gd name="connsiteX2" fmla="*/ 4759172 w 4782503"/>
                <a:gd name="connsiteY2" fmla="*/ 1773180 h 4846926"/>
                <a:gd name="connsiteX3" fmla="*/ 4450482 w 4782503"/>
                <a:gd name="connsiteY3" fmla="*/ 3688481 h 4846926"/>
                <a:gd name="connsiteX4" fmla="*/ 3343914 w 4782503"/>
                <a:gd name="connsiteY4" fmla="*/ 4712128 h 4846926"/>
                <a:gd name="connsiteX5" fmla="*/ 1113673 w 4782503"/>
                <a:gd name="connsiteY5" fmla="*/ 4467947 h 4846926"/>
                <a:gd name="connsiteX6" fmla="*/ 39717 w 4782503"/>
                <a:gd name="connsiteY6" fmla="*/ 3101178 h 4846926"/>
                <a:gd name="connsiteX7" fmla="*/ 506449 w 4782503"/>
                <a:gd name="connsiteY7" fmla="*/ 740383 h 4846926"/>
                <a:gd name="connsiteX8" fmla="*/ 2484014 w 4782503"/>
                <a:gd name="connsiteY8" fmla="*/ 0 h 4846926"/>
                <a:gd name="connsiteX0" fmla="*/ 2484014 w 4784889"/>
                <a:gd name="connsiteY0" fmla="*/ 0 h 4846926"/>
                <a:gd name="connsiteX1" fmla="*/ 3890904 w 4784889"/>
                <a:gd name="connsiteY1" fmla="*/ 437433 h 4846926"/>
                <a:gd name="connsiteX2" fmla="*/ 4759172 w 4784889"/>
                <a:gd name="connsiteY2" fmla="*/ 1773180 h 4846926"/>
                <a:gd name="connsiteX3" fmla="*/ 4474294 w 4784889"/>
                <a:gd name="connsiteY3" fmla="*/ 3676361 h 4846926"/>
                <a:gd name="connsiteX4" fmla="*/ 3343914 w 4784889"/>
                <a:gd name="connsiteY4" fmla="*/ 4712128 h 4846926"/>
                <a:gd name="connsiteX5" fmla="*/ 1113673 w 4784889"/>
                <a:gd name="connsiteY5" fmla="*/ 4467947 h 4846926"/>
                <a:gd name="connsiteX6" fmla="*/ 39717 w 4784889"/>
                <a:gd name="connsiteY6" fmla="*/ 3101178 h 4846926"/>
                <a:gd name="connsiteX7" fmla="*/ 506449 w 4784889"/>
                <a:gd name="connsiteY7" fmla="*/ 740383 h 4846926"/>
                <a:gd name="connsiteX8" fmla="*/ 2484014 w 4784889"/>
                <a:gd name="connsiteY8" fmla="*/ 0 h 4846926"/>
                <a:gd name="connsiteX0" fmla="*/ 2484014 w 4784889"/>
                <a:gd name="connsiteY0" fmla="*/ 0 h 4860980"/>
                <a:gd name="connsiteX1" fmla="*/ 3890904 w 4784889"/>
                <a:gd name="connsiteY1" fmla="*/ 437433 h 4860980"/>
                <a:gd name="connsiteX2" fmla="*/ 4759172 w 4784889"/>
                <a:gd name="connsiteY2" fmla="*/ 1773180 h 4860980"/>
                <a:gd name="connsiteX3" fmla="*/ 4474294 w 4784889"/>
                <a:gd name="connsiteY3" fmla="*/ 3676361 h 4860980"/>
                <a:gd name="connsiteX4" fmla="*/ 3343914 w 4784889"/>
                <a:gd name="connsiteY4" fmla="*/ 4712128 h 4860980"/>
                <a:gd name="connsiteX5" fmla="*/ 1097799 w 4784889"/>
                <a:gd name="connsiteY5" fmla="*/ 4524510 h 4860980"/>
                <a:gd name="connsiteX6" fmla="*/ 39717 w 4784889"/>
                <a:gd name="connsiteY6" fmla="*/ 3101178 h 4860980"/>
                <a:gd name="connsiteX7" fmla="*/ 506449 w 4784889"/>
                <a:gd name="connsiteY7" fmla="*/ 740383 h 4860980"/>
                <a:gd name="connsiteX8" fmla="*/ 2484014 w 4784889"/>
                <a:gd name="connsiteY8" fmla="*/ 0 h 4860980"/>
                <a:gd name="connsiteX0" fmla="*/ 2484014 w 4783308"/>
                <a:gd name="connsiteY0" fmla="*/ 0 h 4860981"/>
                <a:gd name="connsiteX1" fmla="*/ 3890904 w 4783308"/>
                <a:gd name="connsiteY1" fmla="*/ 437433 h 4860981"/>
                <a:gd name="connsiteX2" fmla="*/ 4759172 w 4783308"/>
                <a:gd name="connsiteY2" fmla="*/ 1773180 h 4860981"/>
                <a:gd name="connsiteX3" fmla="*/ 4474294 w 4783308"/>
                <a:gd name="connsiteY3" fmla="*/ 3676361 h 4860981"/>
                <a:gd name="connsiteX4" fmla="*/ 3443129 w 4783308"/>
                <a:gd name="connsiteY4" fmla="*/ 4712129 h 4860981"/>
                <a:gd name="connsiteX5" fmla="*/ 1097799 w 4783308"/>
                <a:gd name="connsiteY5" fmla="*/ 4524510 h 4860981"/>
                <a:gd name="connsiteX6" fmla="*/ 39717 w 4783308"/>
                <a:gd name="connsiteY6" fmla="*/ 3101178 h 4860981"/>
                <a:gd name="connsiteX7" fmla="*/ 506449 w 4783308"/>
                <a:gd name="connsiteY7" fmla="*/ 740383 h 4860981"/>
                <a:gd name="connsiteX8" fmla="*/ 2484014 w 4783308"/>
                <a:gd name="connsiteY8" fmla="*/ 0 h 4860981"/>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484014 w 4783308"/>
                <a:gd name="connsiteY0" fmla="*/ 0 h 4821502"/>
                <a:gd name="connsiteX1" fmla="*/ 3890904 w 4783308"/>
                <a:gd name="connsiteY1" fmla="*/ 437433 h 4821502"/>
                <a:gd name="connsiteX2" fmla="*/ 4759172 w 4783308"/>
                <a:gd name="connsiteY2" fmla="*/ 1773180 h 4821502"/>
                <a:gd name="connsiteX3" fmla="*/ 4474294 w 4783308"/>
                <a:gd name="connsiteY3" fmla="*/ 3676361 h 4821502"/>
                <a:gd name="connsiteX4" fmla="*/ 3443129 w 4783308"/>
                <a:gd name="connsiteY4" fmla="*/ 4712129 h 4821502"/>
                <a:gd name="connsiteX5" fmla="*/ 1097799 w 4783308"/>
                <a:gd name="connsiteY5" fmla="*/ 4524510 h 4821502"/>
                <a:gd name="connsiteX6" fmla="*/ 39717 w 4783308"/>
                <a:gd name="connsiteY6" fmla="*/ 3101178 h 4821502"/>
                <a:gd name="connsiteX7" fmla="*/ 506449 w 4783308"/>
                <a:gd name="connsiteY7" fmla="*/ 740383 h 4821502"/>
                <a:gd name="connsiteX8" fmla="*/ 2484014 w 4783308"/>
                <a:gd name="connsiteY8" fmla="*/ 0 h 4821502"/>
                <a:gd name="connsiteX0" fmla="*/ 2532073 w 4784141"/>
                <a:gd name="connsiteY0" fmla="*/ 0 h 4773425"/>
                <a:gd name="connsiteX1" fmla="*/ 3891737 w 4784141"/>
                <a:gd name="connsiteY1" fmla="*/ 389356 h 4773425"/>
                <a:gd name="connsiteX2" fmla="*/ 4760005 w 4784141"/>
                <a:gd name="connsiteY2" fmla="*/ 1725103 h 4773425"/>
                <a:gd name="connsiteX3" fmla="*/ 4475127 w 4784141"/>
                <a:gd name="connsiteY3" fmla="*/ 3628284 h 4773425"/>
                <a:gd name="connsiteX4" fmla="*/ 3443962 w 4784141"/>
                <a:gd name="connsiteY4" fmla="*/ 4664052 h 4773425"/>
                <a:gd name="connsiteX5" fmla="*/ 1098632 w 4784141"/>
                <a:gd name="connsiteY5" fmla="*/ 4476433 h 4773425"/>
                <a:gd name="connsiteX6" fmla="*/ 40550 w 4784141"/>
                <a:gd name="connsiteY6" fmla="*/ 3053101 h 4773425"/>
                <a:gd name="connsiteX7" fmla="*/ 507282 w 4784141"/>
                <a:gd name="connsiteY7" fmla="*/ 692306 h 4773425"/>
                <a:gd name="connsiteX8" fmla="*/ 2532073 w 4784141"/>
                <a:gd name="connsiteY8" fmla="*/ 0 h 4773425"/>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32073 w 4784141"/>
                <a:gd name="connsiteY0" fmla="*/ 491 h 4773916"/>
                <a:gd name="connsiteX1" fmla="*/ 3891737 w 4784141"/>
                <a:gd name="connsiteY1" fmla="*/ 389847 h 4773916"/>
                <a:gd name="connsiteX2" fmla="*/ 4760005 w 4784141"/>
                <a:gd name="connsiteY2" fmla="*/ 1725594 h 4773916"/>
                <a:gd name="connsiteX3" fmla="*/ 4475127 w 4784141"/>
                <a:gd name="connsiteY3" fmla="*/ 3628775 h 4773916"/>
                <a:gd name="connsiteX4" fmla="*/ 3443962 w 4784141"/>
                <a:gd name="connsiteY4" fmla="*/ 4664543 h 4773916"/>
                <a:gd name="connsiteX5" fmla="*/ 1098632 w 4784141"/>
                <a:gd name="connsiteY5" fmla="*/ 4476924 h 4773916"/>
                <a:gd name="connsiteX6" fmla="*/ 40550 w 4784141"/>
                <a:gd name="connsiteY6" fmla="*/ 3053592 h 4773916"/>
                <a:gd name="connsiteX7" fmla="*/ 507282 w 4784141"/>
                <a:gd name="connsiteY7" fmla="*/ 692797 h 4773916"/>
                <a:gd name="connsiteX8" fmla="*/ 2532073 w 4784141"/>
                <a:gd name="connsiteY8" fmla="*/ 491 h 4773916"/>
                <a:gd name="connsiteX0" fmla="*/ 2558783 w 4784614"/>
                <a:gd name="connsiteY0" fmla="*/ 525 h 4757924"/>
                <a:gd name="connsiteX1" fmla="*/ 3892210 w 4784614"/>
                <a:gd name="connsiteY1" fmla="*/ 373855 h 4757924"/>
                <a:gd name="connsiteX2" fmla="*/ 4760478 w 4784614"/>
                <a:gd name="connsiteY2" fmla="*/ 1709602 h 4757924"/>
                <a:gd name="connsiteX3" fmla="*/ 4475600 w 4784614"/>
                <a:gd name="connsiteY3" fmla="*/ 3612783 h 4757924"/>
                <a:gd name="connsiteX4" fmla="*/ 3444435 w 4784614"/>
                <a:gd name="connsiteY4" fmla="*/ 4648551 h 4757924"/>
                <a:gd name="connsiteX5" fmla="*/ 1099105 w 4784614"/>
                <a:gd name="connsiteY5" fmla="*/ 4460932 h 4757924"/>
                <a:gd name="connsiteX6" fmla="*/ 41023 w 4784614"/>
                <a:gd name="connsiteY6" fmla="*/ 3037600 h 4757924"/>
                <a:gd name="connsiteX7" fmla="*/ 507755 w 4784614"/>
                <a:gd name="connsiteY7" fmla="*/ 676805 h 4757924"/>
                <a:gd name="connsiteX8" fmla="*/ 2558783 w 4784614"/>
                <a:gd name="connsiteY8" fmla="*/ 525 h 4757924"/>
                <a:gd name="connsiteX0" fmla="*/ 2558783 w 4784614"/>
                <a:gd name="connsiteY0" fmla="*/ 408 h 4757807"/>
                <a:gd name="connsiteX1" fmla="*/ 3907953 w 4784614"/>
                <a:gd name="connsiteY1" fmla="*/ 443183 h 4757807"/>
                <a:gd name="connsiteX2" fmla="*/ 4760478 w 4784614"/>
                <a:gd name="connsiteY2" fmla="*/ 1709485 h 4757807"/>
                <a:gd name="connsiteX3" fmla="*/ 4475600 w 4784614"/>
                <a:gd name="connsiteY3" fmla="*/ 3612666 h 4757807"/>
                <a:gd name="connsiteX4" fmla="*/ 3444435 w 4784614"/>
                <a:gd name="connsiteY4" fmla="*/ 4648434 h 4757807"/>
                <a:gd name="connsiteX5" fmla="*/ 1099105 w 4784614"/>
                <a:gd name="connsiteY5" fmla="*/ 4460815 h 4757807"/>
                <a:gd name="connsiteX6" fmla="*/ 41023 w 4784614"/>
                <a:gd name="connsiteY6" fmla="*/ 3037483 h 4757807"/>
                <a:gd name="connsiteX7" fmla="*/ 507755 w 4784614"/>
                <a:gd name="connsiteY7" fmla="*/ 676688 h 4757807"/>
                <a:gd name="connsiteX8" fmla="*/ 2558783 w 4784614"/>
                <a:gd name="connsiteY8" fmla="*/ 408 h 4757807"/>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50 h 4954478"/>
                <a:gd name="connsiteX1" fmla="*/ 3910127 w 4786788"/>
                <a:gd name="connsiteY1" fmla="*/ 639854 h 4954478"/>
                <a:gd name="connsiteX2" fmla="*/ 4762652 w 4786788"/>
                <a:gd name="connsiteY2" fmla="*/ 1906156 h 4954478"/>
                <a:gd name="connsiteX3" fmla="*/ 4477774 w 4786788"/>
                <a:gd name="connsiteY3" fmla="*/ 3809337 h 4954478"/>
                <a:gd name="connsiteX4" fmla="*/ 3446609 w 4786788"/>
                <a:gd name="connsiteY4" fmla="*/ 4845105 h 4954478"/>
                <a:gd name="connsiteX5" fmla="*/ 1101279 w 4786788"/>
                <a:gd name="connsiteY5" fmla="*/ 4657486 h 4954478"/>
                <a:gd name="connsiteX6" fmla="*/ 43197 w 4786788"/>
                <a:gd name="connsiteY6" fmla="*/ 3234154 h 4954478"/>
                <a:gd name="connsiteX7" fmla="*/ 509929 w 4786788"/>
                <a:gd name="connsiteY7" fmla="*/ 873359 h 4954478"/>
                <a:gd name="connsiteX8" fmla="*/ 2675744 w 4786788"/>
                <a:gd name="connsiteY8" fmla="*/ 250 h 4954478"/>
                <a:gd name="connsiteX0" fmla="*/ 2675744 w 4786788"/>
                <a:gd name="connsiteY0" fmla="*/ 290 h 4954518"/>
                <a:gd name="connsiteX1" fmla="*/ 3910127 w 4786788"/>
                <a:gd name="connsiteY1" fmla="*/ 639894 h 4954518"/>
                <a:gd name="connsiteX2" fmla="*/ 4762652 w 4786788"/>
                <a:gd name="connsiteY2" fmla="*/ 1906196 h 4954518"/>
                <a:gd name="connsiteX3" fmla="*/ 4477774 w 4786788"/>
                <a:gd name="connsiteY3" fmla="*/ 3809377 h 4954518"/>
                <a:gd name="connsiteX4" fmla="*/ 3446609 w 4786788"/>
                <a:gd name="connsiteY4" fmla="*/ 4845145 h 4954518"/>
                <a:gd name="connsiteX5" fmla="*/ 1101279 w 4786788"/>
                <a:gd name="connsiteY5" fmla="*/ 4657526 h 4954518"/>
                <a:gd name="connsiteX6" fmla="*/ 43197 w 4786788"/>
                <a:gd name="connsiteY6" fmla="*/ 3234194 h 4954518"/>
                <a:gd name="connsiteX7" fmla="*/ 509929 w 4786788"/>
                <a:gd name="connsiteY7" fmla="*/ 873399 h 4954518"/>
                <a:gd name="connsiteX8" fmla="*/ 2675744 w 4786788"/>
                <a:gd name="connsiteY8" fmla="*/ 290 h 4954518"/>
                <a:gd name="connsiteX0" fmla="*/ 2675744 w 4786788"/>
                <a:gd name="connsiteY0" fmla="*/ 326 h 4954554"/>
                <a:gd name="connsiteX1" fmla="*/ 3990884 w 4786788"/>
                <a:gd name="connsiteY1" fmla="*/ 591130 h 4954554"/>
                <a:gd name="connsiteX2" fmla="*/ 4762652 w 4786788"/>
                <a:gd name="connsiteY2" fmla="*/ 1906232 h 4954554"/>
                <a:gd name="connsiteX3" fmla="*/ 4477774 w 4786788"/>
                <a:gd name="connsiteY3" fmla="*/ 3809413 h 4954554"/>
                <a:gd name="connsiteX4" fmla="*/ 3446609 w 4786788"/>
                <a:gd name="connsiteY4" fmla="*/ 4845181 h 4954554"/>
                <a:gd name="connsiteX5" fmla="*/ 1101279 w 4786788"/>
                <a:gd name="connsiteY5" fmla="*/ 4657562 h 4954554"/>
                <a:gd name="connsiteX6" fmla="*/ 43197 w 4786788"/>
                <a:gd name="connsiteY6" fmla="*/ 3234230 h 4954554"/>
                <a:gd name="connsiteX7" fmla="*/ 509929 w 4786788"/>
                <a:gd name="connsiteY7" fmla="*/ 873435 h 4954554"/>
                <a:gd name="connsiteX8" fmla="*/ 2675744 w 4786788"/>
                <a:gd name="connsiteY8" fmla="*/ 326 h 4954554"/>
                <a:gd name="connsiteX0" fmla="*/ 2662196 w 4773240"/>
                <a:gd name="connsiteY0" fmla="*/ 326 h 4954554"/>
                <a:gd name="connsiteX1" fmla="*/ 3977336 w 4773240"/>
                <a:gd name="connsiteY1" fmla="*/ 591130 h 4954554"/>
                <a:gd name="connsiteX2" fmla="*/ 4749104 w 4773240"/>
                <a:gd name="connsiteY2" fmla="*/ 1906232 h 4954554"/>
                <a:gd name="connsiteX3" fmla="*/ 4464226 w 4773240"/>
                <a:gd name="connsiteY3" fmla="*/ 3809413 h 4954554"/>
                <a:gd name="connsiteX4" fmla="*/ 3433061 w 4773240"/>
                <a:gd name="connsiteY4" fmla="*/ 4845181 h 4954554"/>
                <a:gd name="connsiteX5" fmla="*/ 1087731 w 4773240"/>
                <a:gd name="connsiteY5" fmla="*/ 4657562 h 4954554"/>
                <a:gd name="connsiteX6" fmla="*/ 29649 w 4773240"/>
                <a:gd name="connsiteY6" fmla="*/ 3234230 h 4954554"/>
                <a:gd name="connsiteX7" fmla="*/ 640977 w 4773240"/>
                <a:gd name="connsiteY7" fmla="*/ 730117 h 4954554"/>
                <a:gd name="connsiteX8" fmla="*/ 2662196 w 4773240"/>
                <a:gd name="connsiteY8" fmla="*/ 326 h 4954554"/>
                <a:gd name="connsiteX0" fmla="*/ 2664762 w 4775806"/>
                <a:gd name="connsiteY0" fmla="*/ 326 h 4954554"/>
                <a:gd name="connsiteX1" fmla="*/ 3979902 w 4775806"/>
                <a:gd name="connsiteY1" fmla="*/ 591130 h 4954554"/>
                <a:gd name="connsiteX2" fmla="*/ 4751670 w 4775806"/>
                <a:gd name="connsiteY2" fmla="*/ 1906232 h 4954554"/>
                <a:gd name="connsiteX3" fmla="*/ 4466792 w 4775806"/>
                <a:gd name="connsiteY3" fmla="*/ 3809413 h 4954554"/>
                <a:gd name="connsiteX4" fmla="*/ 3435627 w 4775806"/>
                <a:gd name="connsiteY4" fmla="*/ 4845181 h 4954554"/>
                <a:gd name="connsiteX5" fmla="*/ 1090297 w 4775806"/>
                <a:gd name="connsiteY5" fmla="*/ 4657562 h 4954554"/>
                <a:gd name="connsiteX6" fmla="*/ 32215 w 4775806"/>
                <a:gd name="connsiteY6" fmla="*/ 3234230 h 4954554"/>
                <a:gd name="connsiteX7" fmla="*/ 607899 w 4775806"/>
                <a:gd name="connsiteY7" fmla="*/ 806182 h 4954554"/>
                <a:gd name="connsiteX8" fmla="*/ 2664762 w 4775806"/>
                <a:gd name="connsiteY8" fmla="*/ 326 h 4954554"/>
                <a:gd name="connsiteX0" fmla="*/ 2673549 w 4784593"/>
                <a:gd name="connsiteY0" fmla="*/ 326 h 4954554"/>
                <a:gd name="connsiteX1" fmla="*/ 3988689 w 4784593"/>
                <a:gd name="connsiteY1" fmla="*/ 591130 h 4954554"/>
                <a:gd name="connsiteX2" fmla="*/ 4760457 w 4784593"/>
                <a:gd name="connsiteY2" fmla="*/ 1906232 h 4954554"/>
                <a:gd name="connsiteX3" fmla="*/ 4475579 w 4784593"/>
                <a:gd name="connsiteY3" fmla="*/ 3809413 h 4954554"/>
                <a:gd name="connsiteX4" fmla="*/ 3444414 w 4784593"/>
                <a:gd name="connsiteY4" fmla="*/ 4845181 h 4954554"/>
                <a:gd name="connsiteX5" fmla="*/ 1099084 w 4784593"/>
                <a:gd name="connsiteY5" fmla="*/ 4657562 h 4954554"/>
                <a:gd name="connsiteX6" fmla="*/ 41002 w 4784593"/>
                <a:gd name="connsiteY6" fmla="*/ 3234230 h 4954554"/>
                <a:gd name="connsiteX7" fmla="*/ 616686 w 4784593"/>
                <a:gd name="connsiteY7" fmla="*/ 806182 h 4954554"/>
                <a:gd name="connsiteX8" fmla="*/ 2673549 w 4784593"/>
                <a:gd name="connsiteY8" fmla="*/ 326 h 4954554"/>
                <a:gd name="connsiteX0" fmla="*/ 2649000 w 4760044"/>
                <a:gd name="connsiteY0" fmla="*/ 326 h 4964273"/>
                <a:gd name="connsiteX1" fmla="*/ 3964140 w 4760044"/>
                <a:gd name="connsiteY1" fmla="*/ 591130 h 4964273"/>
                <a:gd name="connsiteX2" fmla="*/ 4735908 w 4760044"/>
                <a:gd name="connsiteY2" fmla="*/ 1906232 h 4964273"/>
                <a:gd name="connsiteX3" fmla="*/ 4451030 w 4760044"/>
                <a:gd name="connsiteY3" fmla="*/ 3809413 h 4964273"/>
                <a:gd name="connsiteX4" fmla="*/ 3419865 w 4760044"/>
                <a:gd name="connsiteY4" fmla="*/ 4845181 h 4964273"/>
                <a:gd name="connsiteX5" fmla="*/ 1074535 w 4760044"/>
                <a:gd name="connsiteY5" fmla="*/ 4657562 h 4964273"/>
                <a:gd name="connsiteX6" fmla="*/ 33359 w 4760044"/>
                <a:gd name="connsiteY6" fmla="*/ 2995991 h 4964273"/>
                <a:gd name="connsiteX7" fmla="*/ 592137 w 4760044"/>
                <a:gd name="connsiteY7" fmla="*/ 806182 h 4964273"/>
                <a:gd name="connsiteX8" fmla="*/ 2649000 w 4760044"/>
                <a:gd name="connsiteY8" fmla="*/ 326 h 4964273"/>
                <a:gd name="connsiteX0" fmla="*/ 2649000 w 4760044"/>
                <a:gd name="connsiteY0" fmla="*/ 300 h 4964247"/>
                <a:gd name="connsiteX1" fmla="*/ 3813909 w 4760044"/>
                <a:gd name="connsiteY1" fmla="*/ 619239 h 4964247"/>
                <a:gd name="connsiteX2" fmla="*/ 4735908 w 4760044"/>
                <a:gd name="connsiteY2" fmla="*/ 1906206 h 4964247"/>
                <a:gd name="connsiteX3" fmla="*/ 4451030 w 4760044"/>
                <a:gd name="connsiteY3" fmla="*/ 3809387 h 4964247"/>
                <a:gd name="connsiteX4" fmla="*/ 3419865 w 4760044"/>
                <a:gd name="connsiteY4" fmla="*/ 4845155 h 4964247"/>
                <a:gd name="connsiteX5" fmla="*/ 1074535 w 4760044"/>
                <a:gd name="connsiteY5" fmla="*/ 4657536 h 4964247"/>
                <a:gd name="connsiteX6" fmla="*/ 33359 w 4760044"/>
                <a:gd name="connsiteY6" fmla="*/ 2995965 h 4964247"/>
                <a:gd name="connsiteX7" fmla="*/ 592137 w 4760044"/>
                <a:gd name="connsiteY7" fmla="*/ 806156 h 4964247"/>
                <a:gd name="connsiteX8" fmla="*/ 2649000 w 4760044"/>
                <a:gd name="connsiteY8" fmla="*/ 300 h 4964247"/>
                <a:gd name="connsiteX0" fmla="*/ 2649000 w 4849477"/>
                <a:gd name="connsiteY0" fmla="*/ -2 h 4963945"/>
                <a:gd name="connsiteX1" fmla="*/ 4735908 w 4849477"/>
                <a:gd name="connsiteY1" fmla="*/ 1905904 h 4963945"/>
                <a:gd name="connsiteX2" fmla="*/ 4451030 w 4849477"/>
                <a:gd name="connsiteY2" fmla="*/ 3809085 h 4963945"/>
                <a:gd name="connsiteX3" fmla="*/ 3419865 w 4849477"/>
                <a:gd name="connsiteY3" fmla="*/ 4844853 h 4963945"/>
                <a:gd name="connsiteX4" fmla="*/ 1074535 w 4849477"/>
                <a:gd name="connsiteY4" fmla="*/ 4657234 h 4963945"/>
                <a:gd name="connsiteX5" fmla="*/ 33359 w 4849477"/>
                <a:gd name="connsiteY5" fmla="*/ 2995663 h 4963945"/>
                <a:gd name="connsiteX6" fmla="*/ 592137 w 4849477"/>
                <a:gd name="connsiteY6" fmla="*/ 805854 h 4963945"/>
                <a:gd name="connsiteX7" fmla="*/ 2649000 w 4849477"/>
                <a:gd name="connsiteY7" fmla="*/ -2 h 4963945"/>
                <a:gd name="connsiteX0" fmla="*/ 2649000 w 4859466"/>
                <a:gd name="connsiteY0" fmla="*/ -2 h 5536260"/>
                <a:gd name="connsiteX1" fmla="*/ 4735908 w 4859466"/>
                <a:gd name="connsiteY1" fmla="*/ 1905904 h 5536260"/>
                <a:gd name="connsiteX2" fmla="*/ 4451030 w 4859466"/>
                <a:gd name="connsiteY2" fmla="*/ 3809085 h 5536260"/>
                <a:gd name="connsiteX3" fmla="*/ 3067466 w 4859466"/>
                <a:gd name="connsiteY3" fmla="*/ 5491001 h 5536260"/>
                <a:gd name="connsiteX4" fmla="*/ 1074535 w 4859466"/>
                <a:gd name="connsiteY4" fmla="*/ 4657234 h 5536260"/>
                <a:gd name="connsiteX5" fmla="*/ 33359 w 4859466"/>
                <a:gd name="connsiteY5" fmla="*/ 2995663 h 5536260"/>
                <a:gd name="connsiteX6" fmla="*/ 592137 w 4859466"/>
                <a:gd name="connsiteY6" fmla="*/ 805854 h 5536260"/>
                <a:gd name="connsiteX7" fmla="*/ 2649000 w 4859466"/>
                <a:gd name="connsiteY7" fmla="*/ -2 h 5536260"/>
                <a:gd name="connsiteX0" fmla="*/ 2780481 w 4861205"/>
                <a:gd name="connsiteY0" fmla="*/ -2 h 5864449"/>
                <a:gd name="connsiteX1" fmla="*/ 4737647 w 4861205"/>
                <a:gd name="connsiteY1" fmla="*/ 2234093 h 5864449"/>
                <a:gd name="connsiteX2" fmla="*/ 4452769 w 4861205"/>
                <a:gd name="connsiteY2" fmla="*/ 4137274 h 5864449"/>
                <a:gd name="connsiteX3" fmla="*/ 3069205 w 4861205"/>
                <a:gd name="connsiteY3" fmla="*/ 5819190 h 5864449"/>
                <a:gd name="connsiteX4" fmla="*/ 1076274 w 4861205"/>
                <a:gd name="connsiteY4" fmla="*/ 4985423 h 5864449"/>
                <a:gd name="connsiteX5" fmla="*/ 35098 w 4861205"/>
                <a:gd name="connsiteY5" fmla="*/ 3323852 h 5864449"/>
                <a:gd name="connsiteX6" fmla="*/ 593876 w 4861205"/>
                <a:gd name="connsiteY6" fmla="*/ 1134043 h 5864449"/>
                <a:gd name="connsiteX7" fmla="*/ 2780481 w 4861205"/>
                <a:gd name="connsiteY7" fmla="*/ -2 h 5864449"/>
                <a:gd name="connsiteX0" fmla="*/ 2289077 w 4369801"/>
                <a:gd name="connsiteY0" fmla="*/ -2 h 5893101"/>
                <a:gd name="connsiteX1" fmla="*/ 4246243 w 4369801"/>
                <a:gd name="connsiteY1" fmla="*/ 2234093 h 5893101"/>
                <a:gd name="connsiteX2" fmla="*/ 3961365 w 4369801"/>
                <a:gd name="connsiteY2" fmla="*/ 4137274 h 5893101"/>
                <a:gd name="connsiteX3" fmla="*/ 2577801 w 4369801"/>
                <a:gd name="connsiteY3" fmla="*/ 5819190 h 5893101"/>
                <a:gd name="connsiteX4" fmla="*/ 584870 w 4369801"/>
                <a:gd name="connsiteY4" fmla="*/ 4985423 h 5893101"/>
                <a:gd name="connsiteX5" fmla="*/ 102472 w 4369801"/>
                <a:gd name="connsiteY5" fmla="*/ 1134043 h 5893101"/>
                <a:gd name="connsiteX6" fmla="*/ 2289077 w 4369801"/>
                <a:gd name="connsiteY6" fmla="*/ -2 h 5893101"/>
                <a:gd name="connsiteX0" fmla="*/ 2352777 w 4433501"/>
                <a:gd name="connsiteY0" fmla="*/ -2 h 5854124"/>
                <a:gd name="connsiteX1" fmla="*/ 4309943 w 4433501"/>
                <a:gd name="connsiteY1" fmla="*/ 2234093 h 5854124"/>
                <a:gd name="connsiteX2" fmla="*/ 4025065 w 4433501"/>
                <a:gd name="connsiteY2" fmla="*/ 4137274 h 5854124"/>
                <a:gd name="connsiteX3" fmla="*/ 2641501 w 4433501"/>
                <a:gd name="connsiteY3" fmla="*/ 5819190 h 5854124"/>
                <a:gd name="connsiteX4" fmla="*/ 430809 w 4433501"/>
                <a:gd name="connsiteY4" fmla="*/ 4389642 h 5854124"/>
                <a:gd name="connsiteX5" fmla="*/ 166172 w 4433501"/>
                <a:gd name="connsiteY5" fmla="*/ 1134043 h 5854124"/>
                <a:gd name="connsiteX6" fmla="*/ 2352777 w 4433501"/>
                <a:gd name="connsiteY6" fmla="*/ -2 h 5854124"/>
                <a:gd name="connsiteX0" fmla="*/ 2193618 w 4274342"/>
                <a:gd name="connsiteY0" fmla="*/ -2 h 5850779"/>
                <a:gd name="connsiteX1" fmla="*/ 4150784 w 4274342"/>
                <a:gd name="connsiteY1" fmla="*/ 2234093 h 5850779"/>
                <a:gd name="connsiteX2" fmla="*/ 3865906 w 4274342"/>
                <a:gd name="connsiteY2" fmla="*/ 4137274 h 5850779"/>
                <a:gd name="connsiteX3" fmla="*/ 2482342 w 4274342"/>
                <a:gd name="connsiteY3" fmla="*/ 5819190 h 5850779"/>
                <a:gd name="connsiteX4" fmla="*/ 271650 w 4274342"/>
                <a:gd name="connsiteY4" fmla="*/ 4389642 h 5850779"/>
                <a:gd name="connsiteX5" fmla="*/ 247914 w 4274342"/>
                <a:gd name="connsiteY5" fmla="*/ 1846756 h 5850779"/>
                <a:gd name="connsiteX6" fmla="*/ 2193618 w 4274342"/>
                <a:gd name="connsiteY6" fmla="*/ -2 h 5850779"/>
                <a:gd name="connsiteX0" fmla="*/ 1967294 w 4267345"/>
                <a:gd name="connsiteY0" fmla="*/ -3 h 5416782"/>
                <a:gd name="connsiteX1" fmla="*/ 4137681 w 4267345"/>
                <a:gd name="connsiteY1" fmla="*/ 1800096 h 5416782"/>
                <a:gd name="connsiteX2" fmla="*/ 3852803 w 4267345"/>
                <a:gd name="connsiteY2" fmla="*/ 3703277 h 5416782"/>
                <a:gd name="connsiteX3" fmla="*/ 2469239 w 4267345"/>
                <a:gd name="connsiteY3" fmla="*/ 5385193 h 5416782"/>
                <a:gd name="connsiteX4" fmla="*/ 258547 w 4267345"/>
                <a:gd name="connsiteY4" fmla="*/ 3955645 h 5416782"/>
                <a:gd name="connsiteX5" fmla="*/ 234811 w 4267345"/>
                <a:gd name="connsiteY5" fmla="*/ 1412759 h 5416782"/>
                <a:gd name="connsiteX6" fmla="*/ 1967294 w 4267345"/>
                <a:gd name="connsiteY6" fmla="*/ -3 h 5416782"/>
                <a:gd name="connsiteX0" fmla="*/ 1967294 w 3964997"/>
                <a:gd name="connsiteY0" fmla="*/ -3 h 5416782"/>
                <a:gd name="connsiteX1" fmla="*/ 3668011 w 3964997"/>
                <a:gd name="connsiteY1" fmla="*/ 1478862 h 5416782"/>
                <a:gd name="connsiteX2" fmla="*/ 3852803 w 3964997"/>
                <a:gd name="connsiteY2" fmla="*/ 3703277 h 5416782"/>
                <a:gd name="connsiteX3" fmla="*/ 2469239 w 3964997"/>
                <a:gd name="connsiteY3" fmla="*/ 5385193 h 5416782"/>
                <a:gd name="connsiteX4" fmla="*/ 258547 w 3964997"/>
                <a:gd name="connsiteY4" fmla="*/ 3955645 h 5416782"/>
                <a:gd name="connsiteX5" fmla="*/ 234811 w 3964997"/>
                <a:gd name="connsiteY5" fmla="*/ 1412759 h 5416782"/>
                <a:gd name="connsiteX6" fmla="*/ 1967294 w 3964997"/>
                <a:gd name="connsiteY6" fmla="*/ -3 h 541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997" h="5416782">
                  <a:moveTo>
                    <a:pt x="1967294" y="-3"/>
                  </a:moveTo>
                  <a:cubicBezTo>
                    <a:pt x="2657922" y="183339"/>
                    <a:pt x="3353760" y="861649"/>
                    <a:pt x="3668011" y="1478862"/>
                  </a:cubicBezTo>
                  <a:cubicBezTo>
                    <a:pt x="3982262" y="2096075"/>
                    <a:pt x="4052598" y="3052222"/>
                    <a:pt x="3852803" y="3703277"/>
                  </a:cubicBezTo>
                  <a:cubicBezTo>
                    <a:pt x="3653008" y="4354332"/>
                    <a:pt x="2782065" y="5270224"/>
                    <a:pt x="2469239" y="5385193"/>
                  </a:cubicBezTo>
                  <a:cubicBezTo>
                    <a:pt x="1758393" y="5606258"/>
                    <a:pt x="630952" y="4617717"/>
                    <a:pt x="258547" y="3955645"/>
                  </a:cubicBezTo>
                  <a:cubicBezTo>
                    <a:pt x="-113858" y="3293573"/>
                    <a:pt x="-49980" y="2072034"/>
                    <a:pt x="234811" y="1412759"/>
                  </a:cubicBezTo>
                  <a:cubicBezTo>
                    <a:pt x="519602" y="753484"/>
                    <a:pt x="1314621" y="30745"/>
                    <a:pt x="1967294" y="-3"/>
                  </a:cubicBezTo>
                  <a:close/>
                </a:path>
              </a:pathLst>
            </a:custGeom>
            <a:solidFill>
              <a:schemeClr val="accent4">
                <a:lumMod val="40000"/>
                <a:lumOff val="60000"/>
                <a:alpha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6" name="Freeform: Shape 45">
            <a:extLst>
              <a:ext uri="{FF2B5EF4-FFF2-40B4-BE49-F238E27FC236}">
                <a16:creationId xmlns:a16="http://schemas.microsoft.com/office/drawing/2014/main" id="{BC891872-9199-BFB7-0862-E4D9A7F495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045461">
            <a:off x="-366559" y="5440588"/>
            <a:ext cx="1341234" cy="443910"/>
          </a:xfrm>
          <a:custGeom>
            <a:avLst/>
            <a:gdLst>
              <a:gd name="connsiteX0" fmla="*/ 0 w 1341234"/>
              <a:gd name="connsiteY0" fmla="*/ 254220 h 443910"/>
              <a:gd name="connsiteX1" fmla="*/ 406601 w 1341234"/>
              <a:gd name="connsiteY1" fmla="*/ 0 h 443910"/>
              <a:gd name="connsiteX2" fmla="*/ 457611 w 1341234"/>
              <a:gd name="connsiteY2" fmla="*/ 13676 h 443910"/>
              <a:gd name="connsiteX3" fmla="*/ 1341234 w 1341234"/>
              <a:gd name="connsiteY3" fmla="*/ 259580 h 443910"/>
              <a:gd name="connsiteX4" fmla="*/ 1301190 w 1341234"/>
              <a:gd name="connsiteY4" fmla="*/ 443736 h 443910"/>
              <a:gd name="connsiteX5" fmla="*/ 359344 w 1341234"/>
              <a:gd name="connsiteY5" fmla="*/ 311216 h 443910"/>
              <a:gd name="connsiteX6" fmla="*/ 47147 w 1341234"/>
              <a:gd name="connsiteY6" fmla="*/ 262014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234" h="443910">
                <a:moveTo>
                  <a:pt x="0" y="254220"/>
                </a:moveTo>
                <a:lnTo>
                  <a:pt x="406601" y="0"/>
                </a:lnTo>
                <a:lnTo>
                  <a:pt x="457611" y="13676"/>
                </a:lnTo>
                <a:cubicBezTo>
                  <a:pt x="858001" y="120586"/>
                  <a:pt x="1311317" y="239969"/>
                  <a:pt x="1341234" y="259580"/>
                </a:cubicBezTo>
                <a:cubicBezTo>
                  <a:pt x="1337155" y="299693"/>
                  <a:pt x="1315377" y="449736"/>
                  <a:pt x="1301190" y="443736"/>
                </a:cubicBezTo>
                <a:cubicBezTo>
                  <a:pt x="1267732" y="445553"/>
                  <a:pt x="557777" y="378967"/>
                  <a:pt x="359344" y="311216"/>
                </a:cubicBezTo>
                <a:cubicBezTo>
                  <a:pt x="245881" y="291075"/>
                  <a:pt x="140295" y="276238"/>
                  <a:pt x="47147" y="262014"/>
                </a:cubicBezTo>
                <a:close/>
              </a:path>
            </a:pathLst>
          </a:cu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Shape 46">
            <a:extLst>
              <a:ext uri="{FF2B5EF4-FFF2-40B4-BE49-F238E27FC236}">
                <a16:creationId xmlns:a16="http://schemas.microsoft.com/office/drawing/2014/main" id="{806466B3-3218-B5BC-0F1F-204D5C35AD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045461">
            <a:off x="-366559" y="5440588"/>
            <a:ext cx="1341234" cy="443910"/>
          </a:xfrm>
          <a:custGeom>
            <a:avLst/>
            <a:gdLst>
              <a:gd name="connsiteX0" fmla="*/ 0 w 1341234"/>
              <a:gd name="connsiteY0" fmla="*/ 254220 h 443910"/>
              <a:gd name="connsiteX1" fmla="*/ 406601 w 1341234"/>
              <a:gd name="connsiteY1" fmla="*/ 0 h 443910"/>
              <a:gd name="connsiteX2" fmla="*/ 457611 w 1341234"/>
              <a:gd name="connsiteY2" fmla="*/ 13676 h 443910"/>
              <a:gd name="connsiteX3" fmla="*/ 1341234 w 1341234"/>
              <a:gd name="connsiteY3" fmla="*/ 259580 h 443910"/>
              <a:gd name="connsiteX4" fmla="*/ 1301190 w 1341234"/>
              <a:gd name="connsiteY4" fmla="*/ 443736 h 443910"/>
              <a:gd name="connsiteX5" fmla="*/ 359344 w 1341234"/>
              <a:gd name="connsiteY5" fmla="*/ 311216 h 443910"/>
              <a:gd name="connsiteX6" fmla="*/ 47147 w 1341234"/>
              <a:gd name="connsiteY6" fmla="*/ 262014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234" h="443910">
                <a:moveTo>
                  <a:pt x="0" y="254220"/>
                </a:moveTo>
                <a:lnTo>
                  <a:pt x="406601" y="0"/>
                </a:lnTo>
                <a:lnTo>
                  <a:pt x="457611" y="13676"/>
                </a:lnTo>
                <a:cubicBezTo>
                  <a:pt x="858001" y="120586"/>
                  <a:pt x="1311317" y="239969"/>
                  <a:pt x="1341234" y="259580"/>
                </a:cubicBezTo>
                <a:cubicBezTo>
                  <a:pt x="1337155" y="299693"/>
                  <a:pt x="1315377" y="449736"/>
                  <a:pt x="1301190" y="443736"/>
                </a:cubicBezTo>
                <a:cubicBezTo>
                  <a:pt x="1267732" y="445553"/>
                  <a:pt x="557777" y="378967"/>
                  <a:pt x="359344" y="311216"/>
                </a:cubicBezTo>
                <a:cubicBezTo>
                  <a:pt x="245881" y="291075"/>
                  <a:pt x="140295" y="276238"/>
                  <a:pt x="47147" y="262014"/>
                </a:cubicBezTo>
                <a:close/>
              </a:path>
            </a:pathLst>
          </a:custGeom>
          <a:solidFill>
            <a:schemeClr val="accent3">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2406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768FD5-DD7A-43C7-8DEA-1F5DB3CB5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B7B1F4C-029D-185A-9622-D883207ED8D5}"/>
              </a:ext>
            </a:extLst>
          </p:cNvPr>
          <p:cNvPicPr>
            <a:picLocks noChangeAspect="1"/>
          </p:cNvPicPr>
          <p:nvPr/>
        </p:nvPicPr>
        <p:blipFill rotWithShape="1">
          <a:blip r:embed="rId2"/>
          <a:srcRect l="10126"/>
          <a:stretch/>
        </p:blipFill>
        <p:spPr>
          <a:xfrm>
            <a:off x="2" y="10"/>
            <a:ext cx="12191999" cy="3154014"/>
          </a:xfrm>
          <a:custGeom>
            <a:avLst/>
            <a:gdLst/>
            <a:ahLst/>
            <a:cxnLst/>
            <a:rect l="l" t="t" r="r" b="b"/>
            <a:pathLst>
              <a:path w="12191999" h="3428999">
                <a:moveTo>
                  <a:pt x="0" y="0"/>
                </a:moveTo>
                <a:lnTo>
                  <a:pt x="12191999" y="0"/>
                </a:lnTo>
                <a:lnTo>
                  <a:pt x="12191999" y="920893"/>
                </a:lnTo>
                <a:lnTo>
                  <a:pt x="12191999" y="1514929"/>
                </a:lnTo>
                <a:lnTo>
                  <a:pt x="12191999" y="3130902"/>
                </a:lnTo>
                <a:lnTo>
                  <a:pt x="12188051" y="3131476"/>
                </a:lnTo>
                <a:cubicBezTo>
                  <a:pt x="12153000" y="3135813"/>
                  <a:pt x="12133655" y="3136025"/>
                  <a:pt x="12112012" y="3138906"/>
                </a:cubicBezTo>
                <a:cubicBezTo>
                  <a:pt x="12076970" y="3145595"/>
                  <a:pt x="12039899" y="3160769"/>
                  <a:pt x="12018752" y="3165642"/>
                </a:cubicBezTo>
                <a:lnTo>
                  <a:pt x="11985122" y="3168147"/>
                </a:lnTo>
                <a:lnTo>
                  <a:pt x="11986344" y="3172878"/>
                </a:lnTo>
                <a:lnTo>
                  <a:pt x="11973852" y="3173226"/>
                </a:lnTo>
                <a:lnTo>
                  <a:pt x="11945968" y="3173341"/>
                </a:lnTo>
                <a:cubicBezTo>
                  <a:pt x="11928568" y="3174057"/>
                  <a:pt x="11880184" y="3172923"/>
                  <a:pt x="11862470" y="3174654"/>
                </a:cubicBezTo>
                <a:cubicBezTo>
                  <a:pt x="11857360" y="3179700"/>
                  <a:pt x="11849473" y="3182451"/>
                  <a:pt x="11839688" y="3183726"/>
                </a:cubicBezTo>
                <a:lnTo>
                  <a:pt x="11818138" y="3183868"/>
                </a:lnTo>
                <a:lnTo>
                  <a:pt x="11693161" y="3196027"/>
                </a:lnTo>
                <a:lnTo>
                  <a:pt x="11675978" y="3196936"/>
                </a:lnTo>
                <a:lnTo>
                  <a:pt x="11666672" y="3201013"/>
                </a:lnTo>
                <a:cubicBezTo>
                  <a:pt x="11659568" y="3201827"/>
                  <a:pt x="11639160" y="3201301"/>
                  <a:pt x="11633348" y="3201823"/>
                </a:cubicBezTo>
                <a:lnTo>
                  <a:pt x="11631806" y="3204144"/>
                </a:lnTo>
                <a:cubicBezTo>
                  <a:pt x="11613292" y="3207852"/>
                  <a:pt x="11543654" y="3220200"/>
                  <a:pt x="11522270" y="3224070"/>
                </a:cubicBezTo>
                <a:cubicBezTo>
                  <a:pt x="11517998" y="3220503"/>
                  <a:pt x="11508432" y="3226137"/>
                  <a:pt x="11503503" y="3227361"/>
                </a:cubicBezTo>
                <a:cubicBezTo>
                  <a:pt x="11502740" y="3224959"/>
                  <a:pt x="11490808" y="3224226"/>
                  <a:pt x="11487288" y="3226364"/>
                </a:cubicBezTo>
                <a:cubicBezTo>
                  <a:pt x="11403406" y="3238085"/>
                  <a:pt x="11445394" y="3213864"/>
                  <a:pt x="11397514" y="3229209"/>
                </a:cubicBezTo>
                <a:cubicBezTo>
                  <a:pt x="11389044" y="3230225"/>
                  <a:pt x="11382180" y="3229256"/>
                  <a:pt x="11376160" y="3227461"/>
                </a:cubicBezTo>
                <a:lnTo>
                  <a:pt x="11367180" y="3223774"/>
                </a:lnTo>
                <a:lnTo>
                  <a:pt x="11332420" y="3230742"/>
                </a:lnTo>
                <a:cubicBezTo>
                  <a:pt x="11315298" y="3233171"/>
                  <a:pt x="11297277" y="3234781"/>
                  <a:pt x="11278786" y="3235517"/>
                </a:cubicBezTo>
                <a:cubicBezTo>
                  <a:pt x="11274637" y="3230607"/>
                  <a:pt x="11260123" y="3237582"/>
                  <a:pt x="11253295" y="3238964"/>
                </a:cubicBezTo>
                <a:cubicBezTo>
                  <a:pt x="11253224" y="3235757"/>
                  <a:pt x="11238096" y="3234220"/>
                  <a:pt x="11232727" y="3236871"/>
                </a:cubicBezTo>
                <a:cubicBezTo>
                  <a:pt x="11119903" y="3248332"/>
                  <a:pt x="11183388" y="3218382"/>
                  <a:pt x="11115682" y="3236341"/>
                </a:cubicBezTo>
                <a:cubicBezTo>
                  <a:pt x="11104356" y="3237278"/>
                  <a:pt x="11095858" y="3235671"/>
                  <a:pt x="11088768" y="3233017"/>
                </a:cubicBezTo>
                <a:lnTo>
                  <a:pt x="11076012" y="3226390"/>
                </a:lnTo>
                <a:lnTo>
                  <a:pt x="11066016" y="3228753"/>
                </a:lnTo>
                <a:cubicBezTo>
                  <a:pt x="11028292" y="3228939"/>
                  <a:pt x="11017169" y="3222147"/>
                  <a:pt x="10995221" y="3228989"/>
                </a:cubicBezTo>
                <a:cubicBezTo>
                  <a:pt x="10962786" y="3214768"/>
                  <a:pt x="10973708" y="3227571"/>
                  <a:pt x="10949038" y="3229747"/>
                </a:cubicBezTo>
                <a:cubicBezTo>
                  <a:pt x="10929576" y="3232582"/>
                  <a:pt x="10965306" y="3238039"/>
                  <a:pt x="10946231" y="3238844"/>
                </a:cubicBezTo>
                <a:cubicBezTo>
                  <a:pt x="10925596" y="3235173"/>
                  <a:pt x="10926566" y="3246575"/>
                  <a:pt x="10905107" y="3242085"/>
                </a:cubicBezTo>
                <a:cubicBezTo>
                  <a:pt x="10910320" y="3233495"/>
                  <a:pt x="10862761" y="3243750"/>
                  <a:pt x="10861282" y="3236246"/>
                </a:cubicBezTo>
                <a:cubicBezTo>
                  <a:pt x="10843055" y="3246977"/>
                  <a:pt x="10833897" y="3233757"/>
                  <a:pt x="10809627" y="3237064"/>
                </a:cubicBezTo>
                <a:cubicBezTo>
                  <a:pt x="10798198" y="3241124"/>
                  <a:pt x="10789952" y="3241821"/>
                  <a:pt x="10778718" y="3237455"/>
                </a:cubicBezTo>
                <a:cubicBezTo>
                  <a:pt x="10726069" y="3257219"/>
                  <a:pt x="10746866" y="3238339"/>
                  <a:pt x="10697595" y="3245939"/>
                </a:cubicBezTo>
                <a:cubicBezTo>
                  <a:pt x="10655146" y="3253933"/>
                  <a:pt x="10607026" y="3259119"/>
                  <a:pt x="10565970" y="3278201"/>
                </a:cubicBezTo>
                <a:cubicBezTo>
                  <a:pt x="10558434" y="3283608"/>
                  <a:pt x="10539930" y="3285654"/>
                  <a:pt x="10524645" y="3282773"/>
                </a:cubicBezTo>
                <a:cubicBezTo>
                  <a:pt x="10522018" y="3282276"/>
                  <a:pt x="10519582" y="3281649"/>
                  <a:pt x="10517421" y="3280913"/>
                </a:cubicBezTo>
                <a:cubicBezTo>
                  <a:pt x="10481928" y="3283832"/>
                  <a:pt x="10352108" y="3296870"/>
                  <a:pt x="10311683" y="3300288"/>
                </a:cubicBezTo>
                <a:cubicBezTo>
                  <a:pt x="10308410" y="3293342"/>
                  <a:pt x="10287968" y="3305875"/>
                  <a:pt x="10274873" y="3301423"/>
                </a:cubicBezTo>
                <a:cubicBezTo>
                  <a:pt x="10265494" y="3297516"/>
                  <a:pt x="10257104" y="3300407"/>
                  <a:pt x="10247307" y="3300714"/>
                </a:cubicBezTo>
                <a:cubicBezTo>
                  <a:pt x="10234401" y="3297643"/>
                  <a:pt x="10192308" y="3303190"/>
                  <a:pt x="10181334" y="3307168"/>
                </a:cubicBezTo>
                <a:cubicBezTo>
                  <a:pt x="10155109" y="3320992"/>
                  <a:pt x="10095518" y="3310726"/>
                  <a:pt x="10073729" y="3321318"/>
                </a:cubicBezTo>
                <a:cubicBezTo>
                  <a:pt x="10065823" y="3322872"/>
                  <a:pt x="10058087" y="3323501"/>
                  <a:pt x="10050495" y="3323554"/>
                </a:cubicBezTo>
                <a:lnTo>
                  <a:pt x="10029247" y="3322387"/>
                </a:lnTo>
                <a:lnTo>
                  <a:pt x="10023206" y="3319426"/>
                </a:lnTo>
                <a:lnTo>
                  <a:pt x="10010221" y="3320159"/>
                </a:lnTo>
                <a:lnTo>
                  <a:pt x="10006500" y="3319709"/>
                </a:lnTo>
                <a:cubicBezTo>
                  <a:pt x="9999392" y="3318836"/>
                  <a:pt x="9992376" y="3318075"/>
                  <a:pt x="9985433" y="3317775"/>
                </a:cubicBezTo>
                <a:cubicBezTo>
                  <a:pt x="9994564" y="3332623"/>
                  <a:pt x="9927872" y="3317665"/>
                  <a:pt x="9947096" y="3329673"/>
                </a:cubicBezTo>
                <a:cubicBezTo>
                  <a:pt x="9910530" y="3330603"/>
                  <a:pt x="9938422" y="3341787"/>
                  <a:pt x="9894468" y="3331125"/>
                </a:cubicBezTo>
                <a:cubicBezTo>
                  <a:pt x="9837697" y="3343266"/>
                  <a:pt x="9748207" y="3338748"/>
                  <a:pt x="9703741" y="3357170"/>
                </a:cubicBezTo>
                <a:cubicBezTo>
                  <a:pt x="9709264" y="3350136"/>
                  <a:pt x="9685337" y="3344679"/>
                  <a:pt x="9668763" y="3348169"/>
                </a:cubicBezTo>
                <a:cubicBezTo>
                  <a:pt x="9688139" y="3320571"/>
                  <a:pt x="9603232" y="3373038"/>
                  <a:pt x="9588644" y="3354205"/>
                </a:cubicBezTo>
                <a:cubicBezTo>
                  <a:pt x="9587925" y="3371689"/>
                  <a:pt x="9513642" y="3401336"/>
                  <a:pt x="9478680" y="3386990"/>
                </a:cubicBezTo>
                <a:cubicBezTo>
                  <a:pt x="9425416" y="3390492"/>
                  <a:pt x="9387699" y="3404944"/>
                  <a:pt x="9331856" y="3399166"/>
                </a:cubicBezTo>
                <a:cubicBezTo>
                  <a:pt x="9330123" y="3401505"/>
                  <a:pt x="9327283" y="3403463"/>
                  <a:pt x="9323679" y="3405145"/>
                </a:cubicBezTo>
                <a:lnTo>
                  <a:pt x="9311620" y="3409223"/>
                </a:lnTo>
                <a:lnTo>
                  <a:pt x="9309289" y="3408926"/>
                </a:lnTo>
                <a:cubicBezTo>
                  <a:pt x="9300131" y="3408873"/>
                  <a:pt x="9295442" y="3409859"/>
                  <a:pt x="9292731" y="3411301"/>
                </a:cubicBezTo>
                <a:lnTo>
                  <a:pt x="9290814" y="3413412"/>
                </a:lnTo>
                <a:lnTo>
                  <a:pt x="9279990" y="3415541"/>
                </a:lnTo>
                <a:lnTo>
                  <a:pt x="9260104" y="3421077"/>
                </a:lnTo>
                <a:lnTo>
                  <a:pt x="9255034" y="3420853"/>
                </a:lnTo>
                <a:lnTo>
                  <a:pt x="9222941" y="3427242"/>
                </a:lnTo>
                <a:lnTo>
                  <a:pt x="9221858" y="3426731"/>
                </a:lnTo>
                <a:cubicBezTo>
                  <a:pt x="9218700" y="3425733"/>
                  <a:pt x="9214983" y="3425271"/>
                  <a:pt x="9210014" y="3425917"/>
                </a:cubicBezTo>
                <a:cubicBezTo>
                  <a:pt x="9208256" y="3416158"/>
                  <a:pt x="9203342" y="3422957"/>
                  <a:pt x="9188839" y="3425728"/>
                </a:cubicBezTo>
                <a:cubicBezTo>
                  <a:pt x="9182870" y="3411188"/>
                  <a:pt x="9147335" y="3424352"/>
                  <a:pt x="9132080" y="3417886"/>
                </a:cubicBezTo>
                <a:cubicBezTo>
                  <a:pt x="9121557" y="3420249"/>
                  <a:pt x="9110321" y="3422482"/>
                  <a:pt x="9098549" y="3424480"/>
                </a:cubicBezTo>
                <a:lnTo>
                  <a:pt x="9003970" y="3425484"/>
                </a:lnTo>
                <a:lnTo>
                  <a:pt x="8904921" y="3413774"/>
                </a:lnTo>
                <a:cubicBezTo>
                  <a:pt x="8868284" y="3413519"/>
                  <a:pt x="8836559" y="3409171"/>
                  <a:pt x="8805551" y="3412237"/>
                </a:cubicBezTo>
                <a:cubicBezTo>
                  <a:pt x="8792955" y="3408854"/>
                  <a:pt x="8781083" y="3407488"/>
                  <a:pt x="8769572" y="3412551"/>
                </a:cubicBezTo>
                <a:cubicBezTo>
                  <a:pt x="8735382" y="3410862"/>
                  <a:pt x="8727105" y="3403632"/>
                  <a:pt x="8705440" y="3409271"/>
                </a:cubicBezTo>
                <a:cubicBezTo>
                  <a:pt x="8686231" y="3397576"/>
                  <a:pt x="8685094" y="3402040"/>
                  <a:pt x="8676067" y="3405389"/>
                </a:cubicBezTo>
                <a:lnTo>
                  <a:pt x="8674779" y="3405628"/>
                </a:lnTo>
                <a:lnTo>
                  <a:pt x="8672154" y="3403956"/>
                </a:lnTo>
                <a:lnTo>
                  <a:pt x="8666720" y="3403182"/>
                </a:lnTo>
                <a:lnTo>
                  <a:pt x="8651886" y="3403680"/>
                </a:lnTo>
                <a:lnTo>
                  <a:pt x="8646307" y="3404298"/>
                </a:lnTo>
                <a:cubicBezTo>
                  <a:pt x="8642465" y="3404565"/>
                  <a:pt x="8639912" y="3404534"/>
                  <a:pt x="8638145" y="3404287"/>
                </a:cubicBezTo>
                <a:lnTo>
                  <a:pt x="8637941" y="3404149"/>
                </a:lnTo>
                <a:lnTo>
                  <a:pt x="8630296" y="3404406"/>
                </a:lnTo>
                <a:cubicBezTo>
                  <a:pt x="8617394" y="3405155"/>
                  <a:pt x="8604838" y="3406180"/>
                  <a:pt x="8592887" y="3407398"/>
                </a:cubicBezTo>
                <a:cubicBezTo>
                  <a:pt x="8582781" y="3399722"/>
                  <a:pt x="8538622" y="3408789"/>
                  <a:pt x="8543455" y="3394319"/>
                </a:cubicBezTo>
                <a:cubicBezTo>
                  <a:pt x="8527334" y="3395534"/>
                  <a:pt x="8517583" y="3401542"/>
                  <a:pt x="8523012" y="3392051"/>
                </a:cubicBezTo>
                <a:cubicBezTo>
                  <a:pt x="8517705" y="3392178"/>
                  <a:pt x="8514435" y="3391372"/>
                  <a:pt x="8512093" y="3390108"/>
                </a:cubicBezTo>
                <a:lnTo>
                  <a:pt x="8511416" y="3389513"/>
                </a:lnTo>
                <a:lnTo>
                  <a:pt x="8475551" y="3392450"/>
                </a:lnTo>
                <a:lnTo>
                  <a:pt x="8470789" y="3391736"/>
                </a:lnTo>
                <a:lnTo>
                  <a:pt x="8447414" y="3395064"/>
                </a:lnTo>
                <a:lnTo>
                  <a:pt x="8435335" y="3396028"/>
                </a:lnTo>
                <a:lnTo>
                  <a:pt x="8431923" y="3397855"/>
                </a:lnTo>
                <a:cubicBezTo>
                  <a:pt x="8428239" y="3398965"/>
                  <a:pt x="8422959" y="3399444"/>
                  <a:pt x="8414099" y="3398491"/>
                </a:cubicBezTo>
                <a:lnTo>
                  <a:pt x="8412049" y="3397978"/>
                </a:lnTo>
                <a:lnTo>
                  <a:pt x="8397349" y="3400683"/>
                </a:lnTo>
                <a:cubicBezTo>
                  <a:pt x="8392615" y="3401933"/>
                  <a:pt x="8388424" y="3403524"/>
                  <a:pt x="8385030" y="3405585"/>
                </a:cubicBezTo>
                <a:cubicBezTo>
                  <a:pt x="8334977" y="3394568"/>
                  <a:pt x="8287750" y="3404648"/>
                  <a:pt x="8233422" y="3402742"/>
                </a:cubicBezTo>
                <a:cubicBezTo>
                  <a:pt x="8209936" y="3385601"/>
                  <a:pt x="8116056" y="3406588"/>
                  <a:pt x="8102569" y="3423208"/>
                </a:cubicBezTo>
                <a:cubicBezTo>
                  <a:pt x="8102264" y="3408645"/>
                  <a:pt x="8034186" y="3428475"/>
                  <a:pt x="8016625" y="3428989"/>
                </a:cubicBezTo>
                <a:cubicBezTo>
                  <a:pt x="8010771" y="3429161"/>
                  <a:pt x="8010530" y="3427186"/>
                  <a:pt x="8020284" y="3421076"/>
                </a:cubicBezTo>
                <a:cubicBezTo>
                  <a:pt x="8001623" y="3422777"/>
                  <a:pt x="7982361" y="3415208"/>
                  <a:pt x="7992871" y="3409037"/>
                </a:cubicBezTo>
                <a:cubicBezTo>
                  <a:pt x="7936181" y="3422244"/>
                  <a:pt x="7852511" y="3409112"/>
                  <a:pt x="7788452" y="3415110"/>
                </a:cubicBezTo>
                <a:cubicBezTo>
                  <a:pt x="7753529" y="3400598"/>
                  <a:pt x="7772461" y="3414025"/>
                  <a:pt x="7736237" y="3411311"/>
                </a:cubicBezTo>
                <a:cubicBezTo>
                  <a:pt x="7746145" y="3424670"/>
                  <a:pt x="7692261" y="3403816"/>
                  <a:pt x="7690279" y="3418893"/>
                </a:cubicBezTo>
                <a:cubicBezTo>
                  <a:pt x="7683750" y="3417921"/>
                  <a:pt x="7677487" y="3416505"/>
                  <a:pt x="7671219" y="3414970"/>
                </a:cubicBezTo>
                <a:lnTo>
                  <a:pt x="7667928" y="3414173"/>
                </a:lnTo>
                <a:lnTo>
                  <a:pt x="7654774" y="3413595"/>
                </a:lnTo>
                <a:lnTo>
                  <a:pt x="7651067" y="3410171"/>
                </a:lnTo>
                <a:lnTo>
                  <a:pt x="7631267" y="3406963"/>
                </a:lnTo>
                <a:cubicBezTo>
                  <a:pt x="7623851" y="3406267"/>
                  <a:pt x="7615871" y="3406106"/>
                  <a:pt x="7607053" y="3406809"/>
                </a:cubicBezTo>
                <a:cubicBezTo>
                  <a:pt x="7585359" y="3412784"/>
                  <a:pt x="7551579" y="3405461"/>
                  <a:pt x="7521027" y="3405904"/>
                </a:cubicBezTo>
                <a:lnTo>
                  <a:pt x="7506997" y="3407754"/>
                </a:lnTo>
                <a:lnTo>
                  <a:pt x="7461204" y="3404669"/>
                </a:lnTo>
                <a:cubicBezTo>
                  <a:pt x="7448169" y="3404071"/>
                  <a:pt x="7434640" y="3403756"/>
                  <a:pt x="7420396" y="3403975"/>
                </a:cubicBezTo>
                <a:lnTo>
                  <a:pt x="7393955" y="3405447"/>
                </a:lnTo>
                <a:lnTo>
                  <a:pt x="7387024" y="3404227"/>
                </a:lnTo>
                <a:cubicBezTo>
                  <a:pt x="7374952" y="3404363"/>
                  <a:pt x="7358975" y="3408656"/>
                  <a:pt x="7360398" y="3403441"/>
                </a:cubicBezTo>
                <a:lnTo>
                  <a:pt x="7346837" y="3405249"/>
                </a:lnTo>
                <a:lnTo>
                  <a:pt x="7333451" y="3401087"/>
                </a:lnTo>
                <a:cubicBezTo>
                  <a:pt x="7331985" y="3400120"/>
                  <a:pt x="7330882" y="3399091"/>
                  <a:pt x="7330179" y="3398037"/>
                </a:cubicBezTo>
                <a:lnTo>
                  <a:pt x="7311232" y="3399406"/>
                </a:lnTo>
                <a:lnTo>
                  <a:pt x="7295699" y="3396426"/>
                </a:lnTo>
                <a:lnTo>
                  <a:pt x="7282158" y="3398374"/>
                </a:lnTo>
                <a:lnTo>
                  <a:pt x="7276538" y="3397935"/>
                </a:lnTo>
                <a:lnTo>
                  <a:pt x="7262569" y="3396460"/>
                </a:lnTo>
                <a:cubicBezTo>
                  <a:pt x="7255407" y="3395426"/>
                  <a:pt x="7247392" y="3394180"/>
                  <a:pt x="7238468" y="3393183"/>
                </a:cubicBezTo>
                <a:lnTo>
                  <a:pt x="7230949" y="3392727"/>
                </a:lnTo>
                <a:lnTo>
                  <a:pt x="7214580" y="3387715"/>
                </a:lnTo>
                <a:cubicBezTo>
                  <a:pt x="7202670" y="3383926"/>
                  <a:pt x="7193296" y="3381373"/>
                  <a:pt x="7182893" y="3383429"/>
                </a:cubicBezTo>
                <a:cubicBezTo>
                  <a:pt x="7165160" y="3378534"/>
                  <a:pt x="7152772" y="3364815"/>
                  <a:pt x="7127104" y="3368475"/>
                </a:cubicBezTo>
                <a:cubicBezTo>
                  <a:pt x="7134894" y="3362260"/>
                  <a:pt x="7098599" y="3367723"/>
                  <a:pt x="7094311" y="3361339"/>
                </a:cubicBezTo>
                <a:cubicBezTo>
                  <a:pt x="7092331" y="3356198"/>
                  <a:pt x="7080860" y="3356657"/>
                  <a:pt x="7072124" y="3354762"/>
                </a:cubicBezTo>
                <a:cubicBezTo>
                  <a:pt x="7065898" y="3349511"/>
                  <a:pt x="7021942" y="3344717"/>
                  <a:pt x="7006638" y="3345473"/>
                </a:cubicBezTo>
                <a:cubicBezTo>
                  <a:pt x="6963504" y="3350697"/>
                  <a:pt x="6928807" y="3329559"/>
                  <a:pt x="6894320" y="3333192"/>
                </a:cubicBezTo>
                <a:cubicBezTo>
                  <a:pt x="6885290" y="3332697"/>
                  <a:pt x="6877803" y="3331507"/>
                  <a:pt x="6871318" y="3329892"/>
                </a:cubicBezTo>
                <a:lnTo>
                  <a:pt x="6855157" y="3324330"/>
                </a:lnTo>
                <a:cubicBezTo>
                  <a:pt x="6854956" y="3323109"/>
                  <a:pt x="6854755" y="3321887"/>
                  <a:pt x="6854555" y="3320665"/>
                </a:cubicBezTo>
                <a:lnTo>
                  <a:pt x="6842483" y="3318413"/>
                </a:lnTo>
                <a:lnTo>
                  <a:pt x="6840027" y="3317245"/>
                </a:lnTo>
                <a:cubicBezTo>
                  <a:pt x="6835354" y="3315001"/>
                  <a:pt x="6830588" y="3312868"/>
                  <a:pt x="6825185" y="3311114"/>
                </a:cubicBezTo>
                <a:cubicBezTo>
                  <a:pt x="6810331" y="3324866"/>
                  <a:pt x="6776772" y="3298463"/>
                  <a:pt x="6774755" y="3312168"/>
                </a:cubicBezTo>
                <a:cubicBezTo>
                  <a:pt x="6742477" y="3304924"/>
                  <a:pt x="6749024" y="3319870"/>
                  <a:pt x="6728129" y="3301832"/>
                </a:cubicBezTo>
                <a:cubicBezTo>
                  <a:pt x="6661764" y="3299056"/>
                  <a:pt x="6593104" y="3275946"/>
                  <a:pt x="6527587" y="3280829"/>
                </a:cubicBezTo>
                <a:cubicBezTo>
                  <a:pt x="6542935" y="3276465"/>
                  <a:pt x="6531033" y="3266920"/>
                  <a:pt x="6511742" y="3266067"/>
                </a:cubicBezTo>
                <a:cubicBezTo>
                  <a:pt x="6570025" y="3248440"/>
                  <a:pt x="6418649" y="3271458"/>
                  <a:pt x="6434953" y="3253360"/>
                </a:cubicBezTo>
                <a:cubicBezTo>
                  <a:pt x="6407781" y="3267048"/>
                  <a:pt x="6300040" y="3274313"/>
                  <a:pt x="6292331" y="3255322"/>
                </a:cubicBezTo>
                <a:cubicBezTo>
                  <a:pt x="6242057" y="3246469"/>
                  <a:pt x="6188266" y="3249680"/>
                  <a:pt x="6149913" y="3232917"/>
                </a:cubicBezTo>
                <a:cubicBezTo>
                  <a:pt x="6144898" y="3234391"/>
                  <a:pt x="6139526" y="3235322"/>
                  <a:pt x="6133930" y="3235867"/>
                </a:cubicBezTo>
                <a:lnTo>
                  <a:pt x="6117554" y="3236464"/>
                </a:lnTo>
                <a:lnTo>
                  <a:pt x="6116039" y="3235720"/>
                </a:lnTo>
                <a:cubicBezTo>
                  <a:pt x="6108393" y="3233681"/>
                  <a:pt x="6102936" y="3233437"/>
                  <a:pt x="6098459" y="3233988"/>
                </a:cubicBezTo>
                <a:lnTo>
                  <a:pt x="6093630" y="3235240"/>
                </a:lnTo>
                <a:lnTo>
                  <a:pt x="6081261" y="3234563"/>
                </a:lnTo>
                <a:lnTo>
                  <a:pt x="6056067" y="3234608"/>
                </a:lnTo>
                <a:lnTo>
                  <a:pt x="6052129" y="3233324"/>
                </a:lnTo>
                <a:lnTo>
                  <a:pt x="6015338" y="3231378"/>
                </a:lnTo>
                <a:cubicBezTo>
                  <a:pt x="6015291" y="3231165"/>
                  <a:pt x="6015245" y="3230951"/>
                  <a:pt x="6015198" y="3230737"/>
                </a:cubicBezTo>
                <a:cubicBezTo>
                  <a:pt x="6014048" y="3229257"/>
                  <a:pt x="6011617" y="3228081"/>
                  <a:pt x="6006436" y="3227508"/>
                </a:cubicBezTo>
                <a:cubicBezTo>
                  <a:pt x="6019781" y="3219395"/>
                  <a:pt x="6005305" y="3223709"/>
                  <a:pt x="5988851" y="3222735"/>
                </a:cubicBezTo>
                <a:cubicBezTo>
                  <a:pt x="6005907" y="3209918"/>
                  <a:pt x="5955918" y="3212588"/>
                  <a:pt x="5952863" y="3204137"/>
                </a:cubicBezTo>
                <a:cubicBezTo>
                  <a:pt x="5940395" y="3203711"/>
                  <a:pt x="5927517" y="3203028"/>
                  <a:pt x="5914548" y="3202041"/>
                </a:cubicBezTo>
                <a:lnTo>
                  <a:pt x="5907020" y="3201283"/>
                </a:lnTo>
                <a:cubicBezTo>
                  <a:pt x="5906995" y="3201231"/>
                  <a:pt x="5906969" y="3201180"/>
                  <a:pt x="5906944" y="3201129"/>
                </a:cubicBezTo>
                <a:cubicBezTo>
                  <a:pt x="5905471" y="3200668"/>
                  <a:pt x="5903056" y="3200308"/>
                  <a:pt x="5899155" y="3200053"/>
                </a:cubicBezTo>
                <a:lnTo>
                  <a:pt x="5893294" y="3199901"/>
                </a:lnTo>
                <a:lnTo>
                  <a:pt x="5878691" y="3198431"/>
                </a:lnTo>
                <a:lnTo>
                  <a:pt x="5874165" y="3197003"/>
                </a:lnTo>
                <a:lnTo>
                  <a:pt x="5873092" y="3195108"/>
                </a:lnTo>
                <a:lnTo>
                  <a:pt x="5871658" y="3195162"/>
                </a:lnTo>
                <a:cubicBezTo>
                  <a:pt x="5860152" y="3197097"/>
                  <a:pt x="5855231" y="3201097"/>
                  <a:pt x="5846928" y="3187725"/>
                </a:cubicBezTo>
                <a:cubicBezTo>
                  <a:pt x="5821379" y="3190142"/>
                  <a:pt x="5819686" y="3182343"/>
                  <a:pt x="5788468" y="3176316"/>
                </a:cubicBezTo>
                <a:cubicBezTo>
                  <a:pt x="5773119" y="3179521"/>
                  <a:pt x="5762947" y="3176704"/>
                  <a:pt x="5753823" y="3171919"/>
                </a:cubicBezTo>
                <a:cubicBezTo>
                  <a:pt x="5721557" y="3170726"/>
                  <a:pt x="5694983" y="3162549"/>
                  <a:pt x="5660194" y="3157536"/>
                </a:cubicBezTo>
                <a:cubicBezTo>
                  <a:pt x="5619608" y="3159495"/>
                  <a:pt x="5604384" y="3146636"/>
                  <a:pt x="5567188" y="3141325"/>
                </a:cubicBezTo>
                <a:cubicBezTo>
                  <a:pt x="5530345" y="3148235"/>
                  <a:pt x="5543868" y="3129416"/>
                  <a:pt x="5526178" y="3123274"/>
                </a:cubicBezTo>
                <a:lnTo>
                  <a:pt x="5520866" y="3122322"/>
                </a:lnTo>
                <a:lnTo>
                  <a:pt x="5506009" y="3122332"/>
                </a:lnTo>
                <a:lnTo>
                  <a:pt x="5500363" y="3122766"/>
                </a:lnTo>
                <a:cubicBezTo>
                  <a:pt x="5496497" y="3122905"/>
                  <a:pt x="5493953" y="3122792"/>
                  <a:pt x="5492228" y="3122486"/>
                </a:cubicBezTo>
                <a:lnTo>
                  <a:pt x="5492044" y="3122342"/>
                </a:lnTo>
                <a:lnTo>
                  <a:pt x="5484386" y="3122347"/>
                </a:lnTo>
                <a:cubicBezTo>
                  <a:pt x="5471420" y="3122670"/>
                  <a:pt x="5458764" y="3123280"/>
                  <a:pt x="5446679" y="3124105"/>
                </a:cubicBezTo>
                <a:cubicBezTo>
                  <a:pt x="5437659" y="3116107"/>
                  <a:pt x="5392392" y="3123709"/>
                  <a:pt x="5399188" y="3109418"/>
                </a:cubicBezTo>
                <a:cubicBezTo>
                  <a:pt x="5382948" y="3110102"/>
                  <a:pt x="5372407" y="3115781"/>
                  <a:pt x="5379117" y="3106482"/>
                </a:cubicBezTo>
                <a:cubicBezTo>
                  <a:pt x="5373809" y="3106435"/>
                  <a:pt x="5370660" y="3105521"/>
                  <a:pt x="5368499" y="3104181"/>
                </a:cubicBezTo>
                <a:lnTo>
                  <a:pt x="5367902" y="3103566"/>
                </a:lnTo>
                <a:lnTo>
                  <a:pt x="5331747" y="3105319"/>
                </a:lnTo>
                <a:lnTo>
                  <a:pt x="5327095" y="3104450"/>
                </a:lnTo>
                <a:lnTo>
                  <a:pt x="5303337" y="3107003"/>
                </a:lnTo>
                <a:lnTo>
                  <a:pt x="5291164" y="3107570"/>
                </a:lnTo>
                <a:lnTo>
                  <a:pt x="5287515" y="3109282"/>
                </a:lnTo>
                <a:cubicBezTo>
                  <a:pt x="5283689" y="3110269"/>
                  <a:pt x="5278356" y="3110573"/>
                  <a:pt x="5269654" y="3109330"/>
                </a:cubicBezTo>
                <a:lnTo>
                  <a:pt x="5267681" y="3108752"/>
                </a:lnTo>
                <a:lnTo>
                  <a:pt x="5252655" y="3110969"/>
                </a:lnTo>
                <a:cubicBezTo>
                  <a:pt x="5247766" y="3112062"/>
                  <a:pt x="5243369" y="3113511"/>
                  <a:pt x="5239703" y="3115460"/>
                </a:cubicBezTo>
                <a:cubicBezTo>
                  <a:pt x="5191311" y="3102811"/>
                  <a:pt x="5142849" y="3111324"/>
                  <a:pt x="5088947" y="3107634"/>
                </a:cubicBezTo>
                <a:cubicBezTo>
                  <a:pt x="5027989" y="3108214"/>
                  <a:pt x="4985627" y="3110432"/>
                  <a:pt x="4945514" y="3110162"/>
                </a:cubicBezTo>
                <a:cubicBezTo>
                  <a:pt x="4926678" y="3111245"/>
                  <a:pt x="4789238" y="3111826"/>
                  <a:pt x="4800559" y="3106010"/>
                </a:cubicBezTo>
                <a:cubicBezTo>
                  <a:pt x="4742239" y="3117333"/>
                  <a:pt x="4708324" y="3101468"/>
                  <a:pt x="4643642" y="3105351"/>
                </a:cubicBezTo>
                <a:cubicBezTo>
                  <a:pt x="4610808" y="3089712"/>
                  <a:pt x="4627845" y="3103743"/>
                  <a:pt x="4592107" y="3099840"/>
                </a:cubicBezTo>
                <a:cubicBezTo>
                  <a:pt x="4600157" y="3113506"/>
                  <a:pt x="4549287" y="3090911"/>
                  <a:pt x="4545249" y="3105899"/>
                </a:cubicBezTo>
                <a:cubicBezTo>
                  <a:pt x="4538872" y="3104716"/>
                  <a:pt x="4532825" y="3103094"/>
                  <a:pt x="4526782" y="3101355"/>
                </a:cubicBezTo>
                <a:lnTo>
                  <a:pt x="4523614" y="3100453"/>
                </a:lnTo>
                <a:lnTo>
                  <a:pt x="4510579" y="3099442"/>
                </a:lnTo>
                <a:lnTo>
                  <a:pt x="4507348" y="3095901"/>
                </a:lnTo>
                <a:lnTo>
                  <a:pt x="4348949" y="3090220"/>
                </a:lnTo>
                <a:cubicBezTo>
                  <a:pt x="4335046" y="3092487"/>
                  <a:pt x="4290056" y="3092155"/>
                  <a:pt x="4280362" y="3087618"/>
                </a:cubicBezTo>
                <a:cubicBezTo>
                  <a:pt x="4270739" y="3086627"/>
                  <a:pt x="4260237" y="3088220"/>
                  <a:pt x="4254634" y="3083366"/>
                </a:cubicBezTo>
                <a:cubicBezTo>
                  <a:pt x="4233731" y="3080512"/>
                  <a:pt x="4185859" y="3073948"/>
                  <a:pt x="4154942" y="3070490"/>
                </a:cubicBezTo>
                <a:cubicBezTo>
                  <a:pt x="4138280" y="3076599"/>
                  <a:pt x="4112117" y="3064194"/>
                  <a:pt x="4069131" y="3062612"/>
                </a:cubicBezTo>
                <a:cubicBezTo>
                  <a:pt x="4050897" y="3069679"/>
                  <a:pt x="4040160" y="3061449"/>
                  <a:pt x="4005249" y="3070810"/>
                </a:cubicBezTo>
                <a:cubicBezTo>
                  <a:pt x="4003818" y="3069842"/>
                  <a:pt x="4002032" y="3068943"/>
                  <a:pt x="3999945" y="3068139"/>
                </a:cubicBezTo>
                <a:cubicBezTo>
                  <a:pt x="3987818" y="3063468"/>
                  <a:pt x="3968381" y="3062958"/>
                  <a:pt x="3956529" y="3067000"/>
                </a:cubicBezTo>
                <a:cubicBezTo>
                  <a:pt x="3900898" y="3079382"/>
                  <a:pt x="3850463" y="3077929"/>
                  <a:pt x="3803031" y="3079823"/>
                </a:cubicBezTo>
                <a:cubicBezTo>
                  <a:pt x="3749421" y="3080464"/>
                  <a:pt x="3785521" y="3065630"/>
                  <a:pt x="3718229" y="3077134"/>
                </a:cubicBezTo>
                <a:cubicBezTo>
                  <a:pt x="3711244" y="3071611"/>
                  <a:pt x="3702770" y="3071184"/>
                  <a:pt x="3688357" y="3073468"/>
                </a:cubicBezTo>
                <a:cubicBezTo>
                  <a:pt x="3662326" y="3073378"/>
                  <a:pt x="3664937" y="3059899"/>
                  <a:pt x="3638298" y="3067494"/>
                </a:cubicBezTo>
                <a:cubicBezTo>
                  <a:pt x="3643333" y="3060328"/>
                  <a:pt x="3589079" y="3063658"/>
                  <a:pt x="3601443" y="3056355"/>
                </a:cubicBezTo>
                <a:cubicBezTo>
                  <a:pt x="3584797" y="3049384"/>
                  <a:pt x="3575923" y="3060108"/>
                  <a:pt x="3559361" y="3054005"/>
                </a:cubicBezTo>
                <a:cubicBezTo>
                  <a:pt x="3540444" y="3052269"/>
                  <a:pt x="3569896" y="3061996"/>
                  <a:pt x="3548859" y="3062094"/>
                </a:cubicBezTo>
                <a:cubicBezTo>
                  <a:pt x="3523419" y="3060901"/>
                  <a:pt x="3522848" y="3074222"/>
                  <a:pt x="3504082" y="3056779"/>
                </a:cubicBezTo>
                <a:lnTo>
                  <a:pt x="3436234" y="3047769"/>
                </a:lnTo>
                <a:cubicBezTo>
                  <a:pt x="3420764" y="3051629"/>
                  <a:pt x="3408644" y="3049227"/>
                  <a:pt x="3396914" y="3044803"/>
                </a:cubicBezTo>
                <a:cubicBezTo>
                  <a:pt x="3361398" y="3044955"/>
                  <a:pt x="3329425" y="3037856"/>
                  <a:pt x="3289720" y="3034278"/>
                </a:cubicBezTo>
                <a:cubicBezTo>
                  <a:pt x="3246348" y="3037943"/>
                  <a:pt x="3224942" y="3025667"/>
                  <a:pt x="3182509" y="3021890"/>
                </a:cubicBezTo>
                <a:cubicBezTo>
                  <a:pt x="3139731" y="3031583"/>
                  <a:pt x="3155749" y="3004773"/>
                  <a:pt x="3119879" y="3004134"/>
                </a:cubicBezTo>
                <a:cubicBezTo>
                  <a:pt x="3060941" y="3012153"/>
                  <a:pt x="3121880" y="2995117"/>
                  <a:pt x="3031656" y="2995077"/>
                </a:cubicBezTo>
                <a:cubicBezTo>
                  <a:pt x="3026453" y="2996603"/>
                  <a:pt x="3015685" y="2994367"/>
                  <a:pt x="3017018" y="2992034"/>
                </a:cubicBezTo>
                <a:cubicBezTo>
                  <a:pt x="2997245" y="2992118"/>
                  <a:pt x="2941342" y="2976346"/>
                  <a:pt x="2913012" y="2978042"/>
                </a:cubicBezTo>
                <a:cubicBezTo>
                  <a:pt x="2858481" y="2969139"/>
                  <a:pt x="2831094" y="2979433"/>
                  <a:pt x="2791382" y="2975899"/>
                </a:cubicBezTo>
                <a:cubicBezTo>
                  <a:pt x="2745836" y="2966063"/>
                  <a:pt x="2719288" y="2957529"/>
                  <a:pt x="2639738" y="2936567"/>
                </a:cubicBezTo>
                <a:lnTo>
                  <a:pt x="2369741" y="2876435"/>
                </a:lnTo>
                <a:cubicBezTo>
                  <a:pt x="2269614" y="2832081"/>
                  <a:pt x="2140023" y="2856176"/>
                  <a:pt x="2078755" y="2852909"/>
                </a:cubicBezTo>
                <a:cubicBezTo>
                  <a:pt x="2053362" y="2866100"/>
                  <a:pt x="2032778" y="2851474"/>
                  <a:pt x="2002128" y="2856835"/>
                </a:cubicBezTo>
                <a:cubicBezTo>
                  <a:pt x="1933939" y="2859736"/>
                  <a:pt x="1866254" y="2874726"/>
                  <a:pt x="1777746" y="2864566"/>
                </a:cubicBezTo>
                <a:cubicBezTo>
                  <a:pt x="1737851" y="2905864"/>
                  <a:pt x="1634115" y="2880970"/>
                  <a:pt x="1549425" y="2904556"/>
                </a:cubicBezTo>
                <a:cubicBezTo>
                  <a:pt x="1500265" y="2909373"/>
                  <a:pt x="1423030" y="2888862"/>
                  <a:pt x="1405992" y="2911144"/>
                </a:cubicBezTo>
                <a:cubicBezTo>
                  <a:pt x="1383494" y="2897507"/>
                  <a:pt x="1362438" y="2919536"/>
                  <a:pt x="1337848" y="2921491"/>
                </a:cubicBezTo>
                <a:cubicBezTo>
                  <a:pt x="1318218" y="2912820"/>
                  <a:pt x="1308478" y="2920319"/>
                  <a:pt x="1290645" y="2921985"/>
                </a:cubicBezTo>
                <a:cubicBezTo>
                  <a:pt x="1282569" y="2916637"/>
                  <a:pt x="1267476" y="2916916"/>
                  <a:pt x="1262341" y="2923190"/>
                </a:cubicBezTo>
                <a:cubicBezTo>
                  <a:pt x="1269627" y="2937654"/>
                  <a:pt x="1217209" y="2930439"/>
                  <a:pt x="1213314" y="2940415"/>
                </a:cubicBezTo>
                <a:cubicBezTo>
                  <a:pt x="1182890" y="2942495"/>
                  <a:pt x="1050782" y="2929830"/>
                  <a:pt x="1028405" y="2945799"/>
                </a:cubicBezTo>
                <a:cubicBezTo>
                  <a:pt x="966896" y="2953381"/>
                  <a:pt x="877997" y="2927977"/>
                  <a:pt x="851857" y="2928423"/>
                </a:cubicBezTo>
                <a:cubicBezTo>
                  <a:pt x="825919" y="2899251"/>
                  <a:pt x="699677" y="2976135"/>
                  <a:pt x="588681" y="2977769"/>
                </a:cubicBezTo>
                <a:cubicBezTo>
                  <a:pt x="573724" y="2974953"/>
                  <a:pt x="565729" y="2974991"/>
                  <a:pt x="561717" y="2981641"/>
                </a:cubicBezTo>
                <a:cubicBezTo>
                  <a:pt x="532860" y="2985482"/>
                  <a:pt x="475932" y="2991762"/>
                  <a:pt x="415541" y="3000819"/>
                </a:cubicBezTo>
                <a:cubicBezTo>
                  <a:pt x="370154" y="3008289"/>
                  <a:pt x="146634" y="3001788"/>
                  <a:pt x="86183" y="3009699"/>
                </a:cubicBezTo>
                <a:lnTo>
                  <a:pt x="0" y="3044978"/>
                </a:lnTo>
                <a:close/>
              </a:path>
            </a:pathLst>
          </a:custGeom>
        </p:spPr>
      </p:pic>
      <p:sp>
        <p:nvSpPr>
          <p:cNvPr id="4" name="TextBox 3">
            <a:extLst>
              <a:ext uri="{FF2B5EF4-FFF2-40B4-BE49-F238E27FC236}">
                <a16:creationId xmlns:a16="http://schemas.microsoft.com/office/drawing/2014/main" id="{472A56A2-721B-921F-4DB5-5EA483F8DFA0}"/>
              </a:ext>
            </a:extLst>
          </p:cNvPr>
          <p:cNvSpPr txBox="1"/>
          <p:nvPr/>
        </p:nvSpPr>
        <p:spPr>
          <a:xfrm>
            <a:off x="960582" y="3475376"/>
            <a:ext cx="10439400" cy="2398713"/>
          </a:xfrm>
          <a:prstGeom prst="rect">
            <a:avLst/>
          </a:prstGeom>
        </p:spPr>
        <p:txBody>
          <a:bodyPr vert="horz" lIns="91440" tIns="45720" rIns="91440" bIns="45720" rtlCol="0" anchor="ctr">
            <a:normAutofit/>
          </a:bodyPr>
          <a:lstStyle/>
          <a:p>
            <a:pPr>
              <a:lnSpc>
                <a:spcPct val="90000"/>
              </a:lnSpc>
              <a:spcAft>
                <a:spcPts val="600"/>
              </a:spcAft>
            </a:pPr>
            <a:r>
              <a:rPr lang="en-US" sz="2000" err="1"/>
              <a:t>LifeAbility</a:t>
            </a:r>
            <a:r>
              <a:rPr lang="en-US" sz="2000"/>
              <a:t> Talks are fun, free, interactive discussions designed to strengthen the abilities of self-advocates with intellectual and developmental disabilities. The talks are led by experienced self-advocates who cover topics that promote more independent, satisfying lives. Did we mention they're also really fun?</a:t>
            </a:r>
          </a:p>
        </p:txBody>
      </p:sp>
      <p:pic>
        <p:nvPicPr>
          <p:cNvPr id="2" name="Picture 1" descr="A yellow and orange logo&#10;&#10;Description automatically generated">
            <a:extLst>
              <a:ext uri="{FF2B5EF4-FFF2-40B4-BE49-F238E27FC236}">
                <a16:creationId xmlns:a16="http://schemas.microsoft.com/office/drawing/2014/main" id="{F486A477-EB06-CED6-2834-8AA8E8BBE747}"/>
              </a:ext>
            </a:extLst>
          </p:cNvPr>
          <p:cNvPicPr>
            <a:picLocks noChangeAspect="1"/>
          </p:cNvPicPr>
          <p:nvPr/>
        </p:nvPicPr>
        <p:blipFill>
          <a:blip r:embed="rId3"/>
          <a:stretch>
            <a:fillRect/>
          </a:stretch>
        </p:blipFill>
        <p:spPr>
          <a:xfrm>
            <a:off x="9821116" y="4985771"/>
            <a:ext cx="2283897" cy="1784128"/>
          </a:xfrm>
          <a:prstGeom prst="rect">
            <a:avLst/>
          </a:prstGeom>
        </p:spPr>
      </p:pic>
    </p:spTree>
    <p:extLst>
      <p:ext uri="{BB962C8B-B14F-4D97-AF65-F5344CB8AC3E}">
        <p14:creationId xmlns:p14="http://schemas.microsoft.com/office/powerpoint/2010/main" val="28832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0CB6DD0-9169-D122-913D-20945F515682}"/>
              </a:ext>
            </a:extLst>
          </p:cNvPr>
          <p:cNvPicPr>
            <a:picLocks noChangeAspect="1"/>
          </p:cNvPicPr>
          <p:nvPr/>
        </p:nvPicPr>
        <p:blipFill rotWithShape="1">
          <a:blip r:embed="rId2"/>
          <a:srcRect t="26718" r="9092" b="19341"/>
          <a:stretch/>
        </p:blipFill>
        <p:spPr>
          <a:xfrm>
            <a:off x="3523488" y="10"/>
            <a:ext cx="8668512" cy="6857990"/>
          </a:xfrm>
          <a:prstGeom prst="rect">
            <a:avLst/>
          </a:prstGeom>
        </p:spPr>
      </p:pic>
      <p:sp>
        <p:nvSpPr>
          <p:cNvPr id="20" name="Rectangle 1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80B7B57-2CEC-B5DD-DD64-C3CC3A5B4F17}"/>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a:solidFill>
                  <a:schemeClr val="bg1"/>
                </a:solidFill>
                <a:latin typeface="+mj-lt"/>
                <a:ea typeface="+mj-ea"/>
                <a:cs typeface="+mj-cs"/>
              </a:rPr>
              <a:t>Join us!</a:t>
            </a: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4693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72B175E-ECB5-903D-7032-A9A2BE3203B4}"/>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What is Self-Advocacy? </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6D1B36B-C75A-05F8-677E-436DAC3229FF}"/>
              </a:ext>
            </a:extLst>
          </p:cNvPr>
          <p:cNvSpPr txBox="1"/>
          <p:nvPr/>
        </p:nvSpPr>
        <p:spPr>
          <a:xfrm>
            <a:off x="640080" y="2872899"/>
            <a:ext cx="4243589" cy="3320668"/>
          </a:xfrm>
          <a:prstGeom prst="rect">
            <a:avLst/>
          </a:prstGeom>
        </p:spPr>
        <p:txBody>
          <a:bodyPr vert="horz" lIns="91440" tIns="45720" rIns="91440" bIns="45720" rtlCol="0">
            <a:normAutofit/>
          </a:bodyPr>
          <a:lstStyle/>
          <a:p>
            <a:pPr>
              <a:lnSpc>
                <a:spcPct val="90000"/>
              </a:lnSpc>
              <a:spcAft>
                <a:spcPts val="600"/>
              </a:spcAft>
            </a:pPr>
            <a:r>
              <a:rPr lang="en-US" sz="2200" b="0" i="0">
                <a:effectLst/>
              </a:rPr>
              <a:t>Fundamentally, self-advocacy is about </a:t>
            </a:r>
            <a:r>
              <a:rPr lang="en-US" sz="2200" b="1" i="0">
                <a:effectLst/>
              </a:rPr>
              <a:t>people with disabilities speaking up for themselves. </a:t>
            </a:r>
            <a:r>
              <a:rPr lang="en-US" sz="2200" b="0" i="0">
                <a:effectLst/>
              </a:rPr>
              <a:t>Although self-advocates may seek support from others, they are entitled to be in control of their own lives. </a:t>
            </a:r>
          </a:p>
          <a:p>
            <a:pPr indent="-228600">
              <a:lnSpc>
                <a:spcPct val="90000"/>
              </a:lnSpc>
              <a:spcAft>
                <a:spcPts val="600"/>
              </a:spcAft>
              <a:buFont typeface="Arial" panose="020B0604020202020204" pitchFamily="34" charset="0"/>
              <a:buChar char="•"/>
            </a:pPr>
            <a:endParaRPr lang="en-US" sz="2200"/>
          </a:p>
        </p:txBody>
      </p:sp>
      <p:pic>
        <p:nvPicPr>
          <p:cNvPr id="2" name="Picture 1">
            <a:extLst>
              <a:ext uri="{FF2B5EF4-FFF2-40B4-BE49-F238E27FC236}">
                <a16:creationId xmlns:a16="http://schemas.microsoft.com/office/drawing/2014/main" id="{EBDD50E9-A8FB-0DFC-181E-FF6E185B0674}"/>
              </a:ext>
            </a:extLst>
          </p:cNvPr>
          <p:cNvPicPr>
            <a:picLocks noChangeAspect="1"/>
          </p:cNvPicPr>
          <p:nvPr/>
        </p:nvPicPr>
        <p:blipFill rotWithShape="1">
          <a:blip r:embed="rId2"/>
          <a:srcRect r="1206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1418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7F55EAC-550A-4BDD-9099-3F20B8FA0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C4F5A5F-493F-49AE-89B6-D5AF5EBC8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724001 w 12192000"/>
              <a:gd name="connsiteY0" fmla="*/ 434021 h 6858000"/>
              <a:gd name="connsiteX1" fmla="*/ 6471155 w 12192000"/>
              <a:gd name="connsiteY1" fmla="*/ 434599 h 6858000"/>
              <a:gd name="connsiteX2" fmla="*/ 5384913 w 12192000"/>
              <a:gd name="connsiteY2" fmla="*/ 497971 h 6858000"/>
              <a:gd name="connsiteX3" fmla="*/ 4818280 w 12192000"/>
              <a:gd name="connsiteY3" fmla="*/ 541802 h 6858000"/>
              <a:gd name="connsiteX4" fmla="*/ 3965428 w 12192000"/>
              <a:gd name="connsiteY4" fmla="*/ 675942 h 6858000"/>
              <a:gd name="connsiteX5" fmla="*/ 3699528 w 12192000"/>
              <a:gd name="connsiteY5" fmla="*/ 770472 h 6858000"/>
              <a:gd name="connsiteX6" fmla="*/ 3438854 w 12192000"/>
              <a:gd name="connsiteY6" fmla="*/ 834899 h 6858000"/>
              <a:gd name="connsiteX7" fmla="*/ 3367443 w 12192000"/>
              <a:gd name="connsiteY7" fmla="*/ 893518 h 6858000"/>
              <a:gd name="connsiteX8" fmla="*/ 3467301 w 12192000"/>
              <a:gd name="connsiteY8" fmla="*/ 953722 h 6858000"/>
              <a:gd name="connsiteX9" fmla="*/ 3889955 w 12192000"/>
              <a:gd name="connsiteY9" fmla="*/ 977486 h 6858000"/>
              <a:gd name="connsiteX10" fmla="*/ 3502135 w 12192000"/>
              <a:gd name="connsiteY10" fmla="*/ 1054062 h 6858000"/>
              <a:gd name="connsiteX11" fmla="*/ 4072832 w 12192000"/>
              <a:gd name="connsiteY11" fmla="*/ 1017622 h 6858000"/>
              <a:gd name="connsiteX12" fmla="*/ 4244099 w 12192000"/>
              <a:gd name="connsiteY12" fmla="*/ 1030825 h 6858000"/>
              <a:gd name="connsiteX13" fmla="*/ 4095475 w 12192000"/>
              <a:gd name="connsiteY13" fmla="*/ 1092084 h 6858000"/>
              <a:gd name="connsiteX14" fmla="*/ 3327386 w 12192000"/>
              <a:gd name="connsiteY14" fmla="*/ 1215660 h 6858000"/>
              <a:gd name="connsiteX15" fmla="*/ 3254813 w 12192000"/>
              <a:gd name="connsiteY15" fmla="*/ 1226749 h 6858000"/>
              <a:gd name="connsiteX16" fmla="*/ 2776427 w 12192000"/>
              <a:gd name="connsiteY16" fmla="*/ 1401552 h 6858000"/>
              <a:gd name="connsiteX17" fmla="*/ 3063226 w 12192000"/>
              <a:gd name="connsiteY17" fmla="*/ 1384124 h 6858000"/>
              <a:gd name="connsiteX18" fmla="*/ 2754945 w 12192000"/>
              <a:gd name="connsiteY18" fmla="*/ 1495025 h 6858000"/>
              <a:gd name="connsiteX19" fmla="*/ 2381061 w 12192000"/>
              <a:gd name="connsiteY19" fmla="*/ 1619658 h 6858000"/>
              <a:gd name="connsiteX20" fmla="*/ 2008336 w 12192000"/>
              <a:gd name="connsiteY20" fmla="*/ 1814527 h 6858000"/>
              <a:gd name="connsiteX21" fmla="*/ 1740695 w 12192000"/>
              <a:gd name="connsiteY21" fmla="*/ 1914337 h 6858000"/>
              <a:gd name="connsiteX22" fmla="*/ 1787720 w 12192000"/>
              <a:gd name="connsiteY22" fmla="*/ 1991970 h 6858000"/>
              <a:gd name="connsiteX23" fmla="*/ 1754048 w 12192000"/>
              <a:gd name="connsiteY23" fmla="*/ 2078049 h 6858000"/>
              <a:gd name="connsiteX24" fmla="*/ 2228951 w 12192000"/>
              <a:gd name="connsiteY24" fmla="*/ 1996721 h 6858000"/>
              <a:gd name="connsiteX25" fmla="*/ 2054781 w 12192000"/>
              <a:gd name="connsiteY25" fmla="*/ 2053228 h 6858000"/>
              <a:gd name="connsiteX26" fmla="*/ 1985693 w 12192000"/>
              <a:gd name="connsiteY26" fmla="*/ 2109207 h 6858000"/>
              <a:gd name="connsiteX27" fmla="*/ 2061168 w 12192000"/>
              <a:gd name="connsiteY27" fmla="*/ 2130859 h 6858000"/>
              <a:gd name="connsiteX28" fmla="*/ 2388026 w 12192000"/>
              <a:gd name="connsiteY28" fmla="*/ 2184726 h 6858000"/>
              <a:gd name="connsiteX29" fmla="*/ 1560719 w 12192000"/>
              <a:gd name="connsiteY29" fmla="*/ 2384876 h 6858000"/>
              <a:gd name="connsiteX30" fmla="*/ 1679734 w 12192000"/>
              <a:gd name="connsiteY30" fmla="*/ 2400191 h 6858000"/>
              <a:gd name="connsiteX31" fmla="*/ 2882089 w 12192000"/>
              <a:gd name="connsiteY31" fmla="*/ 2383292 h 6858000"/>
              <a:gd name="connsiteX32" fmla="*/ 3116638 w 12192000"/>
              <a:gd name="connsiteY32" fmla="*/ 2359528 h 6858000"/>
              <a:gd name="connsiteX33" fmla="*/ 2897765 w 12192000"/>
              <a:gd name="connsiteY33" fmla="*/ 2758243 h 6858000"/>
              <a:gd name="connsiteX34" fmla="*/ 2981367 w 12192000"/>
              <a:gd name="connsiteY34" fmla="*/ 2829008 h 6858000"/>
              <a:gd name="connsiteX35" fmla="*/ 2682955 w 12192000"/>
              <a:gd name="connsiteY35" fmla="*/ 2846436 h 6858000"/>
              <a:gd name="connsiteX36" fmla="*/ 2099485 w 12192000"/>
              <a:gd name="connsiteY36" fmla="*/ 3066653 h 6858000"/>
              <a:gd name="connsiteX37" fmla="*/ 1807460 w 12192000"/>
              <a:gd name="connsiteY37" fmla="*/ 3454808 h 6858000"/>
              <a:gd name="connsiteX38" fmla="*/ 1921251 w 12192000"/>
              <a:gd name="connsiteY38" fmla="*/ 3540889 h 6858000"/>
              <a:gd name="connsiteX39" fmla="*/ 1453313 w 12192000"/>
              <a:gd name="connsiteY39" fmla="*/ 3637002 h 6858000"/>
              <a:gd name="connsiteX40" fmla="*/ 1686122 w 12192000"/>
              <a:gd name="connsiteY40" fmla="*/ 3667634 h 6858000"/>
              <a:gd name="connsiteX41" fmla="*/ 1513692 w 12192000"/>
              <a:gd name="connsiteY41" fmla="*/ 3725196 h 6858000"/>
              <a:gd name="connsiteX42" fmla="*/ 1369711 w 12192000"/>
              <a:gd name="connsiteY42" fmla="*/ 3826063 h 6858000"/>
              <a:gd name="connsiteX43" fmla="*/ 2051298 w 12192000"/>
              <a:gd name="connsiteY43" fmla="*/ 3754242 h 6858000"/>
              <a:gd name="connsiteX44" fmla="*/ 2245207 w 12192000"/>
              <a:gd name="connsiteY44" fmla="*/ 3797018 h 6858000"/>
              <a:gd name="connsiteX45" fmla="*/ 2353192 w 12192000"/>
              <a:gd name="connsiteY45" fmla="*/ 3796489 h 6858000"/>
              <a:gd name="connsiteX46" fmla="*/ 2490207 w 12192000"/>
              <a:gd name="connsiteY46" fmla="*/ 3801242 h 6858000"/>
              <a:gd name="connsiteX47" fmla="*/ 2375835 w 12192000"/>
              <a:gd name="connsiteY47" fmla="*/ 3839794 h 6858000"/>
              <a:gd name="connsiteX48" fmla="*/ 2522138 w 12192000"/>
              <a:gd name="connsiteY48" fmla="*/ 4009841 h 6858000"/>
              <a:gd name="connsiteX49" fmla="*/ 1998466 w 12192000"/>
              <a:gd name="connsiteY49" fmla="*/ 4130778 h 6858000"/>
              <a:gd name="connsiteX50" fmla="*/ 2114580 w 12192000"/>
              <a:gd name="connsiteY50" fmla="*/ 4154543 h 6858000"/>
              <a:gd name="connsiteX51" fmla="*/ 2177862 w 12192000"/>
              <a:gd name="connsiteY51" fmla="*/ 4189925 h 6858000"/>
              <a:gd name="connsiteX52" fmla="*/ 1868419 w 12192000"/>
              <a:gd name="connsiteY52" fmla="*/ 4382153 h 6858000"/>
              <a:gd name="connsiteX53" fmla="*/ 2279460 w 12192000"/>
              <a:gd name="connsiteY53" fmla="*/ 4356805 h 6858000"/>
              <a:gd name="connsiteX54" fmla="*/ 2029817 w 12192000"/>
              <a:gd name="connsiteY54" fmla="*/ 4468235 h 6858000"/>
              <a:gd name="connsiteX55" fmla="*/ 1560137 w 12192000"/>
              <a:gd name="connsiteY55" fmla="*/ 4730172 h 6858000"/>
              <a:gd name="connsiteX56" fmla="*/ 1956664 w 12192000"/>
              <a:gd name="connsiteY56" fmla="*/ 4820477 h 6858000"/>
              <a:gd name="connsiteX57" fmla="*/ 3268168 w 12192000"/>
              <a:gd name="connsiteY57" fmla="*/ 4852692 h 6858000"/>
              <a:gd name="connsiteX58" fmla="*/ 2807197 w 12192000"/>
              <a:gd name="connsiteY58" fmla="*/ 4939300 h 6858000"/>
              <a:gd name="connsiteX59" fmla="*/ 2721272 w 12192000"/>
              <a:gd name="connsiteY59" fmla="*/ 4970458 h 6858000"/>
              <a:gd name="connsiteX60" fmla="*/ 2802552 w 12192000"/>
              <a:gd name="connsiteY60" fmla="*/ 5014291 h 6858000"/>
              <a:gd name="connsiteX61" fmla="*/ 2537812 w 12192000"/>
              <a:gd name="connsiteY61" fmla="*/ 5053898 h 6858000"/>
              <a:gd name="connsiteX62" fmla="*/ 2569744 w 12192000"/>
              <a:gd name="connsiteY62" fmla="*/ 5153182 h 6858000"/>
              <a:gd name="connsiteX63" fmla="*/ 1987436 w 12192000"/>
              <a:gd name="connsiteY63" fmla="*/ 5334320 h 6858000"/>
              <a:gd name="connsiteX64" fmla="*/ 1972921 w 12192000"/>
              <a:gd name="connsiteY64" fmla="*/ 5382376 h 6858000"/>
              <a:gd name="connsiteX65" fmla="*/ 2341001 w 12192000"/>
              <a:gd name="connsiteY65" fmla="*/ 5360725 h 6858000"/>
              <a:gd name="connsiteX66" fmla="*/ 2710822 w 12192000"/>
              <a:gd name="connsiteY66" fmla="*/ 5418816 h 6858000"/>
              <a:gd name="connsiteX67" fmla="*/ 2833903 w 12192000"/>
              <a:gd name="connsiteY67" fmla="*/ 5413007 h 6858000"/>
              <a:gd name="connsiteX68" fmla="*/ 3011556 w 12192000"/>
              <a:gd name="connsiteY68" fmla="*/ 5399276 h 6858000"/>
              <a:gd name="connsiteX69" fmla="*/ 3254233 w 12192000"/>
              <a:gd name="connsiteY69" fmla="*/ 5439412 h 6858000"/>
              <a:gd name="connsiteX70" fmla="*/ 2792101 w 12192000"/>
              <a:gd name="connsiteY70" fmla="*/ 5471625 h 6858000"/>
              <a:gd name="connsiteX71" fmla="*/ 2977303 w 12192000"/>
              <a:gd name="connsiteY71" fmla="*/ 5539751 h 6858000"/>
              <a:gd name="connsiteX72" fmla="*/ 3656566 w 12192000"/>
              <a:gd name="connsiteY72" fmla="*/ 5678642 h 6858000"/>
              <a:gd name="connsiteX73" fmla="*/ 4858340 w 12192000"/>
              <a:gd name="connsiteY73" fmla="*/ 5969625 h 6858000"/>
              <a:gd name="connsiteX74" fmla="*/ 5296668 w 12192000"/>
              <a:gd name="connsiteY74" fmla="*/ 6043559 h 6858000"/>
              <a:gd name="connsiteX75" fmla="*/ 5456323 w 12192000"/>
              <a:gd name="connsiteY75" fmla="*/ 6042502 h 6858000"/>
              <a:gd name="connsiteX76" fmla="*/ 5267058 w 12192000"/>
              <a:gd name="connsiteY76" fmla="*/ 6100066 h 6858000"/>
              <a:gd name="connsiteX77" fmla="*/ 7095266 w 12192000"/>
              <a:gd name="connsiteY77" fmla="*/ 6287541 h 6858000"/>
              <a:gd name="connsiteX78" fmla="*/ 9707235 w 12192000"/>
              <a:gd name="connsiteY78" fmla="*/ 5994446 h 6858000"/>
              <a:gd name="connsiteX79" fmla="*/ 10083442 w 12192000"/>
              <a:gd name="connsiteY79" fmla="*/ 5678642 h 6858000"/>
              <a:gd name="connsiteX80" fmla="*/ 10338892 w 12192000"/>
              <a:gd name="connsiteY80" fmla="*/ 4650957 h 6858000"/>
              <a:gd name="connsiteX81" fmla="*/ 10628013 w 12192000"/>
              <a:gd name="connsiteY81" fmla="*/ 4411198 h 6858000"/>
              <a:gd name="connsiteX82" fmla="*/ 10802766 w 12192000"/>
              <a:gd name="connsiteY82" fmla="*/ 4258050 h 6858000"/>
              <a:gd name="connsiteX83" fmla="*/ 10614662 w 12192000"/>
              <a:gd name="connsiteY83" fmla="*/ 4150318 h 6858000"/>
              <a:gd name="connsiteX84" fmla="*/ 10681427 w 12192000"/>
              <a:gd name="connsiteY84" fmla="*/ 4054203 h 6858000"/>
              <a:gd name="connsiteX85" fmla="*/ 10520029 w 12192000"/>
              <a:gd name="connsiteY85" fmla="*/ 3804411 h 6858000"/>
              <a:gd name="connsiteX86" fmla="*/ 10568798 w 12192000"/>
              <a:gd name="connsiteY86" fmla="*/ 3466426 h 6858000"/>
              <a:gd name="connsiteX87" fmla="*/ 10499709 w 12192000"/>
              <a:gd name="connsiteY87" fmla="*/ 3166465 h 6858000"/>
              <a:gd name="connsiteX88" fmla="*/ 10489840 w 12192000"/>
              <a:gd name="connsiteY88" fmla="*/ 2546475 h 6858000"/>
              <a:gd name="connsiteX89" fmla="*/ 10584471 w 12192000"/>
              <a:gd name="connsiteY89" fmla="*/ 2512148 h 6858000"/>
              <a:gd name="connsiteX90" fmla="*/ 10695942 w 12192000"/>
              <a:gd name="connsiteY90" fmla="*/ 2358471 h 6858000"/>
              <a:gd name="connsiteX91" fmla="*/ 10732516 w 12192000"/>
              <a:gd name="connsiteY91" fmla="*/ 2287706 h 6858000"/>
              <a:gd name="connsiteX92" fmla="*/ 10731357 w 12192000"/>
              <a:gd name="connsiteY92" fmla="*/ 2137725 h 6858000"/>
              <a:gd name="connsiteX93" fmla="*/ 10678525 w 12192000"/>
              <a:gd name="connsiteY93" fmla="*/ 2070656 h 6858000"/>
              <a:gd name="connsiteX94" fmla="*/ 10735999 w 12192000"/>
              <a:gd name="connsiteY94" fmla="*/ 1956587 h 6858000"/>
              <a:gd name="connsiteX95" fmla="*/ 10824246 w 12192000"/>
              <a:gd name="connsiteY95" fmla="*/ 1862584 h 6858000"/>
              <a:gd name="connsiteX96" fmla="*/ 10773156 w 12192000"/>
              <a:gd name="connsiteY96" fmla="*/ 1768054 h 6858000"/>
              <a:gd name="connsiteX97" fmla="*/ 10716261 w 12192000"/>
              <a:gd name="connsiteY97" fmla="*/ 1678278 h 6858000"/>
              <a:gd name="connsiteX98" fmla="*/ 10554864 w 12192000"/>
              <a:gd name="connsiteY98" fmla="*/ 1477599 h 6858000"/>
              <a:gd name="connsiteX99" fmla="*/ 10267483 w 12192000"/>
              <a:gd name="connsiteY99" fmla="*/ 1324977 h 6858000"/>
              <a:gd name="connsiteX100" fmla="*/ 9913337 w 12192000"/>
              <a:gd name="connsiteY100" fmla="*/ 1202458 h 6858000"/>
              <a:gd name="connsiteX101" fmla="*/ 10024805 w 12192000"/>
              <a:gd name="connsiteY101" fmla="*/ 1124827 h 6858000"/>
              <a:gd name="connsiteX102" fmla="*/ 9411726 w 12192000"/>
              <a:gd name="connsiteY102" fmla="*/ 980655 h 6858000"/>
              <a:gd name="connsiteX103" fmla="*/ 9930753 w 12192000"/>
              <a:gd name="connsiteY103" fmla="*/ 901968 h 6858000"/>
              <a:gd name="connsiteX104" fmla="*/ 9894178 w 12192000"/>
              <a:gd name="connsiteY104" fmla="*/ 871339 h 6858000"/>
              <a:gd name="connsiteX105" fmla="*/ 9858182 w 12192000"/>
              <a:gd name="connsiteY105" fmla="*/ 839125 h 6858000"/>
              <a:gd name="connsiteX106" fmla="*/ 10131050 w 12192000"/>
              <a:gd name="connsiteY106" fmla="*/ 792652 h 6858000"/>
              <a:gd name="connsiteX107" fmla="*/ 10006808 w 12192000"/>
              <a:gd name="connsiteY107" fmla="*/ 731920 h 6858000"/>
              <a:gd name="connsiteX108" fmla="*/ 10233809 w 12192000"/>
              <a:gd name="connsiteY108" fmla="*/ 710268 h 6858000"/>
              <a:gd name="connsiteX109" fmla="*/ 10267483 w 12192000"/>
              <a:gd name="connsiteY109" fmla="*/ 628940 h 6858000"/>
              <a:gd name="connsiteX110" fmla="*/ 10136275 w 12192000"/>
              <a:gd name="connsiteY110" fmla="*/ 589333 h 6858000"/>
              <a:gd name="connsiteX111" fmla="*/ 9131312 w 12192000"/>
              <a:gd name="connsiteY111" fmla="*/ 480544 h 6858000"/>
              <a:gd name="connsiteX112" fmla="*/ 7479600 w 12192000"/>
              <a:gd name="connsiteY112" fmla="*/ 454667 h 6858000"/>
              <a:gd name="connsiteX113" fmla="*/ 6724001 w 12192000"/>
              <a:gd name="connsiteY113" fmla="*/ 434021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6724001" y="434021"/>
                </a:moveTo>
                <a:cubicBezTo>
                  <a:pt x="6639882" y="433113"/>
                  <a:pt x="6555627" y="433147"/>
                  <a:pt x="6471155" y="434599"/>
                </a:cubicBezTo>
                <a:cubicBezTo>
                  <a:pt x="6109461" y="440937"/>
                  <a:pt x="5748349" y="439351"/>
                  <a:pt x="5384913" y="497971"/>
                </a:cubicBezTo>
                <a:cubicBezTo>
                  <a:pt x="5199132" y="528072"/>
                  <a:pt x="5005803" y="518038"/>
                  <a:pt x="4818280" y="541802"/>
                </a:cubicBezTo>
                <a:cubicBezTo>
                  <a:pt x="4532641" y="578242"/>
                  <a:pt x="4247003" y="621019"/>
                  <a:pt x="3965428" y="675942"/>
                </a:cubicBezTo>
                <a:cubicBezTo>
                  <a:pt x="3877181" y="693369"/>
                  <a:pt x="3768034" y="703930"/>
                  <a:pt x="3699528" y="770472"/>
                </a:cubicBezTo>
                <a:cubicBezTo>
                  <a:pt x="3590961" y="728224"/>
                  <a:pt x="3523617" y="807966"/>
                  <a:pt x="3438854" y="834899"/>
                </a:cubicBezTo>
                <a:cubicBezTo>
                  <a:pt x="3405761" y="845462"/>
                  <a:pt x="3362218" y="860248"/>
                  <a:pt x="3367443" y="893518"/>
                </a:cubicBezTo>
                <a:cubicBezTo>
                  <a:pt x="3372089" y="935238"/>
                  <a:pt x="3420855" y="962172"/>
                  <a:pt x="3467301" y="953722"/>
                </a:cubicBezTo>
                <a:cubicBezTo>
                  <a:pt x="3611863" y="927317"/>
                  <a:pt x="3741328" y="986464"/>
                  <a:pt x="3889955" y="977486"/>
                </a:cubicBezTo>
                <a:cubicBezTo>
                  <a:pt x="3760488" y="1002836"/>
                  <a:pt x="3631601" y="1028713"/>
                  <a:pt x="3502135" y="1054062"/>
                </a:cubicBezTo>
                <a:cubicBezTo>
                  <a:pt x="3694303" y="1074129"/>
                  <a:pt x="3883568" y="1038218"/>
                  <a:pt x="4072832" y="1017622"/>
                </a:cubicBezTo>
                <a:cubicBezTo>
                  <a:pt x="4133792" y="1011285"/>
                  <a:pt x="4228424" y="962699"/>
                  <a:pt x="4244099" y="1030825"/>
                </a:cubicBezTo>
                <a:cubicBezTo>
                  <a:pt x="4254550" y="1076242"/>
                  <a:pt x="4152951" y="1079410"/>
                  <a:pt x="4095475" y="1092084"/>
                </a:cubicBezTo>
                <a:cubicBezTo>
                  <a:pt x="3841766" y="1146479"/>
                  <a:pt x="3583994" y="1178165"/>
                  <a:pt x="3327386" y="1215660"/>
                </a:cubicBezTo>
                <a:cubicBezTo>
                  <a:pt x="3303001" y="1219357"/>
                  <a:pt x="3271070" y="1216188"/>
                  <a:pt x="3254813" y="1226749"/>
                </a:cubicBezTo>
                <a:cubicBezTo>
                  <a:pt x="3123605" y="1311774"/>
                  <a:pt x="2957563" y="1339765"/>
                  <a:pt x="2776427" y="1401552"/>
                </a:cubicBezTo>
                <a:cubicBezTo>
                  <a:pt x="2890798" y="1430598"/>
                  <a:pt x="2968012" y="1370921"/>
                  <a:pt x="3063226" y="1384124"/>
                </a:cubicBezTo>
                <a:cubicBezTo>
                  <a:pt x="2966272" y="1448024"/>
                  <a:pt x="2853641" y="1460171"/>
                  <a:pt x="2754945" y="1495025"/>
                </a:cubicBezTo>
                <a:cubicBezTo>
                  <a:pt x="2684117" y="1519846"/>
                  <a:pt x="2421119" y="1597477"/>
                  <a:pt x="2381061" y="1619658"/>
                </a:cubicBezTo>
                <a:cubicBezTo>
                  <a:pt x="2260302" y="1688311"/>
                  <a:pt x="2107033" y="1720525"/>
                  <a:pt x="2008336" y="1814527"/>
                </a:cubicBezTo>
                <a:cubicBezTo>
                  <a:pt x="1938668" y="1880540"/>
                  <a:pt x="1822554" y="1868393"/>
                  <a:pt x="1740695" y="1914337"/>
                </a:cubicBezTo>
                <a:cubicBezTo>
                  <a:pt x="1711667" y="1957642"/>
                  <a:pt x="1767982" y="1968733"/>
                  <a:pt x="1787720" y="1991970"/>
                </a:cubicBezTo>
                <a:cubicBezTo>
                  <a:pt x="1813846" y="2023126"/>
                  <a:pt x="1767401" y="2040555"/>
                  <a:pt x="1754048" y="2078049"/>
                </a:cubicBezTo>
                <a:cubicBezTo>
                  <a:pt x="1907898" y="2035802"/>
                  <a:pt x="2054781" y="2010981"/>
                  <a:pt x="2228951" y="1996721"/>
                </a:cubicBezTo>
                <a:cubicBezTo>
                  <a:pt x="2171475" y="2057452"/>
                  <a:pt x="2101807" y="2031048"/>
                  <a:pt x="2054781" y="2053228"/>
                </a:cubicBezTo>
                <a:cubicBezTo>
                  <a:pt x="2024011" y="2067487"/>
                  <a:pt x="1976984" y="2073824"/>
                  <a:pt x="1985693" y="2109207"/>
                </a:cubicBezTo>
                <a:cubicBezTo>
                  <a:pt x="1992660" y="2137196"/>
                  <a:pt x="2032140" y="2133500"/>
                  <a:pt x="2061168" y="2130859"/>
                </a:cubicBezTo>
                <a:cubicBezTo>
                  <a:pt x="2172636" y="2120825"/>
                  <a:pt x="2281202" y="2117656"/>
                  <a:pt x="2388026" y="2184726"/>
                </a:cubicBezTo>
                <a:cubicBezTo>
                  <a:pt x="2116321" y="2282425"/>
                  <a:pt x="1803977" y="2241233"/>
                  <a:pt x="1560719" y="2384876"/>
                </a:cubicBezTo>
                <a:cubicBezTo>
                  <a:pt x="1594973" y="2429237"/>
                  <a:pt x="1643739" y="2405472"/>
                  <a:pt x="1679734" y="2400191"/>
                </a:cubicBezTo>
                <a:cubicBezTo>
                  <a:pt x="1916026" y="2364279"/>
                  <a:pt x="2760170" y="2428180"/>
                  <a:pt x="2882089" y="2383292"/>
                </a:cubicBezTo>
                <a:cubicBezTo>
                  <a:pt x="2956983" y="2355830"/>
                  <a:pt x="3035941" y="2342628"/>
                  <a:pt x="3116638" y="2359528"/>
                </a:cubicBezTo>
                <a:cubicBezTo>
                  <a:pt x="3194434" y="2375898"/>
                  <a:pt x="3174696" y="2605622"/>
                  <a:pt x="2897765" y="2758243"/>
                </a:cubicBezTo>
                <a:cubicBezTo>
                  <a:pt x="2858286" y="2779895"/>
                  <a:pt x="3034779" y="2811053"/>
                  <a:pt x="2981367" y="2829008"/>
                </a:cubicBezTo>
                <a:cubicBezTo>
                  <a:pt x="2939566" y="2843267"/>
                  <a:pt x="2734626" y="2835346"/>
                  <a:pt x="2682955" y="2846436"/>
                </a:cubicBezTo>
                <a:cubicBezTo>
                  <a:pt x="2662635" y="2851188"/>
                  <a:pt x="2040267" y="3029159"/>
                  <a:pt x="2099485" y="3066653"/>
                </a:cubicBezTo>
                <a:cubicBezTo>
                  <a:pt x="2276558" y="3179139"/>
                  <a:pt x="2869897" y="3385098"/>
                  <a:pt x="1807460" y="3454808"/>
                </a:cubicBezTo>
                <a:cubicBezTo>
                  <a:pt x="1841132" y="3495472"/>
                  <a:pt x="1934024" y="3469596"/>
                  <a:pt x="1921251" y="3540889"/>
                </a:cubicBezTo>
                <a:cubicBezTo>
                  <a:pt x="1780173" y="3579440"/>
                  <a:pt x="1617035" y="3577328"/>
                  <a:pt x="1453313" y="3637002"/>
                </a:cubicBezTo>
                <a:cubicBezTo>
                  <a:pt x="1527047" y="3680307"/>
                  <a:pt x="1611808" y="3653902"/>
                  <a:pt x="1686122" y="3667634"/>
                </a:cubicBezTo>
                <a:cubicBezTo>
                  <a:pt x="1644320" y="3722027"/>
                  <a:pt x="1572330" y="3713578"/>
                  <a:pt x="1513692" y="3725196"/>
                </a:cubicBezTo>
                <a:cubicBezTo>
                  <a:pt x="1459700" y="3736286"/>
                  <a:pt x="1345329" y="3830816"/>
                  <a:pt x="1369711" y="3826063"/>
                </a:cubicBezTo>
                <a:cubicBezTo>
                  <a:pt x="1595553" y="3783815"/>
                  <a:pt x="1824877" y="3795434"/>
                  <a:pt x="2051298" y="3754242"/>
                </a:cubicBezTo>
                <a:cubicBezTo>
                  <a:pt x="2126192" y="3740511"/>
                  <a:pt x="2210955" y="3714106"/>
                  <a:pt x="2245207" y="3797018"/>
                </a:cubicBezTo>
                <a:cubicBezTo>
                  <a:pt x="2255659" y="3821310"/>
                  <a:pt x="2248109" y="3829232"/>
                  <a:pt x="2353192" y="3796489"/>
                </a:cubicBezTo>
                <a:cubicBezTo>
                  <a:pt x="2394414" y="3783815"/>
                  <a:pt x="2448988" y="3770085"/>
                  <a:pt x="2490207" y="3801242"/>
                </a:cubicBezTo>
                <a:cubicBezTo>
                  <a:pt x="2464082" y="3840321"/>
                  <a:pt x="2413572" y="3828703"/>
                  <a:pt x="2375835" y="3839794"/>
                </a:cubicBezTo>
                <a:cubicBezTo>
                  <a:pt x="2275978" y="3868311"/>
                  <a:pt x="2619094" y="3977100"/>
                  <a:pt x="2522138" y="4009841"/>
                </a:cubicBezTo>
                <a:cubicBezTo>
                  <a:pt x="2323584" y="4076912"/>
                  <a:pt x="2199343" y="4057372"/>
                  <a:pt x="1998466" y="4130778"/>
                </a:cubicBezTo>
                <a:cubicBezTo>
                  <a:pt x="2066973" y="4129192"/>
                  <a:pt x="2046072" y="4154543"/>
                  <a:pt x="2114580" y="4154543"/>
                </a:cubicBezTo>
                <a:cubicBezTo>
                  <a:pt x="2145350" y="4154543"/>
                  <a:pt x="2177862" y="4160878"/>
                  <a:pt x="2177862" y="4189925"/>
                </a:cubicBezTo>
                <a:cubicBezTo>
                  <a:pt x="2177862" y="4217385"/>
                  <a:pt x="1817330" y="4367895"/>
                  <a:pt x="1868419" y="4382153"/>
                </a:cubicBezTo>
                <a:cubicBezTo>
                  <a:pt x="2007755" y="4420704"/>
                  <a:pt x="2365385" y="4302410"/>
                  <a:pt x="2279460" y="4356805"/>
                </a:cubicBezTo>
                <a:cubicBezTo>
                  <a:pt x="2148834" y="4439716"/>
                  <a:pt x="2129094" y="4456088"/>
                  <a:pt x="2029817" y="4468235"/>
                </a:cubicBezTo>
                <a:cubicBezTo>
                  <a:pt x="1944474" y="4478796"/>
                  <a:pt x="1644320" y="4710633"/>
                  <a:pt x="1560137" y="4730172"/>
                </a:cubicBezTo>
                <a:cubicBezTo>
                  <a:pt x="1485825" y="4747072"/>
                  <a:pt x="1774947" y="4800410"/>
                  <a:pt x="1956664" y="4820477"/>
                </a:cubicBezTo>
                <a:cubicBezTo>
                  <a:pt x="2130256" y="4840017"/>
                  <a:pt x="3101544" y="4789319"/>
                  <a:pt x="3268168" y="4852692"/>
                </a:cubicBezTo>
                <a:cubicBezTo>
                  <a:pt x="3111993" y="4878041"/>
                  <a:pt x="2970336" y="4953030"/>
                  <a:pt x="2807197" y="4939300"/>
                </a:cubicBezTo>
                <a:cubicBezTo>
                  <a:pt x="2773524" y="4936660"/>
                  <a:pt x="2724756" y="4930323"/>
                  <a:pt x="2721272" y="4970458"/>
                </a:cubicBezTo>
                <a:cubicBezTo>
                  <a:pt x="2718369" y="5005313"/>
                  <a:pt x="2788038" y="4981548"/>
                  <a:pt x="2802552" y="5014291"/>
                </a:cubicBezTo>
                <a:cubicBezTo>
                  <a:pt x="2719531" y="5060235"/>
                  <a:pt x="2621415" y="5018515"/>
                  <a:pt x="2537812" y="5053898"/>
                </a:cubicBezTo>
                <a:cubicBezTo>
                  <a:pt x="2491948" y="5099314"/>
                  <a:pt x="2589483" y="5107236"/>
                  <a:pt x="2569744" y="5153182"/>
                </a:cubicBezTo>
                <a:cubicBezTo>
                  <a:pt x="2301522" y="5193845"/>
                  <a:pt x="2252174" y="5268836"/>
                  <a:pt x="1987436" y="5334320"/>
                </a:cubicBezTo>
                <a:cubicBezTo>
                  <a:pt x="1971179" y="5338545"/>
                  <a:pt x="1958407" y="5352274"/>
                  <a:pt x="1972921" y="5382376"/>
                </a:cubicBezTo>
                <a:cubicBezTo>
                  <a:pt x="2087874" y="5396107"/>
                  <a:pt x="2215599" y="5373399"/>
                  <a:pt x="2341001" y="5360725"/>
                </a:cubicBezTo>
                <a:cubicBezTo>
                  <a:pt x="2537812" y="5340129"/>
                  <a:pt x="2533748" y="5339072"/>
                  <a:pt x="2710822" y="5418816"/>
                </a:cubicBezTo>
                <a:cubicBezTo>
                  <a:pt x="2743914" y="5433602"/>
                  <a:pt x="2801390" y="5438355"/>
                  <a:pt x="2833903" y="5413007"/>
                </a:cubicBezTo>
                <a:cubicBezTo>
                  <a:pt x="2896604" y="5364422"/>
                  <a:pt x="2950016" y="5368646"/>
                  <a:pt x="3011556" y="5399276"/>
                </a:cubicBezTo>
                <a:cubicBezTo>
                  <a:pt x="3077160" y="5432547"/>
                  <a:pt x="3171793" y="5391882"/>
                  <a:pt x="3254233" y="5439412"/>
                </a:cubicBezTo>
                <a:cubicBezTo>
                  <a:pt x="3099802" y="5473739"/>
                  <a:pt x="2957563" y="5473739"/>
                  <a:pt x="2792101" y="5471625"/>
                </a:cubicBezTo>
                <a:cubicBezTo>
                  <a:pt x="2846095" y="5537639"/>
                  <a:pt x="2914601" y="5536582"/>
                  <a:pt x="2977303" y="5539751"/>
                </a:cubicBezTo>
                <a:cubicBezTo>
                  <a:pt x="3214174" y="5551898"/>
                  <a:pt x="3601411" y="5660686"/>
                  <a:pt x="3656566" y="5678642"/>
                </a:cubicBezTo>
                <a:cubicBezTo>
                  <a:pt x="4280675" y="5879847"/>
                  <a:pt x="4178497" y="5898332"/>
                  <a:pt x="4858340" y="5969625"/>
                </a:cubicBezTo>
                <a:cubicBezTo>
                  <a:pt x="5261253" y="6011873"/>
                  <a:pt x="4887368" y="6032469"/>
                  <a:pt x="5296668" y="6043559"/>
                </a:cubicBezTo>
                <a:cubicBezTo>
                  <a:pt x="5349500" y="6045143"/>
                  <a:pt x="5402911" y="6044087"/>
                  <a:pt x="5456323" y="6042502"/>
                </a:cubicBezTo>
                <a:cubicBezTo>
                  <a:pt x="5368077" y="6073134"/>
                  <a:pt x="5267058" y="6100066"/>
                  <a:pt x="5267058" y="6100066"/>
                </a:cubicBezTo>
                <a:cubicBezTo>
                  <a:pt x="5267058" y="6100066"/>
                  <a:pt x="5318728" y="6208854"/>
                  <a:pt x="7095266" y="6287541"/>
                </a:cubicBezTo>
                <a:cubicBezTo>
                  <a:pt x="7422124" y="6302329"/>
                  <a:pt x="9563254" y="6024548"/>
                  <a:pt x="9707235" y="5994446"/>
                </a:cubicBezTo>
                <a:cubicBezTo>
                  <a:pt x="9844249" y="5966984"/>
                  <a:pt x="10002164" y="5671247"/>
                  <a:pt x="10083442" y="5678642"/>
                </a:cubicBezTo>
                <a:cubicBezTo>
                  <a:pt x="10103183" y="5653293"/>
                  <a:pt x="10283158" y="5139979"/>
                  <a:pt x="10338892" y="4650957"/>
                </a:cubicBezTo>
                <a:cubicBezTo>
                  <a:pt x="10448618" y="4580718"/>
                  <a:pt x="10551960" y="4503088"/>
                  <a:pt x="10628013" y="4411198"/>
                </a:cubicBezTo>
                <a:cubicBezTo>
                  <a:pt x="10675040" y="4354692"/>
                  <a:pt x="10718003" y="4298185"/>
                  <a:pt x="10802766" y="4258050"/>
                </a:cubicBezTo>
                <a:cubicBezTo>
                  <a:pt x="10755739" y="4203128"/>
                  <a:pt x="10675040" y="4190453"/>
                  <a:pt x="10614662" y="4150318"/>
                </a:cubicBezTo>
                <a:cubicBezTo>
                  <a:pt x="10610017" y="4117046"/>
                  <a:pt x="10705811" y="4127081"/>
                  <a:pt x="10681427" y="4054203"/>
                </a:cubicBezTo>
                <a:cubicBezTo>
                  <a:pt x="10648335" y="3957032"/>
                  <a:pt x="10684328" y="3846131"/>
                  <a:pt x="10520029" y="3804411"/>
                </a:cubicBezTo>
                <a:cubicBezTo>
                  <a:pt x="10476485" y="3709881"/>
                  <a:pt x="10464294" y="3558845"/>
                  <a:pt x="10568798" y="3466426"/>
                </a:cubicBezTo>
                <a:cubicBezTo>
                  <a:pt x="10724388" y="3328592"/>
                  <a:pt x="10699424" y="3240927"/>
                  <a:pt x="10499709" y="3166465"/>
                </a:cubicBezTo>
                <a:cubicBezTo>
                  <a:pt x="10474164" y="3156958"/>
                  <a:pt x="10501452" y="2570768"/>
                  <a:pt x="10489840" y="2546475"/>
                </a:cubicBezTo>
                <a:cubicBezTo>
                  <a:pt x="10508418" y="2513205"/>
                  <a:pt x="10551960" y="2521126"/>
                  <a:pt x="10584471" y="2512148"/>
                </a:cubicBezTo>
                <a:cubicBezTo>
                  <a:pt x="10726711" y="2474125"/>
                  <a:pt x="10731357" y="2474125"/>
                  <a:pt x="10695942" y="2358471"/>
                </a:cubicBezTo>
                <a:cubicBezTo>
                  <a:pt x="10685490" y="2323616"/>
                  <a:pt x="10709874" y="2309357"/>
                  <a:pt x="10732516" y="2287706"/>
                </a:cubicBezTo>
                <a:cubicBezTo>
                  <a:pt x="10817280" y="2206905"/>
                  <a:pt x="10817860" y="2205850"/>
                  <a:pt x="10731357" y="2137725"/>
                </a:cubicBezTo>
                <a:cubicBezTo>
                  <a:pt x="10706391" y="2118185"/>
                  <a:pt x="10689555" y="2097061"/>
                  <a:pt x="10678525" y="2070656"/>
                </a:cubicBezTo>
                <a:cubicBezTo>
                  <a:pt x="10658203" y="2022599"/>
                  <a:pt x="10658784" y="1982463"/>
                  <a:pt x="10735999" y="1956587"/>
                </a:cubicBezTo>
                <a:cubicBezTo>
                  <a:pt x="10789993" y="1938104"/>
                  <a:pt x="10820762" y="1916978"/>
                  <a:pt x="10824246" y="1862584"/>
                </a:cubicBezTo>
                <a:cubicBezTo>
                  <a:pt x="10826570" y="1817166"/>
                  <a:pt x="10832955" y="1787594"/>
                  <a:pt x="10773156" y="1768054"/>
                </a:cubicBezTo>
                <a:cubicBezTo>
                  <a:pt x="10724969" y="1752211"/>
                  <a:pt x="10711036" y="1718412"/>
                  <a:pt x="10716261" y="1678278"/>
                </a:cubicBezTo>
                <a:cubicBezTo>
                  <a:pt x="10728452" y="1580050"/>
                  <a:pt x="10662849" y="1522487"/>
                  <a:pt x="10554864" y="1477599"/>
                </a:cubicBezTo>
                <a:cubicBezTo>
                  <a:pt x="10452101" y="1434822"/>
                  <a:pt x="10362116" y="1377259"/>
                  <a:pt x="10267483" y="1324977"/>
                </a:cubicBezTo>
                <a:cubicBezTo>
                  <a:pt x="10162399" y="1266887"/>
                  <a:pt x="10040481" y="1232031"/>
                  <a:pt x="9913337" y="1202458"/>
                </a:cubicBezTo>
                <a:cubicBezTo>
                  <a:pt x="9936561" y="1160210"/>
                  <a:pt x="10016678" y="1183974"/>
                  <a:pt x="10024805" y="1124827"/>
                </a:cubicBezTo>
                <a:cubicBezTo>
                  <a:pt x="9826251" y="1074658"/>
                  <a:pt x="9636408" y="999139"/>
                  <a:pt x="9411726" y="980655"/>
                </a:cubicBezTo>
                <a:cubicBezTo>
                  <a:pt x="9593444" y="990161"/>
                  <a:pt x="9758326" y="922036"/>
                  <a:pt x="9930753" y="901968"/>
                </a:cubicBezTo>
                <a:cubicBezTo>
                  <a:pt x="9947008" y="868698"/>
                  <a:pt x="9909273" y="877147"/>
                  <a:pt x="9894178" y="871339"/>
                </a:cubicBezTo>
                <a:cubicBezTo>
                  <a:pt x="9879083" y="865001"/>
                  <a:pt x="9860506" y="862889"/>
                  <a:pt x="9858182" y="839125"/>
                </a:cubicBezTo>
                <a:cubicBezTo>
                  <a:pt x="9941205" y="804798"/>
                  <a:pt x="10045126" y="827506"/>
                  <a:pt x="10131050" y="792652"/>
                </a:cubicBezTo>
                <a:cubicBezTo>
                  <a:pt x="10111891" y="741954"/>
                  <a:pt x="10037578" y="772583"/>
                  <a:pt x="10006808" y="731920"/>
                </a:cubicBezTo>
                <a:cubicBezTo>
                  <a:pt x="10086927" y="724526"/>
                  <a:pt x="10161239" y="721357"/>
                  <a:pt x="10233809" y="710268"/>
                </a:cubicBezTo>
                <a:cubicBezTo>
                  <a:pt x="10290705" y="701818"/>
                  <a:pt x="10306380" y="658513"/>
                  <a:pt x="10267483" y="628940"/>
                </a:cubicBezTo>
                <a:cubicBezTo>
                  <a:pt x="10232648" y="602536"/>
                  <a:pt x="10181559" y="600422"/>
                  <a:pt x="10136275" y="589333"/>
                </a:cubicBezTo>
                <a:cubicBezTo>
                  <a:pt x="9813479" y="512230"/>
                  <a:pt x="9474428" y="487409"/>
                  <a:pt x="9131312" y="480544"/>
                </a:cubicBezTo>
                <a:cubicBezTo>
                  <a:pt x="8580936" y="469453"/>
                  <a:pt x="8028817" y="469982"/>
                  <a:pt x="7479600" y="454667"/>
                </a:cubicBezTo>
                <a:cubicBezTo>
                  <a:pt x="7227489" y="447934"/>
                  <a:pt x="6976357" y="436744"/>
                  <a:pt x="6724001" y="434021"/>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IMG_8943">
            <a:hlinkClick r:id="" action="ppaction://media"/>
            <a:extLst>
              <a:ext uri="{FF2B5EF4-FFF2-40B4-BE49-F238E27FC236}">
                <a16:creationId xmlns:a16="http://schemas.microsoft.com/office/drawing/2014/main" id="{454FD21F-CD24-9EF9-73FB-79D24E33F49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192717" y="1016020"/>
            <a:ext cx="2600302" cy="4622760"/>
          </a:xfrm>
          <a:prstGeom prst="roundRect">
            <a:avLst/>
          </a:prstGeom>
          <a:ln>
            <a:noFill/>
          </a:ln>
          <a:effectLst>
            <a:glow rad="228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TextBox 2">
            <a:extLst>
              <a:ext uri="{FF2B5EF4-FFF2-40B4-BE49-F238E27FC236}">
                <a16:creationId xmlns:a16="http://schemas.microsoft.com/office/drawing/2014/main" id="{79718A46-02BF-3886-E5D3-5598383274EF}"/>
              </a:ext>
            </a:extLst>
          </p:cNvPr>
          <p:cNvSpPr txBox="1"/>
          <p:nvPr/>
        </p:nvSpPr>
        <p:spPr>
          <a:xfrm>
            <a:off x="2652334" y="2911901"/>
            <a:ext cx="3670863" cy="830997"/>
          </a:xfrm>
          <a:prstGeom prst="rect">
            <a:avLst/>
          </a:prstGeom>
          <a:noFill/>
        </p:spPr>
        <p:txBody>
          <a:bodyPr wrap="square" rtlCol="0">
            <a:spAutoFit/>
          </a:bodyPr>
          <a:lstStyle/>
          <a:p>
            <a:r>
              <a:rPr lang="en-US" sz="2400"/>
              <a:t>What does self-advocacy mean to you?</a:t>
            </a:r>
          </a:p>
        </p:txBody>
      </p:sp>
      <p:sp>
        <p:nvSpPr>
          <p:cNvPr id="4" name="TextBox 3">
            <a:extLst>
              <a:ext uri="{FF2B5EF4-FFF2-40B4-BE49-F238E27FC236}">
                <a16:creationId xmlns:a16="http://schemas.microsoft.com/office/drawing/2014/main" id="{DE0F1C1F-8BEF-0F4D-014B-7415FC34B7BD}"/>
              </a:ext>
            </a:extLst>
          </p:cNvPr>
          <p:cNvSpPr txBox="1"/>
          <p:nvPr/>
        </p:nvSpPr>
        <p:spPr>
          <a:xfrm>
            <a:off x="2134294" y="4066053"/>
            <a:ext cx="3954637" cy="1569660"/>
          </a:xfrm>
          <a:prstGeom prst="rect">
            <a:avLst/>
          </a:prstGeom>
          <a:noFill/>
        </p:spPr>
        <p:txBody>
          <a:bodyPr wrap="square" lIns="91440" tIns="45720" rIns="91440" bIns="45720" rtlCol="0" anchor="t">
            <a:spAutoFit/>
          </a:bodyPr>
          <a:lstStyle/>
          <a:p>
            <a:pPr algn="ctr"/>
            <a:r>
              <a:rPr lang="en-US" sz="2800" dirty="0"/>
              <a:t>Molly Kirkham</a:t>
            </a:r>
            <a:endParaRPr lang="en-US" sz="2800" dirty="0">
              <a:cs typeface="Calibri"/>
            </a:endParaRPr>
          </a:p>
          <a:p>
            <a:pPr algn="ctr"/>
            <a:r>
              <a:rPr lang="en-US" dirty="0"/>
              <a:t>President of People First and SFO</a:t>
            </a:r>
            <a:endParaRPr lang="en-US" dirty="0">
              <a:cs typeface="Calibri"/>
            </a:endParaRPr>
          </a:p>
          <a:p>
            <a:pPr algn="ctr"/>
            <a:r>
              <a:rPr lang="en-US" dirty="0">
                <a:cs typeface="Calibri"/>
              </a:rPr>
              <a:t>Active Member of The Arc—Jefferson, Clear Creek &amp; Gilpin Counties</a:t>
            </a:r>
          </a:p>
          <a:p>
            <a:pPr algn="ctr"/>
            <a:endParaRPr lang="en-US" sz="1400" dirty="0">
              <a:cs typeface="Calibri"/>
            </a:endParaRPr>
          </a:p>
        </p:txBody>
      </p:sp>
    </p:spTree>
    <p:extLst>
      <p:ext uri="{BB962C8B-B14F-4D97-AF65-F5344CB8AC3E}">
        <p14:creationId xmlns:p14="http://schemas.microsoft.com/office/powerpoint/2010/main" val="383202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2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572763C-807A-672D-43C1-AB6347319A37}"/>
              </a:ext>
            </a:extLst>
          </p:cNvPr>
          <p:cNvSpPr txBox="1"/>
          <p:nvPr/>
        </p:nvSpPr>
        <p:spPr>
          <a:xfrm>
            <a:off x="755577" y="1653916"/>
            <a:ext cx="3429000" cy="919840"/>
          </a:xfrm>
          <a:prstGeom prst="rect">
            <a:avLst/>
          </a:prstGeom>
        </p:spPr>
        <p:txBody>
          <a:bodyPr vert="horz" lIns="91440" tIns="45720" rIns="91440" bIns="45720" rtlCol="0" anchor="t">
            <a:normAutofit/>
          </a:bodyPr>
          <a:lstStyle/>
          <a:p>
            <a:pPr algn="ctr">
              <a:lnSpc>
                <a:spcPct val="90000"/>
              </a:lnSpc>
              <a:spcAft>
                <a:spcPts val="600"/>
              </a:spcAft>
            </a:pPr>
            <a:r>
              <a:rPr lang="en-US" sz="2400"/>
              <a:t>Self-Advocacy happens at many levels:</a:t>
            </a:r>
          </a:p>
        </p:txBody>
      </p:sp>
      <p:pic>
        <p:nvPicPr>
          <p:cNvPr id="4" name="Picture 3" descr="A picture containing building&#10;&#10;Description automatically generated">
            <a:extLst>
              <a:ext uri="{FF2B5EF4-FFF2-40B4-BE49-F238E27FC236}">
                <a16:creationId xmlns:a16="http://schemas.microsoft.com/office/drawing/2014/main" id="{149B2150-AE81-CDE4-5DDB-735D495C566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579" r="917" b="-4"/>
          <a:stretch/>
        </p:blipFill>
        <p:spPr>
          <a:xfrm>
            <a:off x="4654296" y="2332203"/>
            <a:ext cx="1624662" cy="1624662"/>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pic>
        <p:nvPicPr>
          <p:cNvPr id="12" name="Picture 11" descr="Logo, icon&#10;&#10;Description automatically generated">
            <a:extLst>
              <a:ext uri="{FF2B5EF4-FFF2-40B4-BE49-F238E27FC236}">
                <a16:creationId xmlns:a16="http://schemas.microsoft.com/office/drawing/2014/main" id="{5B15A174-1E85-0256-9500-2B63A2AE770F}"/>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136" r="26115"/>
          <a:stretch/>
        </p:blipFill>
        <p:spPr>
          <a:xfrm>
            <a:off x="8097261" y="2384139"/>
            <a:ext cx="1624662" cy="1624662"/>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pic>
        <p:nvPicPr>
          <p:cNvPr id="10" name="Picture 9" descr="A picture containing text, balloon&#10;&#10;Description automatically generated">
            <a:extLst>
              <a:ext uri="{FF2B5EF4-FFF2-40B4-BE49-F238E27FC236}">
                <a16:creationId xmlns:a16="http://schemas.microsoft.com/office/drawing/2014/main" id="{FEDABF8A-375B-4DF6-A7BA-0C97A4411593}"/>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11879" r="24867" b="-5"/>
          <a:stretch/>
        </p:blipFill>
        <p:spPr>
          <a:xfrm>
            <a:off x="6375779" y="2352902"/>
            <a:ext cx="1624662" cy="1624662"/>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pic>
        <p:nvPicPr>
          <p:cNvPr id="14" name="Picture 13">
            <a:extLst>
              <a:ext uri="{FF2B5EF4-FFF2-40B4-BE49-F238E27FC236}">
                <a16:creationId xmlns:a16="http://schemas.microsoft.com/office/drawing/2014/main" id="{B5B095F4-9BF4-2F64-D916-801A436D07C0}"/>
              </a:ext>
            </a:extLst>
          </p:cNvPr>
          <p:cNvPicPr>
            <a:picLocks noChangeAspect="1"/>
          </p:cNvPicPr>
          <p:nvPr/>
        </p:nvPicPr>
        <p:blipFill rotWithShape="1">
          <a:blip r:embed="rId8"/>
          <a:srcRect l="13251" r="14402" b="1"/>
          <a:stretch/>
        </p:blipFill>
        <p:spPr>
          <a:xfrm>
            <a:off x="9933354" y="2332203"/>
            <a:ext cx="1624662" cy="1624662"/>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p:spPr>
      </p:pic>
      <p:sp>
        <p:nvSpPr>
          <p:cNvPr id="15" name="TextBox 14">
            <a:extLst>
              <a:ext uri="{FF2B5EF4-FFF2-40B4-BE49-F238E27FC236}">
                <a16:creationId xmlns:a16="http://schemas.microsoft.com/office/drawing/2014/main" id="{9947A734-6A5E-6F75-D08E-85DA399C4C44}"/>
              </a:ext>
            </a:extLst>
          </p:cNvPr>
          <p:cNvSpPr txBox="1"/>
          <p:nvPr/>
        </p:nvSpPr>
        <p:spPr>
          <a:xfrm>
            <a:off x="5092398" y="4272496"/>
            <a:ext cx="748457" cy="286232"/>
          </a:xfrm>
          <a:prstGeom prst="rect">
            <a:avLst/>
          </a:prstGeom>
          <a:noFill/>
        </p:spPr>
        <p:txBody>
          <a:bodyPr wrap="square" rtlCol="0">
            <a:spAutoFit/>
          </a:bodyPr>
          <a:lstStyle/>
          <a:p>
            <a:pPr algn="ctr" defTabSz="610636">
              <a:spcAft>
                <a:spcPts val="378"/>
              </a:spcAft>
            </a:pPr>
            <a:r>
              <a:rPr lang="en-US" sz="1260" b="1" kern="1200">
                <a:solidFill>
                  <a:schemeClr val="tx1"/>
                </a:solidFill>
                <a:latin typeface="+mn-lt"/>
                <a:ea typeface="+mn-ea"/>
                <a:cs typeface="+mn-cs"/>
              </a:rPr>
              <a:t>Global</a:t>
            </a:r>
            <a:endParaRPr lang="en-US" b="1"/>
          </a:p>
        </p:txBody>
      </p:sp>
      <p:sp>
        <p:nvSpPr>
          <p:cNvPr id="16" name="TextBox 15">
            <a:extLst>
              <a:ext uri="{FF2B5EF4-FFF2-40B4-BE49-F238E27FC236}">
                <a16:creationId xmlns:a16="http://schemas.microsoft.com/office/drawing/2014/main" id="{EC6FCDAD-0746-28F0-6611-F8C5B78DDF08}"/>
              </a:ext>
            </a:extLst>
          </p:cNvPr>
          <p:cNvSpPr txBox="1"/>
          <p:nvPr/>
        </p:nvSpPr>
        <p:spPr>
          <a:xfrm>
            <a:off x="8535363" y="4269084"/>
            <a:ext cx="748457" cy="277320"/>
          </a:xfrm>
          <a:prstGeom prst="rect">
            <a:avLst/>
          </a:prstGeom>
          <a:noFill/>
        </p:spPr>
        <p:txBody>
          <a:bodyPr wrap="square" rtlCol="0">
            <a:spAutoFit/>
          </a:bodyPr>
          <a:lstStyle/>
          <a:p>
            <a:pPr algn="ctr" defTabSz="610636">
              <a:spcAft>
                <a:spcPts val="378"/>
              </a:spcAft>
            </a:pPr>
            <a:r>
              <a:rPr lang="en-US" sz="1202" b="1" kern="1200">
                <a:solidFill>
                  <a:schemeClr val="tx1"/>
                </a:solidFill>
                <a:latin typeface="+mn-lt"/>
                <a:ea typeface="+mn-ea"/>
                <a:cs typeface="+mn-cs"/>
              </a:rPr>
              <a:t>State</a:t>
            </a:r>
            <a:endParaRPr lang="en-US" b="1"/>
          </a:p>
        </p:txBody>
      </p:sp>
      <p:sp>
        <p:nvSpPr>
          <p:cNvPr id="18" name="TextBox 17">
            <a:extLst>
              <a:ext uri="{FF2B5EF4-FFF2-40B4-BE49-F238E27FC236}">
                <a16:creationId xmlns:a16="http://schemas.microsoft.com/office/drawing/2014/main" id="{41407734-A6D3-F384-DDC9-C0E443AF37CF}"/>
              </a:ext>
            </a:extLst>
          </p:cNvPr>
          <p:cNvSpPr txBox="1"/>
          <p:nvPr/>
        </p:nvSpPr>
        <p:spPr>
          <a:xfrm>
            <a:off x="6662376" y="4257517"/>
            <a:ext cx="1051467" cy="286232"/>
          </a:xfrm>
          <a:prstGeom prst="rect">
            <a:avLst/>
          </a:prstGeom>
          <a:noFill/>
        </p:spPr>
        <p:txBody>
          <a:bodyPr wrap="square" rtlCol="0">
            <a:spAutoFit/>
          </a:bodyPr>
          <a:lstStyle/>
          <a:p>
            <a:pPr algn="ctr" defTabSz="610636">
              <a:spcAft>
                <a:spcPts val="378"/>
              </a:spcAft>
            </a:pPr>
            <a:r>
              <a:rPr lang="en-US" sz="1260" b="1" kern="1200">
                <a:solidFill>
                  <a:schemeClr val="tx1"/>
                </a:solidFill>
                <a:latin typeface="+mn-lt"/>
                <a:ea typeface="+mn-ea"/>
                <a:cs typeface="+mn-cs"/>
              </a:rPr>
              <a:t>National</a:t>
            </a:r>
            <a:endParaRPr lang="en-US" b="1"/>
          </a:p>
        </p:txBody>
      </p:sp>
      <p:sp>
        <p:nvSpPr>
          <p:cNvPr id="19" name="TextBox 18">
            <a:extLst>
              <a:ext uri="{FF2B5EF4-FFF2-40B4-BE49-F238E27FC236}">
                <a16:creationId xmlns:a16="http://schemas.microsoft.com/office/drawing/2014/main" id="{CA361C0B-A8D4-A88A-AC63-1BCB92F2DF7D}"/>
              </a:ext>
            </a:extLst>
          </p:cNvPr>
          <p:cNvSpPr txBox="1"/>
          <p:nvPr/>
        </p:nvSpPr>
        <p:spPr>
          <a:xfrm>
            <a:off x="10383327" y="4257517"/>
            <a:ext cx="724717" cy="286232"/>
          </a:xfrm>
          <a:prstGeom prst="rect">
            <a:avLst/>
          </a:prstGeom>
          <a:noFill/>
        </p:spPr>
        <p:txBody>
          <a:bodyPr wrap="square" rtlCol="0">
            <a:spAutoFit/>
          </a:bodyPr>
          <a:lstStyle/>
          <a:p>
            <a:pPr algn="ctr" defTabSz="610636">
              <a:spcAft>
                <a:spcPts val="378"/>
              </a:spcAft>
            </a:pPr>
            <a:r>
              <a:rPr lang="en-US" sz="1260" b="1" kern="1200">
                <a:solidFill>
                  <a:schemeClr val="tx1"/>
                </a:solidFill>
                <a:latin typeface="+mn-lt"/>
                <a:ea typeface="+mn-ea"/>
                <a:cs typeface="+mn-cs"/>
              </a:rPr>
              <a:t>Local</a:t>
            </a:r>
            <a:r>
              <a:rPr lang="en-US" sz="1202" kern="1200">
                <a:solidFill>
                  <a:schemeClr val="tx1"/>
                </a:solidFill>
                <a:latin typeface="+mn-lt"/>
                <a:ea typeface="+mn-ea"/>
                <a:cs typeface="+mn-cs"/>
              </a:rPr>
              <a:t> </a:t>
            </a:r>
            <a:endParaRPr lang="en-US"/>
          </a:p>
        </p:txBody>
      </p:sp>
      <p:pic>
        <p:nvPicPr>
          <p:cNvPr id="6" name="Picture 5" descr="A group of people sitting on a bench&#10;&#10;Description automatically generated">
            <a:extLst>
              <a:ext uri="{FF2B5EF4-FFF2-40B4-BE49-F238E27FC236}">
                <a16:creationId xmlns:a16="http://schemas.microsoft.com/office/drawing/2014/main" id="{4286E6AC-F0C6-D25A-8574-8650030532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3616" y="3126245"/>
            <a:ext cx="2562919" cy="1929727"/>
          </a:xfrm>
          <a:prstGeom prst="rect">
            <a:avLst/>
          </a:prstGeom>
        </p:spPr>
      </p:pic>
    </p:spTree>
    <p:extLst>
      <p:ext uri="{BB962C8B-B14F-4D97-AF65-F5344CB8AC3E}">
        <p14:creationId xmlns:p14="http://schemas.microsoft.com/office/powerpoint/2010/main" val="3665136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227EFC-E827-53FD-1179-55E0BA985D83}"/>
              </a:ext>
            </a:extLst>
          </p:cNvPr>
          <p:cNvPicPr>
            <a:picLocks noChangeAspect="1"/>
          </p:cNvPicPr>
          <p:nvPr/>
        </p:nvPicPr>
        <p:blipFill rotWithShape="1">
          <a:blip r:embed="rId2"/>
          <a:srcRect r="13130" b="9090"/>
          <a:stretch/>
        </p:blipFill>
        <p:spPr>
          <a:xfrm>
            <a:off x="20" y="10"/>
            <a:ext cx="12191980" cy="6857990"/>
          </a:xfrm>
          <a:prstGeom prst="rect">
            <a:avLst/>
          </a:prstGeom>
        </p:spPr>
      </p:pic>
      <p:sp>
        <p:nvSpPr>
          <p:cNvPr id="30" name="Rectangle 2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E5C1C7A-8C12-05DE-329B-F2BD57A1CA4E}"/>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a:latin typeface="+mj-lt"/>
                <a:ea typeface="+mj-ea"/>
                <a:cs typeface="+mj-cs"/>
              </a:rPr>
              <a:t>National:</a:t>
            </a:r>
          </a:p>
        </p:txBody>
      </p:sp>
      <p:sp>
        <p:nvSpPr>
          <p:cNvPr id="2" name="TextBox 1">
            <a:extLst>
              <a:ext uri="{FF2B5EF4-FFF2-40B4-BE49-F238E27FC236}">
                <a16:creationId xmlns:a16="http://schemas.microsoft.com/office/drawing/2014/main" id="{5C3D1352-0B66-D104-8FA5-326D7312C699}"/>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a:p>
          <a:p>
            <a:pPr>
              <a:lnSpc>
                <a:spcPct val="90000"/>
              </a:lnSpc>
              <a:spcAft>
                <a:spcPts val="600"/>
              </a:spcAft>
            </a:pPr>
            <a:r>
              <a:rPr lang="en-US" b="1"/>
              <a:t>About SABE</a:t>
            </a:r>
          </a:p>
          <a:p>
            <a:pPr indent="-228600">
              <a:lnSpc>
                <a:spcPct val="90000"/>
              </a:lnSpc>
              <a:spcAft>
                <a:spcPts val="600"/>
              </a:spcAft>
              <a:buFont typeface="Arial" panose="020B0604020202020204" pitchFamily="34" charset="0"/>
              <a:buChar char="•"/>
            </a:pPr>
            <a:endParaRPr lang="en-US" b="1"/>
          </a:p>
          <a:p>
            <a:pPr>
              <a:lnSpc>
                <a:spcPct val="90000"/>
              </a:lnSpc>
              <a:spcAft>
                <a:spcPts val="600"/>
              </a:spcAft>
            </a:pPr>
            <a:r>
              <a:rPr lang="en-US"/>
              <a:t>“Self Advocates Becoming Empowered (SABE) is the United State’s national self-advocacy organization. We are a national board of regional representatives and members from every state in the US.</a:t>
            </a:r>
          </a:p>
          <a:p>
            <a:pPr indent="-228600">
              <a:lnSpc>
                <a:spcPct val="90000"/>
              </a:lnSpc>
              <a:spcAft>
                <a:spcPts val="600"/>
              </a:spcAft>
              <a:buFont typeface="Arial" panose="020B0604020202020204" pitchFamily="34" charset="0"/>
              <a:buChar char="•"/>
            </a:pPr>
            <a:endParaRPr lang="en-US"/>
          </a:p>
          <a:p>
            <a:pPr>
              <a:lnSpc>
                <a:spcPct val="90000"/>
              </a:lnSpc>
              <a:spcAft>
                <a:spcPts val="600"/>
              </a:spcAft>
            </a:pPr>
            <a:r>
              <a:rPr lang="en-US"/>
              <a:t>SABE Board and Executive Committee members represent specific regions within the United States.”</a:t>
            </a:r>
          </a:p>
        </p:txBody>
      </p:sp>
      <p:sp>
        <p:nvSpPr>
          <p:cNvPr id="5" name="TextBox 4">
            <a:hlinkClick r:id="rId3"/>
            <a:extLst>
              <a:ext uri="{FF2B5EF4-FFF2-40B4-BE49-F238E27FC236}">
                <a16:creationId xmlns:a16="http://schemas.microsoft.com/office/drawing/2014/main" id="{E2FDABB8-2458-FE11-06FA-CFB5CAF949C1}"/>
              </a:ext>
            </a:extLst>
          </p:cNvPr>
          <p:cNvSpPr txBox="1"/>
          <p:nvPr/>
        </p:nvSpPr>
        <p:spPr>
          <a:xfrm>
            <a:off x="833398" y="4560773"/>
            <a:ext cx="1487527" cy="307777"/>
          </a:xfrm>
          <a:prstGeom prst="rect">
            <a:avLst/>
          </a:prstGeom>
          <a:noFill/>
        </p:spPr>
        <p:txBody>
          <a:bodyPr wrap="square" rtlCol="0">
            <a:spAutoFit/>
          </a:bodyPr>
          <a:lstStyle/>
          <a:p>
            <a:pPr>
              <a:spcAft>
                <a:spcPts val="600"/>
              </a:spcAft>
            </a:pPr>
            <a:r>
              <a:rPr lang="en-US" sz="1400">
                <a:hlinkClick r:id="rId3"/>
              </a:rPr>
              <a:t>SABE Website</a:t>
            </a:r>
            <a:endParaRPr lang="en-US" sz="1400"/>
          </a:p>
        </p:txBody>
      </p:sp>
    </p:spTree>
    <p:extLst>
      <p:ext uri="{BB962C8B-B14F-4D97-AF65-F5344CB8AC3E}">
        <p14:creationId xmlns:p14="http://schemas.microsoft.com/office/powerpoint/2010/main" val="629490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35F72F-8C62-9C4E-7F13-C7229F7D2A42}"/>
              </a:ext>
            </a:extLst>
          </p:cNvPr>
          <p:cNvPicPr>
            <a:picLocks noChangeAspect="1"/>
          </p:cNvPicPr>
          <p:nvPr/>
        </p:nvPicPr>
        <p:blipFill>
          <a:blip r:embed="rId2"/>
          <a:stretch>
            <a:fillRect/>
          </a:stretch>
        </p:blipFill>
        <p:spPr>
          <a:xfrm>
            <a:off x="891626" y="849085"/>
            <a:ext cx="9001125" cy="5656217"/>
          </a:xfrm>
          <a:prstGeom prst="rect">
            <a:avLst/>
          </a:prstGeom>
        </p:spPr>
      </p:pic>
      <p:sp>
        <p:nvSpPr>
          <p:cNvPr id="4" name="TextBox 3">
            <a:hlinkClick r:id="rId3"/>
            <a:extLst>
              <a:ext uri="{FF2B5EF4-FFF2-40B4-BE49-F238E27FC236}">
                <a16:creationId xmlns:a16="http://schemas.microsoft.com/office/drawing/2014/main" id="{AC1E96DC-8F59-75F2-20BC-61AADCCFFAF8}"/>
              </a:ext>
            </a:extLst>
          </p:cNvPr>
          <p:cNvSpPr txBox="1"/>
          <p:nvPr/>
        </p:nvSpPr>
        <p:spPr>
          <a:xfrm>
            <a:off x="863917" y="6197525"/>
            <a:ext cx="1435332" cy="307777"/>
          </a:xfrm>
          <a:prstGeom prst="rect">
            <a:avLst/>
          </a:prstGeom>
          <a:noFill/>
        </p:spPr>
        <p:txBody>
          <a:bodyPr wrap="square" rtlCol="0">
            <a:spAutoFit/>
          </a:bodyPr>
          <a:lstStyle/>
          <a:p>
            <a:r>
              <a:rPr lang="en-US" sz="1400">
                <a:hlinkClick r:id="rId3"/>
              </a:rPr>
              <a:t>SABE Website</a:t>
            </a:r>
            <a:endParaRPr lang="en-US" sz="1400"/>
          </a:p>
        </p:txBody>
      </p:sp>
      <p:sp>
        <p:nvSpPr>
          <p:cNvPr id="2" name="TextBox 1">
            <a:extLst>
              <a:ext uri="{FF2B5EF4-FFF2-40B4-BE49-F238E27FC236}">
                <a16:creationId xmlns:a16="http://schemas.microsoft.com/office/drawing/2014/main" id="{75C5EC03-18FE-8BA7-408E-8D7166E44D99}"/>
              </a:ext>
            </a:extLst>
          </p:cNvPr>
          <p:cNvSpPr txBox="1"/>
          <p:nvPr/>
        </p:nvSpPr>
        <p:spPr>
          <a:xfrm>
            <a:off x="4535054" y="325865"/>
            <a:ext cx="2225964" cy="523220"/>
          </a:xfrm>
          <a:prstGeom prst="rect">
            <a:avLst/>
          </a:prstGeom>
          <a:noFill/>
        </p:spPr>
        <p:txBody>
          <a:bodyPr wrap="square" rtlCol="0">
            <a:spAutoFit/>
          </a:bodyPr>
          <a:lstStyle/>
          <a:p>
            <a:pPr algn="ctr"/>
            <a:r>
              <a:rPr lang="en-US" sz="2800"/>
              <a:t>SABE Regions</a:t>
            </a:r>
          </a:p>
        </p:txBody>
      </p:sp>
    </p:spTree>
    <p:extLst>
      <p:ext uri="{BB962C8B-B14F-4D97-AF65-F5344CB8AC3E}">
        <p14:creationId xmlns:p14="http://schemas.microsoft.com/office/powerpoint/2010/main" val="274612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F37EC5C-9908-A254-08DB-08FE97F64659}"/>
              </a:ext>
            </a:extLst>
          </p:cNvPr>
          <p:cNvSpPr txBox="1"/>
          <p:nvPr/>
        </p:nvSpPr>
        <p:spPr>
          <a:xfrm>
            <a:off x="630936" y="2660904"/>
            <a:ext cx="4818888" cy="3547872"/>
          </a:xfrm>
          <a:prstGeom prst="rect">
            <a:avLst/>
          </a:prstGeom>
        </p:spPr>
        <p:txBody>
          <a:bodyPr vert="horz" lIns="91440" tIns="45720" rIns="91440" bIns="45720" rtlCol="0" anchor="t">
            <a:normAutofit/>
          </a:bodyPr>
          <a:lstStyle/>
          <a:p>
            <a:pPr>
              <a:lnSpc>
                <a:spcPct val="90000"/>
              </a:lnSpc>
              <a:spcAft>
                <a:spcPts val="600"/>
              </a:spcAft>
            </a:pPr>
            <a:r>
              <a:rPr lang="en-US" sz="1700" b="1"/>
              <a:t>Speaking for Ourselves (SFO):</a:t>
            </a:r>
          </a:p>
          <a:p>
            <a:pPr>
              <a:lnSpc>
                <a:spcPct val="90000"/>
              </a:lnSpc>
              <a:spcAft>
                <a:spcPts val="600"/>
              </a:spcAft>
            </a:pPr>
            <a:r>
              <a:rPr lang="en-US" sz="1700"/>
              <a:t>“We are a statewide grassroots organization of people with disabilities who want to SPEAK FOR OURSELVES on issues that involve and affect us. People First chapters from all over Colorado join Speaking for Ourselves to make our voices stronger.</a:t>
            </a:r>
          </a:p>
          <a:p>
            <a:pPr indent="-228600">
              <a:lnSpc>
                <a:spcPct val="90000"/>
              </a:lnSpc>
              <a:spcAft>
                <a:spcPts val="600"/>
              </a:spcAft>
              <a:buFont typeface="Arial" panose="020B0604020202020204" pitchFamily="34" charset="0"/>
              <a:buChar char="•"/>
            </a:pPr>
            <a:endParaRPr lang="en-US" sz="1700"/>
          </a:p>
          <a:p>
            <a:pPr>
              <a:lnSpc>
                <a:spcPct val="90000"/>
              </a:lnSpc>
              <a:spcAft>
                <a:spcPts val="600"/>
              </a:spcAft>
            </a:pPr>
            <a:r>
              <a:rPr lang="en-US" sz="1700"/>
              <a:t>We talk with each other by conference call each month and we meet quarterly in various places around the state. We have been learning our rights and learning to Speak for Ourselves to make sure our rights are not overlooked!”</a:t>
            </a:r>
          </a:p>
        </p:txBody>
      </p:sp>
      <p:pic>
        <p:nvPicPr>
          <p:cNvPr id="5" name="Picture 4" descr="A group of people posing for a photo&#10;&#10;Description automatically generated">
            <a:extLst>
              <a:ext uri="{FF2B5EF4-FFF2-40B4-BE49-F238E27FC236}">
                <a16:creationId xmlns:a16="http://schemas.microsoft.com/office/drawing/2014/main" id="{C5681D24-7EFF-E747-EF41-1207433F31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9805" y="2660904"/>
            <a:ext cx="5458968" cy="2593008"/>
          </a:xfrm>
          <a:prstGeom prst="rect">
            <a:avLst/>
          </a:prstGeom>
        </p:spPr>
      </p:pic>
      <p:sp>
        <p:nvSpPr>
          <p:cNvPr id="6" name="TextBox 5">
            <a:extLst>
              <a:ext uri="{FF2B5EF4-FFF2-40B4-BE49-F238E27FC236}">
                <a16:creationId xmlns:a16="http://schemas.microsoft.com/office/drawing/2014/main" id="{EECD5667-670D-30DD-382F-EBF0E6B4E1BB}"/>
              </a:ext>
            </a:extLst>
          </p:cNvPr>
          <p:cNvSpPr txBox="1"/>
          <p:nvPr/>
        </p:nvSpPr>
        <p:spPr>
          <a:xfrm>
            <a:off x="643278" y="6070276"/>
            <a:ext cx="1823085" cy="307777"/>
          </a:xfrm>
          <a:prstGeom prst="rect">
            <a:avLst/>
          </a:prstGeom>
          <a:noFill/>
        </p:spPr>
        <p:txBody>
          <a:bodyPr wrap="square" rtlCol="0">
            <a:spAutoFit/>
          </a:bodyPr>
          <a:lstStyle/>
          <a:p>
            <a:pPr>
              <a:spcAft>
                <a:spcPts val="600"/>
              </a:spcAft>
            </a:pPr>
            <a:r>
              <a:rPr lang="en-US" sz="1400">
                <a:hlinkClick r:id="rId3"/>
              </a:rPr>
              <a:t>Visit the SFO Website</a:t>
            </a:r>
            <a:endParaRPr lang="en-US" sz="1400"/>
          </a:p>
        </p:txBody>
      </p:sp>
      <p:sp>
        <p:nvSpPr>
          <p:cNvPr id="14" name="TextBox 13">
            <a:extLst>
              <a:ext uri="{FF2B5EF4-FFF2-40B4-BE49-F238E27FC236}">
                <a16:creationId xmlns:a16="http://schemas.microsoft.com/office/drawing/2014/main" id="{F23A74CE-A585-E51F-E55A-3C54D27494AB}"/>
              </a:ext>
            </a:extLst>
          </p:cNvPr>
          <p:cNvSpPr txBox="1"/>
          <p:nvPr/>
        </p:nvSpPr>
        <p:spPr>
          <a:xfrm>
            <a:off x="732536" y="649224"/>
            <a:ext cx="4818888" cy="148132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kern="1200">
                <a:solidFill>
                  <a:schemeClr val="tx1"/>
                </a:solidFill>
                <a:latin typeface="+mj-lt"/>
                <a:ea typeface="+mj-ea"/>
                <a:cs typeface="+mj-cs"/>
              </a:rPr>
              <a:t>State:</a:t>
            </a:r>
          </a:p>
        </p:txBody>
      </p:sp>
    </p:spTree>
    <p:extLst>
      <p:ext uri="{BB962C8B-B14F-4D97-AF65-F5344CB8AC3E}">
        <p14:creationId xmlns:p14="http://schemas.microsoft.com/office/powerpoint/2010/main" val="3339056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D1AE3FF-C1C2-FCEC-5880-351D0CF1980C}"/>
              </a:ext>
            </a:extLst>
          </p:cNvPr>
          <p:cNvSpPr txBox="1"/>
          <p:nvPr/>
        </p:nvSpPr>
        <p:spPr>
          <a:xfrm>
            <a:off x="4957894" y="1300294"/>
            <a:ext cx="6590978" cy="811970"/>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800">
                <a:latin typeface="+mj-lt"/>
                <a:ea typeface="+mj-ea"/>
                <a:cs typeface="+mj-cs"/>
              </a:rPr>
              <a:t>Current President of SFO: </a:t>
            </a:r>
          </a:p>
        </p:txBody>
      </p:sp>
      <p:pic>
        <p:nvPicPr>
          <p:cNvPr id="4" name="Picture 3">
            <a:extLst>
              <a:ext uri="{FF2B5EF4-FFF2-40B4-BE49-F238E27FC236}">
                <a16:creationId xmlns:a16="http://schemas.microsoft.com/office/drawing/2014/main" id="{DC14A91F-882D-3C27-58C8-7B62A5EC77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458" r="3759"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FF93689-BD5D-A686-48B2-BBA48446B59C}"/>
              </a:ext>
            </a:extLst>
          </p:cNvPr>
          <p:cNvSpPr txBox="1"/>
          <p:nvPr/>
        </p:nvSpPr>
        <p:spPr>
          <a:xfrm>
            <a:off x="5297762" y="2706624"/>
            <a:ext cx="6251110" cy="3483864"/>
          </a:xfrm>
          <a:prstGeom prst="rect">
            <a:avLst/>
          </a:prstGeom>
        </p:spPr>
        <p:txBody>
          <a:bodyPr vert="horz" lIns="91440" tIns="45720" rIns="91440" bIns="45720" rtlCol="0">
            <a:normAutofit/>
          </a:bodyPr>
          <a:lstStyle/>
          <a:p>
            <a:pPr>
              <a:lnSpc>
                <a:spcPct val="90000"/>
              </a:lnSpc>
              <a:spcAft>
                <a:spcPts val="600"/>
              </a:spcAft>
            </a:pPr>
            <a:r>
              <a:rPr lang="en-US" sz="2200"/>
              <a:t>Molly Kirkham of People First Jefferson County</a:t>
            </a:r>
          </a:p>
          <a:p>
            <a:pPr indent="-228600">
              <a:lnSpc>
                <a:spcPct val="90000"/>
              </a:lnSpc>
              <a:spcAft>
                <a:spcPts val="600"/>
              </a:spcAft>
              <a:buFont typeface="Arial" panose="020B0604020202020204" pitchFamily="34" charset="0"/>
              <a:buChar char="•"/>
            </a:pPr>
            <a:endParaRPr lang="en-US" sz="2200"/>
          </a:p>
        </p:txBody>
      </p:sp>
    </p:spTree>
    <p:extLst>
      <p:ext uri="{BB962C8B-B14F-4D97-AF65-F5344CB8AC3E}">
        <p14:creationId xmlns:p14="http://schemas.microsoft.com/office/powerpoint/2010/main" val="2512579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39F9E635-5613-7B56-7B1E-54E04D54D537}"/>
              </a:ext>
            </a:extLst>
          </p:cNvPr>
          <p:cNvSpPr txBox="1"/>
          <p:nvPr/>
        </p:nvSpPr>
        <p:spPr>
          <a:xfrm>
            <a:off x="4760757" y="298760"/>
            <a:ext cx="2546054" cy="1308948"/>
          </a:xfrm>
          <a:prstGeom prst="rect">
            <a:avLst/>
          </a:prstGeom>
          <a:noFill/>
        </p:spPr>
        <p:txBody>
          <a:bodyPr wrap="square" rtlCol="0">
            <a:spAutoFit/>
          </a:bodyPr>
          <a:lstStyle/>
          <a:p>
            <a:pPr algn="ctr" defTabSz="1014984">
              <a:spcAft>
                <a:spcPts val="600"/>
              </a:spcAft>
            </a:pPr>
            <a:endParaRPr lang="en-US" sz="1998" kern="1200">
              <a:solidFill>
                <a:schemeClr val="tx1"/>
              </a:solidFill>
              <a:latin typeface="+mn-lt"/>
              <a:ea typeface="+mn-ea"/>
              <a:cs typeface="+mn-cs"/>
            </a:endParaRPr>
          </a:p>
          <a:p>
            <a:pPr defTabSz="1014984">
              <a:spcAft>
                <a:spcPts val="600"/>
              </a:spcAft>
            </a:pPr>
            <a:r>
              <a:rPr lang="en-US" sz="3108" kern="1200">
                <a:solidFill>
                  <a:schemeClr val="tx1"/>
                </a:solidFill>
                <a:latin typeface="+mn-lt"/>
                <a:ea typeface="+mn-ea"/>
                <a:cs typeface="+mn-cs"/>
              </a:rPr>
              <a:t>SFO Meetings</a:t>
            </a:r>
          </a:p>
          <a:p>
            <a:pPr marL="285750" indent="-285750" algn="ctr">
              <a:spcAft>
                <a:spcPts val="600"/>
              </a:spcAft>
              <a:buFont typeface="Arial" panose="020B0604020202020204" pitchFamily="34" charset="0"/>
              <a:buChar char="•"/>
            </a:pPr>
            <a:endParaRPr lang="en-US"/>
          </a:p>
        </p:txBody>
      </p:sp>
      <p:sp>
        <p:nvSpPr>
          <p:cNvPr id="3" name="TextBox 2">
            <a:extLst>
              <a:ext uri="{FF2B5EF4-FFF2-40B4-BE49-F238E27FC236}">
                <a16:creationId xmlns:a16="http://schemas.microsoft.com/office/drawing/2014/main" id="{4BF2DC7C-70FE-D39E-888B-91FE737F7134}"/>
              </a:ext>
            </a:extLst>
          </p:cNvPr>
          <p:cNvSpPr txBox="1"/>
          <p:nvPr/>
        </p:nvSpPr>
        <p:spPr>
          <a:xfrm>
            <a:off x="284178" y="2348645"/>
            <a:ext cx="7781167" cy="1522533"/>
          </a:xfrm>
          <a:prstGeom prst="rect">
            <a:avLst/>
          </a:prstGeom>
          <a:noFill/>
        </p:spPr>
        <p:txBody>
          <a:bodyPr wrap="square" rtlCol="0">
            <a:spAutoFit/>
          </a:bodyPr>
          <a:lstStyle/>
          <a:p>
            <a:pPr defTabSz="1014984">
              <a:spcAft>
                <a:spcPts val="600"/>
              </a:spcAft>
            </a:pPr>
            <a:r>
              <a:rPr lang="en-US" sz="1998" kern="1200">
                <a:solidFill>
                  <a:schemeClr val="tx1"/>
                </a:solidFill>
                <a:latin typeface="+mn-lt"/>
                <a:ea typeface="+mn-ea"/>
                <a:cs typeface="+mn-cs"/>
              </a:rPr>
              <a:t>Monthly Call: every first Monday of the month</a:t>
            </a:r>
          </a:p>
          <a:p>
            <a:pPr marL="317183" indent="-317183" defTabSz="1014984">
              <a:spcAft>
                <a:spcPts val="600"/>
              </a:spcAft>
              <a:buFont typeface="Arial" panose="020B0604020202020204" pitchFamily="34" charset="0"/>
              <a:buChar char="•"/>
            </a:pPr>
            <a:endParaRPr lang="en-US" sz="1998" kern="1200">
              <a:solidFill>
                <a:schemeClr val="tx1"/>
              </a:solidFill>
              <a:latin typeface="+mn-lt"/>
              <a:ea typeface="+mn-ea"/>
              <a:cs typeface="+mn-cs"/>
            </a:endParaRPr>
          </a:p>
          <a:p>
            <a:pPr defTabSz="1014984">
              <a:spcAft>
                <a:spcPts val="600"/>
              </a:spcAft>
            </a:pPr>
            <a:r>
              <a:rPr lang="en-US" sz="1998" kern="1200">
                <a:solidFill>
                  <a:schemeClr val="tx1"/>
                </a:solidFill>
                <a:latin typeface="+mn-lt"/>
                <a:ea typeface="+mn-ea"/>
                <a:cs typeface="+mn-cs"/>
              </a:rPr>
              <a:t>Quarterly Meetings: Zoom, in-person, or hybrid every Quarter</a:t>
            </a:r>
          </a:p>
          <a:p>
            <a:pPr>
              <a:spcAft>
                <a:spcPts val="600"/>
              </a:spcAft>
            </a:pPr>
            <a:endParaRPr lang="en-US"/>
          </a:p>
        </p:txBody>
      </p:sp>
      <p:sp>
        <p:nvSpPr>
          <p:cNvPr id="5" name="TextBox 4">
            <a:extLst>
              <a:ext uri="{FF2B5EF4-FFF2-40B4-BE49-F238E27FC236}">
                <a16:creationId xmlns:a16="http://schemas.microsoft.com/office/drawing/2014/main" id="{B3C366A3-277B-F008-F826-2B816B68079D}"/>
              </a:ext>
            </a:extLst>
          </p:cNvPr>
          <p:cNvSpPr txBox="1"/>
          <p:nvPr/>
        </p:nvSpPr>
        <p:spPr>
          <a:xfrm>
            <a:off x="228599" y="3727759"/>
            <a:ext cx="7892326" cy="412464"/>
          </a:xfrm>
          <a:prstGeom prst="rect">
            <a:avLst/>
          </a:prstGeom>
          <a:noFill/>
        </p:spPr>
        <p:txBody>
          <a:bodyPr wrap="square">
            <a:spAutoFit/>
          </a:bodyPr>
          <a:lstStyle/>
          <a:p>
            <a:pPr algn="ctr" defTabSz="1014984">
              <a:spcAft>
                <a:spcPts val="600"/>
              </a:spcAft>
            </a:pPr>
            <a:r>
              <a:rPr lang="en-US" sz="1998" kern="1200">
                <a:solidFill>
                  <a:schemeClr val="tx1"/>
                </a:solidFill>
                <a:latin typeface="+mn-lt"/>
                <a:ea typeface="+mn-ea"/>
                <a:cs typeface="+mn-cs"/>
              </a:rPr>
              <a:t>Meetings include both SFO members and Advisors from across the State.</a:t>
            </a:r>
            <a:endParaRPr lang="en-US"/>
          </a:p>
        </p:txBody>
      </p:sp>
      <p:pic>
        <p:nvPicPr>
          <p:cNvPr id="7" name="Picture 6" descr="Graphical user interface, icon&#10;&#10;Description automatically generated">
            <a:extLst>
              <a:ext uri="{FF2B5EF4-FFF2-40B4-BE49-F238E27FC236}">
                <a16:creationId xmlns:a16="http://schemas.microsoft.com/office/drawing/2014/main" id="{D6D57755-73FB-8733-047D-7ECB90A878B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50129" y="471052"/>
            <a:ext cx="1646528" cy="1608548"/>
          </a:xfrm>
          <a:prstGeom prst="rect">
            <a:avLst/>
          </a:prstGeom>
        </p:spPr>
      </p:pic>
      <p:pic>
        <p:nvPicPr>
          <p:cNvPr id="9" name="Picture 8">
            <a:extLst>
              <a:ext uri="{FF2B5EF4-FFF2-40B4-BE49-F238E27FC236}">
                <a16:creationId xmlns:a16="http://schemas.microsoft.com/office/drawing/2014/main" id="{E9626A10-678F-0E33-475C-7C81542A56C6}"/>
              </a:ext>
            </a:extLst>
          </p:cNvPr>
          <p:cNvPicPr>
            <a:picLocks noChangeAspect="1"/>
          </p:cNvPicPr>
          <p:nvPr/>
        </p:nvPicPr>
        <p:blipFill>
          <a:blip r:embed="rId4"/>
          <a:stretch>
            <a:fillRect/>
          </a:stretch>
        </p:blipFill>
        <p:spPr>
          <a:xfrm>
            <a:off x="427255" y="6349374"/>
            <a:ext cx="1841152" cy="377985"/>
          </a:xfrm>
          <a:prstGeom prst="rect">
            <a:avLst/>
          </a:prstGeom>
        </p:spPr>
      </p:pic>
      <p:pic>
        <p:nvPicPr>
          <p:cNvPr id="16" name="Picture 15" descr="A group of people sitting at tables in a room with laptops&#10;&#10;Description automatically generated">
            <a:extLst>
              <a:ext uri="{FF2B5EF4-FFF2-40B4-BE49-F238E27FC236}">
                <a16:creationId xmlns:a16="http://schemas.microsoft.com/office/drawing/2014/main" id="{F5471522-AEAF-1C59-802D-6DE6858E8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1171" y="953234"/>
            <a:ext cx="3431144" cy="3816991"/>
          </a:xfrm>
          <a:prstGeom prst="rect">
            <a:avLst/>
          </a:prstGeom>
        </p:spPr>
      </p:pic>
    </p:spTree>
    <p:extLst>
      <p:ext uri="{BB962C8B-B14F-4D97-AF65-F5344CB8AC3E}">
        <p14:creationId xmlns:p14="http://schemas.microsoft.com/office/powerpoint/2010/main" val="4260745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b019d0-f686-4a9d-8ac5-088a42a79909">
      <Terms xmlns="http://schemas.microsoft.com/office/infopath/2007/PartnerControls"/>
    </lcf76f155ced4ddcb4097134ff3c332f>
    <TaxCatchAll xmlns="442f8b0a-9b58-4945-9039-26c03217a0d5" xsi:nil="true"/>
    <MediaLengthInSeconds xmlns="0db019d0-f686-4a9d-8ac5-088a42a79909" xsi:nil="true"/>
    <SharedWithUsers xmlns="442f8b0a-9b58-4945-9039-26c03217a0d5">
      <UserInfo>
        <DisplayName>Jennifer Holan</DisplayName>
        <AccountId>44</AccountId>
        <AccountType/>
      </UserInfo>
      <UserInfo>
        <DisplayName>Jilda Falco</DisplayName>
        <AccountId>52</AccountId>
        <AccountType/>
      </UserInfo>
      <UserInfo>
        <DisplayName>Lori Ropa</DisplayName>
        <AccountId>45</AccountId>
        <AccountType/>
      </UserInfo>
      <UserInfo>
        <DisplayName>Eryn Hoerig</DisplayName>
        <AccountId>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AB672FA75BB344BBC2D4BE795DF32D7" ma:contentTypeVersion="19" ma:contentTypeDescription="Create a new document." ma:contentTypeScope="" ma:versionID="6ef9c8b21cdb1d1cd81313941de22356">
  <xsd:schema xmlns:xsd="http://www.w3.org/2001/XMLSchema" xmlns:xs="http://www.w3.org/2001/XMLSchema" xmlns:p="http://schemas.microsoft.com/office/2006/metadata/properties" xmlns:ns2="0db019d0-f686-4a9d-8ac5-088a42a79909" xmlns:ns3="442f8b0a-9b58-4945-9039-26c03217a0d5" targetNamespace="http://schemas.microsoft.com/office/2006/metadata/properties" ma:root="true" ma:fieldsID="eae8d053a91983449727d4bfa3fd8d21" ns2:_="" ns3:_="">
    <xsd:import namespace="0db019d0-f686-4a9d-8ac5-088a42a79909"/>
    <xsd:import namespace="442f8b0a-9b58-4945-9039-26c03217a0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b019d0-f686-4a9d-8ac5-088a42a799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hidden="true"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6e19333-e626-46e1-aff4-d007bf618e3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2f8b0a-9b58-4945-9039-26c03217a0d5"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2a41e558-356f-464f-9188-e760e168ab72}" ma:internalName="TaxCatchAll" ma:readOnly="false" ma:showField="CatchAllData" ma:web="442f8b0a-9b58-4945-9039-26c03217a0d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C43855-4C1A-40F8-80D6-6D34523EAE3B}">
  <ds:schemaRefs>
    <ds:schemaRef ds:uri="0db019d0-f686-4a9d-8ac5-088a42a79909"/>
    <ds:schemaRef ds:uri="442f8b0a-9b58-4945-9039-26c03217a0d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EE4125A-0F1E-4D2A-A39C-CEE13EB24557}">
  <ds:schemaRefs>
    <ds:schemaRef ds:uri="http://schemas.microsoft.com/sharepoint/v3/contenttype/forms"/>
  </ds:schemaRefs>
</ds:datastoreItem>
</file>

<file path=customXml/itemProps3.xml><?xml version="1.0" encoding="utf-8"?>
<ds:datastoreItem xmlns:ds="http://schemas.openxmlformats.org/officeDocument/2006/customXml" ds:itemID="{F495F6FD-106E-4B1D-9280-1D3AE6722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b019d0-f686-4a9d-8ac5-088a42a79909"/>
    <ds:schemaRef ds:uri="442f8b0a-9b58-4945-9039-26c03217a0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537</Words>
  <Application>Microsoft Office PowerPoint</Application>
  <PresentationFormat>Widescreen</PresentationFormat>
  <Paragraphs>47</Paragraphs>
  <Slides>14</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Meiryo</vt:lpstr>
      <vt:lpstr>Arial</vt:lpstr>
      <vt:lpstr>Calibri</vt:lpstr>
      <vt:lpstr>Calibri Light</vt:lpstr>
      <vt:lpstr>Office Theme</vt:lpstr>
      <vt:lpstr>Self-Advocacy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Self-Advocacy</dc:title>
  <dc:creator>Jilda Falco</dc:creator>
  <cp:lastModifiedBy>Eryn Hoerig</cp:lastModifiedBy>
  <cp:revision>38</cp:revision>
  <dcterms:created xsi:type="dcterms:W3CDTF">2023-03-22T18:09:57Z</dcterms:created>
  <dcterms:modified xsi:type="dcterms:W3CDTF">2024-03-14T15:12:34Z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0x0101008AB672FA75BB344BBC2D4BE795DF32D7</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